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256" r:id="rId2"/>
    <p:sldId id="257" r:id="rId3"/>
    <p:sldId id="262" r:id="rId4"/>
    <p:sldId id="263" r:id="rId5"/>
    <p:sldId id="264" r:id="rId6"/>
    <p:sldId id="265" r:id="rId7"/>
    <p:sldId id="266" r:id="rId8"/>
    <p:sldId id="380" r:id="rId9"/>
    <p:sldId id="267" r:id="rId10"/>
    <p:sldId id="268" r:id="rId11"/>
    <p:sldId id="382" r:id="rId12"/>
    <p:sldId id="381" r:id="rId13"/>
    <p:sldId id="392" r:id="rId14"/>
    <p:sldId id="269" r:id="rId15"/>
    <p:sldId id="270" r:id="rId16"/>
    <p:sldId id="362" r:id="rId17"/>
    <p:sldId id="363" r:id="rId18"/>
    <p:sldId id="364" r:id="rId19"/>
    <p:sldId id="393" r:id="rId20"/>
    <p:sldId id="384" r:id="rId21"/>
    <p:sldId id="385" r:id="rId22"/>
    <p:sldId id="386" r:id="rId23"/>
    <p:sldId id="387" r:id="rId24"/>
    <p:sldId id="388" r:id="rId25"/>
    <p:sldId id="271" r:id="rId26"/>
    <p:sldId id="272" r:id="rId27"/>
    <p:sldId id="365" r:id="rId28"/>
    <p:sldId id="394" r:id="rId29"/>
    <p:sldId id="273" r:id="rId30"/>
    <p:sldId id="275" r:id="rId31"/>
    <p:sldId id="276" r:id="rId32"/>
    <p:sldId id="277" r:id="rId33"/>
    <p:sldId id="278" r:id="rId34"/>
    <p:sldId id="366" r:id="rId35"/>
    <p:sldId id="280" r:id="rId36"/>
    <p:sldId id="285" r:id="rId37"/>
    <p:sldId id="281" r:id="rId38"/>
    <p:sldId id="282" r:id="rId39"/>
    <p:sldId id="389" r:id="rId40"/>
    <p:sldId id="390" r:id="rId41"/>
    <p:sldId id="284" r:id="rId42"/>
    <p:sldId id="289" r:id="rId43"/>
    <p:sldId id="290" r:id="rId44"/>
    <p:sldId id="291" r:id="rId45"/>
    <p:sldId id="292" r:id="rId46"/>
    <p:sldId id="370" r:id="rId47"/>
    <p:sldId id="371" r:id="rId48"/>
    <p:sldId id="372" r:id="rId49"/>
    <p:sldId id="373" r:id="rId50"/>
    <p:sldId id="295" r:id="rId51"/>
    <p:sldId id="293" r:id="rId52"/>
    <p:sldId id="294" r:id="rId53"/>
    <p:sldId id="368" r:id="rId54"/>
    <p:sldId id="395" r:id="rId55"/>
    <p:sldId id="396" r:id="rId56"/>
    <p:sldId id="397" r:id="rId57"/>
    <p:sldId id="398" r:id="rId58"/>
    <p:sldId id="399" r:id="rId59"/>
    <p:sldId id="400" r:id="rId60"/>
    <p:sldId id="401" r:id="rId61"/>
    <p:sldId id="402" r:id="rId62"/>
    <p:sldId id="403" r:id="rId63"/>
    <p:sldId id="404" r:id="rId64"/>
    <p:sldId id="405" r:id="rId65"/>
    <p:sldId id="406" r:id="rId66"/>
    <p:sldId id="407" r:id="rId67"/>
    <p:sldId id="408" r:id="rId68"/>
    <p:sldId id="409" r:id="rId69"/>
    <p:sldId id="410" r:id="rId70"/>
    <p:sldId id="411" r:id="rId71"/>
    <p:sldId id="412" r:id="rId72"/>
    <p:sldId id="413" r:id="rId73"/>
    <p:sldId id="414" r:id="rId74"/>
    <p:sldId id="415" r:id="rId75"/>
    <p:sldId id="416" r:id="rId76"/>
    <p:sldId id="417" r:id="rId77"/>
    <p:sldId id="418" r:id="rId78"/>
    <p:sldId id="419" r:id="rId79"/>
    <p:sldId id="420" r:id="rId80"/>
    <p:sldId id="421" r:id="rId81"/>
    <p:sldId id="422" r:id="rId82"/>
    <p:sldId id="423" r:id="rId83"/>
    <p:sldId id="424" r:id="rId84"/>
    <p:sldId id="425" r:id="rId85"/>
    <p:sldId id="426" r:id="rId86"/>
    <p:sldId id="427" r:id="rId87"/>
    <p:sldId id="428" r:id="rId88"/>
    <p:sldId id="429" r:id="rId89"/>
    <p:sldId id="430" r:id="rId90"/>
    <p:sldId id="431" r:id="rId91"/>
    <p:sldId id="432" r:id="rId92"/>
    <p:sldId id="433" r:id="rId93"/>
    <p:sldId id="434" r:id="rId94"/>
    <p:sldId id="296" r:id="rId95"/>
    <p:sldId id="297" r:id="rId96"/>
    <p:sldId id="298" r:id="rId97"/>
    <p:sldId id="299" r:id="rId98"/>
    <p:sldId id="300" r:id="rId99"/>
    <p:sldId id="301" r:id="rId100"/>
    <p:sldId id="302" r:id="rId101"/>
    <p:sldId id="303" r:id="rId102"/>
    <p:sldId id="304" r:id="rId103"/>
    <p:sldId id="305" r:id="rId104"/>
    <p:sldId id="306" r:id="rId105"/>
    <p:sldId id="369" r:id="rId106"/>
    <p:sldId id="307" r:id="rId107"/>
    <p:sldId id="308" r:id="rId108"/>
    <p:sldId id="309" r:id="rId109"/>
    <p:sldId id="310" r:id="rId110"/>
    <p:sldId id="311" r:id="rId111"/>
    <p:sldId id="312" r:id="rId112"/>
    <p:sldId id="313" r:id="rId113"/>
    <p:sldId id="314" r:id="rId114"/>
    <p:sldId id="315" r:id="rId115"/>
    <p:sldId id="316" r:id="rId116"/>
    <p:sldId id="317" r:id="rId117"/>
    <p:sldId id="318" r:id="rId118"/>
    <p:sldId id="319" r:id="rId119"/>
    <p:sldId id="320" r:id="rId120"/>
    <p:sldId id="321" r:id="rId121"/>
    <p:sldId id="322" r:id="rId122"/>
    <p:sldId id="323" r:id="rId123"/>
    <p:sldId id="324" r:id="rId124"/>
    <p:sldId id="326" r:id="rId125"/>
    <p:sldId id="325" r:id="rId126"/>
    <p:sldId id="327" r:id="rId127"/>
    <p:sldId id="374" r:id="rId128"/>
    <p:sldId id="361" r:id="rId129"/>
    <p:sldId id="328" r:id="rId130"/>
    <p:sldId id="329" r:id="rId131"/>
    <p:sldId id="375" r:id="rId132"/>
    <p:sldId id="376" r:id="rId133"/>
    <p:sldId id="377" r:id="rId134"/>
    <p:sldId id="378" r:id="rId135"/>
    <p:sldId id="379" r:id="rId136"/>
    <p:sldId id="260" r:id="rId137"/>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692AA2"/>
    <a:srgbClr val="CC3300"/>
    <a:srgbClr val="FF0000"/>
    <a:srgbClr val="C60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3" autoAdjust="0"/>
    <p:restoredTop sz="88698" autoAdjust="0"/>
  </p:normalViewPr>
  <p:slideViewPr>
    <p:cSldViewPr>
      <p:cViewPr varScale="1">
        <p:scale>
          <a:sx n="61" d="100"/>
          <a:sy n="61" d="100"/>
        </p:scale>
        <p:origin x="1488" y="48"/>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492AB-03E8-43D4-BBB4-BC8B400E9FDA}" type="doc">
      <dgm:prSet loTypeId="urn:microsoft.com/office/officeart/2005/8/layout/venn1" loCatId="relationship" qsTypeId="urn:microsoft.com/office/officeart/2005/8/quickstyle/simple1#1" qsCatId="simple" csTypeId="urn:microsoft.com/office/officeart/2005/8/colors/accent1_2#1" csCatId="accent1" phldr="1"/>
      <dgm:spPr/>
    </dgm:pt>
    <dgm:pt modelId="{D836C4A7-C112-4EE3-9A4C-721D473BBEC2}">
      <dgm:prSet phldrT="[文本]" custT="1"/>
      <dgm:spPr/>
      <dgm:t>
        <a:bodyPr/>
        <a:lstStyle/>
        <a:p>
          <a:r>
            <a:rPr lang="en-US" altLang="zh-CN" sz="3000" dirty="0" smtClean="0"/>
            <a:t>H(X)</a:t>
          </a:r>
          <a:endParaRPr lang="zh-CN" altLang="en-US" sz="3000" dirty="0"/>
        </a:p>
      </dgm:t>
    </dgm:pt>
    <dgm:pt modelId="{928593E0-DB76-480D-89DC-D2495D5C1D9E}" type="parTrans" cxnId="{7E0FDDE9-49DE-4987-8866-649C1F1EC1A0}">
      <dgm:prSet/>
      <dgm:spPr/>
      <dgm:t>
        <a:bodyPr/>
        <a:lstStyle/>
        <a:p>
          <a:endParaRPr lang="zh-CN" altLang="en-US"/>
        </a:p>
      </dgm:t>
    </dgm:pt>
    <dgm:pt modelId="{3B764C59-3E97-4DF4-908F-EABD2A330317}" type="sibTrans" cxnId="{7E0FDDE9-49DE-4987-8866-649C1F1EC1A0}">
      <dgm:prSet/>
      <dgm:spPr/>
      <dgm:t>
        <a:bodyPr/>
        <a:lstStyle/>
        <a:p>
          <a:endParaRPr lang="zh-CN" altLang="en-US"/>
        </a:p>
      </dgm:t>
    </dgm:pt>
    <dgm:pt modelId="{EB765FCC-4040-4CA0-8D52-961EBD01127E}">
      <dgm:prSet phldrT="[文本]" custT="1"/>
      <dgm:spPr/>
      <dgm:t>
        <a:bodyPr/>
        <a:lstStyle/>
        <a:p>
          <a:r>
            <a:rPr lang="en-US" altLang="zh-CN" sz="3000" dirty="0" smtClean="0"/>
            <a:t>H(Y)</a:t>
          </a:r>
          <a:endParaRPr lang="zh-CN" altLang="en-US" sz="3000" dirty="0"/>
        </a:p>
      </dgm:t>
    </dgm:pt>
    <dgm:pt modelId="{0282D05C-5574-462A-8FC8-AA51A19B7A0C}" type="parTrans" cxnId="{4E60CBE6-E3BA-4FCD-AC99-3A91E363C0B7}">
      <dgm:prSet/>
      <dgm:spPr/>
      <dgm:t>
        <a:bodyPr/>
        <a:lstStyle/>
        <a:p>
          <a:endParaRPr lang="zh-CN" altLang="en-US"/>
        </a:p>
      </dgm:t>
    </dgm:pt>
    <dgm:pt modelId="{B0ED15CE-A73D-40A8-8CEA-A8C88769C73B}" type="sibTrans" cxnId="{4E60CBE6-E3BA-4FCD-AC99-3A91E363C0B7}">
      <dgm:prSet/>
      <dgm:spPr/>
      <dgm:t>
        <a:bodyPr/>
        <a:lstStyle/>
        <a:p>
          <a:endParaRPr lang="zh-CN" altLang="en-US"/>
        </a:p>
      </dgm:t>
    </dgm:pt>
    <dgm:pt modelId="{EDC6A41E-C9AB-466A-A1BA-FDCBD8F012A8}" type="pres">
      <dgm:prSet presAssocID="{079492AB-03E8-43D4-BBB4-BC8B400E9FDA}" presName="compositeShape" presStyleCnt="0">
        <dgm:presLayoutVars>
          <dgm:chMax val="7"/>
          <dgm:dir/>
          <dgm:resizeHandles val="exact"/>
        </dgm:presLayoutVars>
      </dgm:prSet>
      <dgm:spPr/>
    </dgm:pt>
    <dgm:pt modelId="{56B152FB-BF0E-42D4-895A-F3309C5855E7}" type="pres">
      <dgm:prSet presAssocID="{D836C4A7-C112-4EE3-9A4C-721D473BBEC2}" presName="circ1" presStyleLbl="vennNode1" presStyleIdx="0" presStyleCnt="2" custScaleX="137493" custLinFactNeighborX="-32355" custLinFactNeighborY="-273"/>
      <dgm:spPr/>
      <dgm:t>
        <a:bodyPr/>
        <a:lstStyle/>
        <a:p>
          <a:endParaRPr lang="zh-CN" altLang="en-US"/>
        </a:p>
      </dgm:t>
    </dgm:pt>
    <dgm:pt modelId="{16D8A5DB-CB71-4D2B-A959-39D697F20040}" type="pres">
      <dgm:prSet presAssocID="{D836C4A7-C112-4EE3-9A4C-721D473BBEC2}" presName="circ1Tx" presStyleLbl="revTx" presStyleIdx="0" presStyleCnt="0">
        <dgm:presLayoutVars>
          <dgm:chMax val="0"/>
          <dgm:chPref val="0"/>
          <dgm:bulletEnabled val="1"/>
        </dgm:presLayoutVars>
      </dgm:prSet>
      <dgm:spPr/>
      <dgm:t>
        <a:bodyPr/>
        <a:lstStyle/>
        <a:p>
          <a:endParaRPr lang="zh-CN" altLang="en-US"/>
        </a:p>
      </dgm:t>
    </dgm:pt>
    <dgm:pt modelId="{D79C5703-3AB4-4547-874E-8ED73232453E}" type="pres">
      <dgm:prSet presAssocID="{EB765FCC-4040-4CA0-8D52-961EBD01127E}" presName="circ2" presStyleLbl="vennNode1" presStyleIdx="1" presStyleCnt="2" custScaleX="131287"/>
      <dgm:spPr/>
      <dgm:t>
        <a:bodyPr/>
        <a:lstStyle/>
        <a:p>
          <a:endParaRPr lang="zh-CN" altLang="en-US"/>
        </a:p>
      </dgm:t>
    </dgm:pt>
    <dgm:pt modelId="{E5648E59-D953-44CE-84CA-0C0CE0153A36}" type="pres">
      <dgm:prSet presAssocID="{EB765FCC-4040-4CA0-8D52-961EBD01127E}" presName="circ2Tx" presStyleLbl="revTx" presStyleIdx="0" presStyleCnt="0">
        <dgm:presLayoutVars>
          <dgm:chMax val="0"/>
          <dgm:chPref val="0"/>
          <dgm:bulletEnabled val="1"/>
        </dgm:presLayoutVars>
      </dgm:prSet>
      <dgm:spPr/>
      <dgm:t>
        <a:bodyPr/>
        <a:lstStyle/>
        <a:p>
          <a:endParaRPr lang="zh-CN" altLang="en-US"/>
        </a:p>
      </dgm:t>
    </dgm:pt>
  </dgm:ptLst>
  <dgm:cxnLst>
    <dgm:cxn modelId="{DEFD75B7-523A-4BCA-8744-AAE2903273A2}" type="presOf" srcId="{D836C4A7-C112-4EE3-9A4C-721D473BBEC2}" destId="{56B152FB-BF0E-42D4-895A-F3309C5855E7}" srcOrd="0" destOrd="0" presId="urn:microsoft.com/office/officeart/2005/8/layout/venn1"/>
    <dgm:cxn modelId="{DD7C5C44-3256-45EF-BD02-1063B7BBE069}" type="presOf" srcId="{EB765FCC-4040-4CA0-8D52-961EBD01127E}" destId="{E5648E59-D953-44CE-84CA-0C0CE0153A36}" srcOrd="1" destOrd="0" presId="urn:microsoft.com/office/officeart/2005/8/layout/venn1"/>
    <dgm:cxn modelId="{28A6A7D8-6B1A-4FD4-B52D-8AF34203A712}" type="presOf" srcId="{079492AB-03E8-43D4-BBB4-BC8B400E9FDA}" destId="{EDC6A41E-C9AB-466A-A1BA-FDCBD8F012A8}" srcOrd="0" destOrd="0" presId="urn:microsoft.com/office/officeart/2005/8/layout/venn1"/>
    <dgm:cxn modelId="{4E60CBE6-E3BA-4FCD-AC99-3A91E363C0B7}" srcId="{079492AB-03E8-43D4-BBB4-BC8B400E9FDA}" destId="{EB765FCC-4040-4CA0-8D52-961EBD01127E}" srcOrd="1" destOrd="0" parTransId="{0282D05C-5574-462A-8FC8-AA51A19B7A0C}" sibTransId="{B0ED15CE-A73D-40A8-8CEA-A8C88769C73B}"/>
    <dgm:cxn modelId="{245C7CF1-8F29-4E78-B1C3-F5CFE7BAB58C}" type="presOf" srcId="{D836C4A7-C112-4EE3-9A4C-721D473BBEC2}" destId="{16D8A5DB-CB71-4D2B-A959-39D697F20040}" srcOrd="1" destOrd="0" presId="urn:microsoft.com/office/officeart/2005/8/layout/venn1"/>
    <dgm:cxn modelId="{57827BD9-99D7-4CCD-8D07-7A327FB198F4}" type="presOf" srcId="{EB765FCC-4040-4CA0-8D52-961EBD01127E}" destId="{D79C5703-3AB4-4547-874E-8ED73232453E}" srcOrd="0" destOrd="0" presId="urn:microsoft.com/office/officeart/2005/8/layout/venn1"/>
    <dgm:cxn modelId="{7E0FDDE9-49DE-4987-8866-649C1F1EC1A0}" srcId="{079492AB-03E8-43D4-BBB4-BC8B400E9FDA}" destId="{D836C4A7-C112-4EE3-9A4C-721D473BBEC2}" srcOrd="0" destOrd="0" parTransId="{928593E0-DB76-480D-89DC-D2495D5C1D9E}" sibTransId="{3B764C59-3E97-4DF4-908F-EABD2A330317}"/>
    <dgm:cxn modelId="{CA333E67-AC61-46C2-ABD2-92EDD1A5DEEB}" type="presParOf" srcId="{EDC6A41E-C9AB-466A-A1BA-FDCBD8F012A8}" destId="{56B152FB-BF0E-42D4-895A-F3309C5855E7}" srcOrd="0" destOrd="0" presId="urn:microsoft.com/office/officeart/2005/8/layout/venn1"/>
    <dgm:cxn modelId="{F252AAE9-7CA1-44AD-8CA8-C9C55743B33B}" type="presParOf" srcId="{EDC6A41E-C9AB-466A-A1BA-FDCBD8F012A8}" destId="{16D8A5DB-CB71-4D2B-A959-39D697F20040}" srcOrd="1" destOrd="0" presId="urn:microsoft.com/office/officeart/2005/8/layout/venn1"/>
    <dgm:cxn modelId="{03A83266-4F99-4D5C-A765-3481F2D31EE4}" type="presParOf" srcId="{EDC6A41E-C9AB-466A-A1BA-FDCBD8F012A8}" destId="{D79C5703-3AB4-4547-874E-8ED73232453E}" srcOrd="2" destOrd="0" presId="urn:microsoft.com/office/officeart/2005/8/layout/venn1"/>
    <dgm:cxn modelId="{51D2A319-8EDE-4228-9F12-ABFBEE004378}" type="presParOf" srcId="{EDC6A41E-C9AB-466A-A1BA-FDCBD8F012A8}" destId="{E5648E59-D953-44CE-84CA-0C0CE0153A3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152FB-BF0E-42D4-895A-F3309C5855E7}">
      <dsp:nvSpPr>
        <dsp:cNvPr id="0" name=""/>
        <dsp:cNvSpPr/>
      </dsp:nvSpPr>
      <dsp:spPr>
        <a:xfrm>
          <a:off x="1032164" y="11"/>
          <a:ext cx="3125991" cy="227356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en-US" altLang="zh-CN" sz="3000" kern="1200" dirty="0" smtClean="0"/>
            <a:t>H(X)</a:t>
          </a:r>
          <a:endParaRPr lang="zh-CN" altLang="en-US" sz="3000" kern="1200" dirty="0"/>
        </a:p>
      </dsp:txBody>
      <dsp:txXfrm>
        <a:off x="1468676" y="268113"/>
        <a:ext cx="1802373" cy="1737360"/>
      </dsp:txXfrm>
    </dsp:sp>
    <dsp:sp modelId="{D79C5703-3AB4-4547-874E-8ED73232453E}">
      <dsp:nvSpPr>
        <dsp:cNvPr id="0" name=""/>
        <dsp:cNvSpPr/>
      </dsp:nvSpPr>
      <dsp:spPr>
        <a:xfrm>
          <a:off x="3476929" y="6217"/>
          <a:ext cx="2984894" cy="227356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en-US" altLang="zh-CN" sz="3000" kern="1200" dirty="0" smtClean="0"/>
            <a:t>H(Y)</a:t>
          </a:r>
          <a:endParaRPr lang="zh-CN" altLang="en-US" sz="3000" kern="1200" dirty="0"/>
        </a:p>
      </dsp:txBody>
      <dsp:txXfrm>
        <a:off x="4323994" y="274320"/>
        <a:ext cx="1721020" cy="17373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dirty="0"/>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dirty="0"/>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3065368-096E-40D8-8756-1AD2FED379B4}" type="slidenum">
              <a:rPr lang="zh-CN" altLang="en-US"/>
              <a:pPr/>
              <a:t>‹#›</a:t>
            </a:fld>
            <a:endParaRPr lang="en-US" altLang="zh-CN" dirty="0"/>
          </a:p>
        </p:txBody>
      </p:sp>
    </p:spTree>
    <p:extLst>
      <p:ext uri="{BB962C8B-B14F-4D97-AF65-F5344CB8AC3E}">
        <p14:creationId xmlns:p14="http://schemas.microsoft.com/office/powerpoint/2010/main" val="412151322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CA447A-67EB-48EE-BAA1-59D7D6019066}" type="slidenum">
              <a:rPr lang="en-US" altLang="zh-CN"/>
              <a:pPr/>
              <a:t>11</a:t>
            </a:fld>
            <a:endParaRPr lang="en-US" altLang="zh-CN"/>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pPr lvl="1"/>
            <a:r>
              <a:rPr lang="zh-CN" altLang="en-US"/>
              <a:t>整个密文字母表只包含</a:t>
            </a:r>
            <a:r>
              <a:rPr lang="en-US" altLang="zh-CN"/>
              <a:t>A</a:t>
            </a:r>
            <a:r>
              <a:rPr lang="zh-CN" altLang="en-US"/>
              <a:t>和</a:t>
            </a:r>
            <a:r>
              <a:rPr lang="en-US" altLang="zh-CN"/>
              <a:t>N</a:t>
            </a:r>
            <a:r>
              <a:rPr lang="zh-CN" altLang="en-US"/>
              <a:t>两个字母，密文将不能正确解密</a:t>
            </a:r>
            <a:endParaRPr lang="zh-CN" altLang="en-US" sz="1800"/>
          </a:p>
          <a:p>
            <a:pPr algn="just">
              <a:lnSpc>
                <a:spcPct val="158000"/>
              </a:lnSpc>
              <a:spcBef>
                <a:spcPct val="50000"/>
              </a:spcBef>
            </a:pPr>
            <a:r>
              <a:rPr lang="zh-CN" altLang="en-US"/>
              <a:t>这种密码也称采样密码，是将明文字母表按序号每隔</a:t>
            </a:r>
            <a:r>
              <a:rPr lang="en-US" altLang="zh-CN"/>
              <a:t>k</a:t>
            </a:r>
            <a:r>
              <a:rPr lang="zh-CN" altLang="en-US"/>
              <a:t>位取出一个字母排列而成密文（字母表首尾相连）。显然，当</a:t>
            </a:r>
            <a:r>
              <a:rPr lang="en-US" altLang="zh-CN"/>
              <a:t>(</a:t>
            </a:r>
            <a:r>
              <a:rPr lang="en-US" altLang="zh-CN" i="1"/>
              <a:t>k,q</a:t>
            </a:r>
            <a:r>
              <a:rPr lang="en-US" altLang="zh-CN"/>
              <a:t>)=1</a:t>
            </a:r>
            <a:r>
              <a:rPr lang="zh-CN" altLang="en-US"/>
              <a:t>，</a:t>
            </a:r>
            <a:r>
              <a:rPr lang="en-US" altLang="zh-CN" i="1"/>
              <a:t>k</a:t>
            </a:r>
            <a:r>
              <a:rPr lang="zh-CN" altLang="en-US"/>
              <a:t>与</a:t>
            </a:r>
            <a:r>
              <a:rPr lang="en-US" altLang="zh-CN" i="1"/>
              <a:t>q</a:t>
            </a:r>
            <a:r>
              <a:rPr lang="zh-CN" altLang="en-US"/>
              <a:t>互素时才是一一对应的。若</a:t>
            </a:r>
            <a:r>
              <a:rPr lang="en-US" altLang="zh-CN" i="1"/>
              <a:t>q</a:t>
            </a:r>
            <a:r>
              <a:rPr lang="zh-CN" altLang="en-US"/>
              <a:t>为素数，则有</a:t>
            </a:r>
            <a:r>
              <a:rPr lang="en-US" altLang="zh-CN" i="1"/>
              <a:t>q</a:t>
            </a:r>
            <a:r>
              <a:rPr lang="en-US" altLang="zh-CN"/>
              <a:t>-2</a:t>
            </a:r>
            <a:r>
              <a:rPr lang="zh-CN" altLang="en-US"/>
              <a:t>个可用密钥。 </a:t>
            </a:r>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5A21EA-4507-43E8-B2C3-E1F05070051F}" type="slidenum">
              <a:rPr lang="en-US" altLang="zh-CN"/>
              <a:pPr/>
              <a:t>49</a:t>
            </a:fld>
            <a:endParaRPr lang="en-US" altLang="zh-CN"/>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25443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pPr>
            <a:r>
              <a:rPr lang="zh-CN" altLang="en-US" sz="1200" dirty="0" smtClean="0"/>
              <a:t>字母分组：</a:t>
            </a:r>
          </a:p>
          <a:p>
            <a:pPr eaLnBrk="1" hangingPunct="1">
              <a:lnSpc>
                <a:spcPct val="80000"/>
              </a:lnSpc>
            </a:pPr>
            <a:r>
              <a:rPr lang="zh-CN" altLang="en-US" sz="1200" dirty="0" smtClean="0"/>
              <a:t>极高频率字母组              </a:t>
            </a:r>
            <a:r>
              <a:rPr lang="en-US" altLang="zh-CN" sz="1200" dirty="0" smtClean="0"/>
              <a:t>Z</a:t>
            </a:r>
          </a:p>
          <a:p>
            <a:pPr eaLnBrk="1" hangingPunct="1">
              <a:lnSpc>
                <a:spcPct val="80000"/>
              </a:lnSpc>
            </a:pPr>
            <a:r>
              <a:rPr lang="zh-CN" altLang="en-US" sz="1200" dirty="0" smtClean="0"/>
              <a:t>次高频率字母组             </a:t>
            </a:r>
            <a:r>
              <a:rPr lang="en-US" altLang="zh-CN" sz="1200" dirty="0" smtClean="0"/>
              <a:t>J V B H D I L C</a:t>
            </a:r>
          </a:p>
          <a:p>
            <a:pPr eaLnBrk="1" hangingPunct="1">
              <a:lnSpc>
                <a:spcPct val="80000"/>
              </a:lnSpc>
            </a:pPr>
            <a:r>
              <a:rPr lang="zh-CN" altLang="en-US" sz="1200" dirty="0" smtClean="0"/>
              <a:t>中等频率字母组             </a:t>
            </a:r>
            <a:r>
              <a:rPr lang="en-US" altLang="zh-CN" sz="1200" dirty="0" smtClean="0"/>
              <a:t>X S E Y R</a:t>
            </a:r>
          </a:p>
          <a:p>
            <a:pPr eaLnBrk="1" hangingPunct="1">
              <a:lnSpc>
                <a:spcPct val="80000"/>
              </a:lnSpc>
            </a:pPr>
            <a:r>
              <a:rPr lang="zh-CN" altLang="en-US" sz="1200" dirty="0" smtClean="0"/>
              <a:t>低频率字母组                </a:t>
            </a:r>
            <a:r>
              <a:rPr lang="en-US" altLang="zh-CN" sz="1200" dirty="0" smtClean="0"/>
              <a:t>T F K A W N P</a:t>
            </a:r>
          </a:p>
          <a:p>
            <a:pPr eaLnBrk="1" hangingPunct="1">
              <a:lnSpc>
                <a:spcPct val="80000"/>
              </a:lnSpc>
            </a:pPr>
            <a:r>
              <a:rPr lang="zh-CN" altLang="en-US" sz="1200" dirty="0" smtClean="0"/>
              <a:t>甚低频率字母组             </a:t>
            </a:r>
            <a:r>
              <a:rPr lang="en-US" altLang="zh-CN" sz="1200" dirty="0" smtClean="0"/>
              <a:t>M Q G O U</a:t>
            </a:r>
          </a:p>
          <a:p>
            <a:pPr eaLnBrk="1" hangingPunct="1">
              <a:lnSpc>
                <a:spcPct val="80000"/>
              </a:lnSpc>
              <a:buFont typeface="Wingdings" panose="05000000000000000000" pitchFamily="2" charset="2"/>
              <a:buNone/>
            </a:pPr>
            <a:r>
              <a:rPr lang="zh-CN" altLang="en-US" sz="1200" dirty="0" smtClean="0"/>
              <a:t>由于密文太少，故统计结果与明文统计数据不尽相同。尽管如此，已足以破译该密文。</a:t>
            </a:r>
          </a:p>
          <a:p>
            <a:pPr eaLnBrk="1" hangingPunct="1">
              <a:lnSpc>
                <a:spcPct val="80000"/>
              </a:lnSpc>
            </a:pPr>
            <a:r>
              <a:rPr lang="zh-CN" altLang="en-US" sz="1200" dirty="0" smtClean="0"/>
              <a:t>密文字母</a:t>
            </a:r>
            <a:r>
              <a:rPr lang="en-US" altLang="zh-CN" sz="1200" dirty="0" smtClean="0"/>
              <a:t>Z</a:t>
            </a:r>
            <a:r>
              <a:rPr lang="zh-CN" altLang="en-US" sz="1200" dirty="0" smtClean="0"/>
              <a:t>的频率最高，它极有可能是明文字母</a:t>
            </a:r>
            <a:r>
              <a:rPr lang="en-US" altLang="zh-CN" sz="1200" dirty="0" smtClean="0"/>
              <a:t>E</a:t>
            </a:r>
            <a:r>
              <a:rPr lang="zh-CN" altLang="en-US" sz="1200" dirty="0" smtClean="0"/>
              <a:t>。</a:t>
            </a:r>
          </a:p>
          <a:p>
            <a:pPr eaLnBrk="1" hangingPunct="1">
              <a:lnSpc>
                <a:spcPct val="80000"/>
              </a:lnSpc>
            </a:pPr>
            <a:r>
              <a:rPr lang="zh-CN" altLang="en-US" sz="1200" dirty="0" smtClean="0"/>
              <a:t>在英语中只有一个单字母单词</a:t>
            </a:r>
            <a:r>
              <a:rPr lang="en-US" altLang="zh-CN" sz="1200" dirty="0" smtClean="0"/>
              <a:t>A</a:t>
            </a:r>
            <a:r>
              <a:rPr lang="zh-CN" altLang="en-US" sz="1200" dirty="0" smtClean="0"/>
              <a:t>，因此可以断定密文字母</a:t>
            </a:r>
            <a:r>
              <a:rPr lang="en-US" altLang="zh-CN" sz="1200" dirty="0" smtClean="0"/>
              <a:t>V</a:t>
            </a:r>
            <a:r>
              <a:rPr lang="zh-CN" altLang="en-US" sz="1200" dirty="0" smtClean="0"/>
              <a:t>对应于明文字母</a:t>
            </a:r>
            <a:r>
              <a:rPr lang="en-US" altLang="zh-CN" sz="1200" dirty="0" smtClean="0"/>
              <a:t>A</a:t>
            </a:r>
            <a:r>
              <a:rPr lang="zh-CN" altLang="en-US" sz="1200" dirty="0" smtClean="0"/>
              <a:t>。</a:t>
            </a:r>
          </a:p>
          <a:p>
            <a:pPr eaLnBrk="1" hangingPunct="1">
              <a:lnSpc>
                <a:spcPct val="80000"/>
              </a:lnSpc>
            </a:pPr>
            <a:r>
              <a:rPr lang="zh-CN" altLang="en-US" sz="1200" dirty="0" smtClean="0"/>
              <a:t>三字母</a:t>
            </a:r>
            <a:r>
              <a:rPr lang="en-US" altLang="zh-CN" sz="1200" dirty="0" smtClean="0"/>
              <a:t>JCZ</a:t>
            </a:r>
            <a:r>
              <a:rPr lang="zh-CN" altLang="en-US" sz="1200" dirty="0" smtClean="0"/>
              <a:t>的频率最高，因此它就是</a:t>
            </a:r>
            <a:r>
              <a:rPr lang="en-US" altLang="zh-CN" sz="1200" dirty="0" smtClean="0"/>
              <a:t>THE</a:t>
            </a:r>
            <a:r>
              <a:rPr lang="zh-CN" altLang="en-US" sz="1200" dirty="0" smtClean="0"/>
              <a:t>。</a:t>
            </a:r>
          </a:p>
          <a:p>
            <a:pPr eaLnBrk="1" hangingPunct="1">
              <a:lnSpc>
                <a:spcPct val="80000"/>
              </a:lnSpc>
            </a:pPr>
            <a:r>
              <a:rPr lang="zh-CN" altLang="en-US" sz="1200" dirty="0" smtClean="0"/>
              <a:t>密文字母</a:t>
            </a:r>
            <a:r>
              <a:rPr lang="en-US" altLang="zh-CN" sz="1200" dirty="0" smtClean="0"/>
              <a:t>J</a:t>
            </a:r>
            <a:r>
              <a:rPr lang="zh-CN" altLang="en-US" sz="1200" dirty="0" smtClean="0"/>
              <a:t>对应于明文字母</a:t>
            </a:r>
            <a:r>
              <a:rPr lang="en-US" altLang="zh-CN" sz="1200" dirty="0" smtClean="0"/>
              <a:t>T</a:t>
            </a:r>
            <a:r>
              <a:rPr lang="zh-CN" altLang="en-US" sz="1200" dirty="0" smtClean="0"/>
              <a:t>，密文字母</a:t>
            </a:r>
            <a:r>
              <a:rPr lang="en-US" altLang="zh-CN" sz="1200" dirty="0" smtClean="0"/>
              <a:t>C</a:t>
            </a:r>
            <a:r>
              <a:rPr lang="zh-CN" altLang="en-US" sz="1200" dirty="0" smtClean="0"/>
              <a:t>对应于明文字母</a:t>
            </a:r>
            <a:r>
              <a:rPr lang="en-US" altLang="zh-CN" sz="1200" dirty="0" smtClean="0"/>
              <a:t>H</a:t>
            </a:r>
            <a:r>
              <a:rPr lang="zh-CN" altLang="en-US" sz="1200" dirty="0" smtClean="0"/>
              <a:t>。密文字母</a:t>
            </a:r>
            <a:r>
              <a:rPr lang="en-US" altLang="zh-CN" sz="1200" dirty="0" smtClean="0"/>
              <a:t>J</a:t>
            </a:r>
            <a:r>
              <a:rPr lang="zh-CN" altLang="en-US" sz="1200" dirty="0" smtClean="0"/>
              <a:t>的频率处于第二位，进一步证明了其对应于明文字母为</a:t>
            </a:r>
            <a:r>
              <a:rPr lang="en-US" altLang="zh-CN" sz="1200" dirty="0" smtClean="0"/>
              <a:t>T</a:t>
            </a:r>
            <a:r>
              <a:rPr lang="zh-CN" altLang="en-US" sz="1200" dirty="0" smtClean="0"/>
              <a:t>。 </a:t>
            </a:r>
            <a:r>
              <a:rPr lang="en-US" altLang="zh-CN" sz="1200" dirty="0" smtClean="0"/>
              <a:t>…………</a:t>
            </a:r>
          </a:p>
          <a:p>
            <a:pPr eaLnBrk="1" hangingPunct="1">
              <a:lnSpc>
                <a:spcPct val="80000"/>
              </a:lnSpc>
            </a:pPr>
            <a:r>
              <a:rPr lang="zh-CN" altLang="en-US" sz="1200" dirty="0" smtClean="0"/>
              <a:t>对于双字母</a:t>
            </a:r>
            <a:r>
              <a:rPr lang="en-US" altLang="zh-CN" sz="1200" dirty="0" smtClean="0"/>
              <a:t>VI,</a:t>
            </a:r>
            <a:r>
              <a:rPr lang="zh-CN" altLang="en-US" sz="1200" dirty="0" smtClean="0"/>
              <a:t>已知</a:t>
            </a:r>
            <a:r>
              <a:rPr lang="en-US" altLang="zh-CN" sz="1200" dirty="0" smtClean="0"/>
              <a:t>V</a:t>
            </a:r>
            <a:r>
              <a:rPr lang="zh-CN" altLang="en-US" sz="1200" dirty="0" smtClean="0"/>
              <a:t>对应</a:t>
            </a:r>
            <a:r>
              <a:rPr lang="en-US" altLang="zh-CN" sz="1200" dirty="0" smtClean="0"/>
              <a:t>A,</a:t>
            </a:r>
            <a:r>
              <a:rPr lang="zh-CN" altLang="en-US" sz="1200" dirty="0" smtClean="0"/>
              <a:t>而双字母组合有</a:t>
            </a:r>
            <a:r>
              <a:rPr lang="en-US" altLang="zh-CN" sz="1200" dirty="0" err="1" smtClean="0"/>
              <a:t>at,an,as</a:t>
            </a:r>
            <a:r>
              <a:rPr lang="en-US" altLang="zh-CN" sz="1200" dirty="0" smtClean="0"/>
              <a:t>, am</a:t>
            </a:r>
          </a:p>
          <a:p>
            <a:pPr eaLnBrk="1" hangingPunct="1">
              <a:lnSpc>
                <a:spcPct val="80000"/>
              </a:lnSpc>
              <a:buFont typeface="Wingdings" panose="05000000000000000000" pitchFamily="2" charset="2"/>
              <a:buNone/>
            </a:pPr>
            <a:r>
              <a:rPr lang="en-US" altLang="zh-CN" sz="1200" dirty="0" smtClean="0"/>
              <a:t>At----</a:t>
            </a:r>
            <a:r>
              <a:rPr lang="zh-CN" altLang="en-US" sz="1200" dirty="0" smtClean="0"/>
              <a:t>不对</a:t>
            </a:r>
            <a:r>
              <a:rPr lang="en-US" altLang="zh-CN" sz="1200" dirty="0" smtClean="0"/>
              <a:t>,J-&gt;t</a:t>
            </a:r>
          </a:p>
          <a:p>
            <a:pPr eaLnBrk="1" hangingPunct="1">
              <a:lnSpc>
                <a:spcPct val="80000"/>
              </a:lnSpc>
              <a:buFont typeface="Wingdings" panose="05000000000000000000" pitchFamily="2" charset="2"/>
              <a:buNone/>
            </a:pPr>
            <a:r>
              <a:rPr lang="en-US" altLang="zh-CN" sz="1200" dirty="0" smtClean="0"/>
              <a:t>An--- </a:t>
            </a:r>
            <a:r>
              <a:rPr lang="en-US" altLang="zh-CN" sz="1200" dirty="0" smtClean="0">
                <a:solidFill>
                  <a:srgbClr val="FF3300"/>
                </a:solidFill>
              </a:rPr>
              <a:t>VI V </a:t>
            </a:r>
            <a:r>
              <a:rPr lang="zh-CN" altLang="en-US" sz="1200" dirty="0" smtClean="0"/>
              <a:t>不对</a:t>
            </a:r>
            <a:r>
              <a:rPr lang="en-US" altLang="zh-CN" sz="1200" dirty="0" smtClean="0"/>
              <a:t>, an a</a:t>
            </a:r>
          </a:p>
          <a:p>
            <a:pPr eaLnBrk="1" hangingPunct="1">
              <a:lnSpc>
                <a:spcPct val="80000"/>
              </a:lnSpc>
              <a:buFont typeface="Wingdings" panose="05000000000000000000" pitchFamily="2" charset="2"/>
              <a:buNone/>
            </a:pPr>
            <a:r>
              <a:rPr lang="en-US" altLang="zh-CN" sz="1200" dirty="0" smtClean="0"/>
              <a:t>Am---m</a:t>
            </a:r>
            <a:r>
              <a:rPr lang="zh-CN" altLang="en-US" sz="1200" dirty="0" smtClean="0"/>
              <a:t>次低频，而</a:t>
            </a:r>
            <a:r>
              <a:rPr lang="en-US" altLang="zh-CN" sz="1200" dirty="0" err="1" smtClean="0"/>
              <a:t>i</a:t>
            </a:r>
            <a:r>
              <a:rPr lang="zh-CN" altLang="en-US" sz="1200" dirty="0" smtClean="0"/>
              <a:t>次高频</a:t>
            </a:r>
          </a:p>
          <a:p>
            <a:pPr eaLnBrk="1" hangingPunct="1">
              <a:lnSpc>
                <a:spcPct val="80000"/>
              </a:lnSpc>
              <a:buFont typeface="Wingdings" panose="05000000000000000000" pitchFamily="2" charset="2"/>
              <a:buNone/>
            </a:pPr>
            <a:r>
              <a:rPr lang="en-US" altLang="zh-CN" sz="1200" dirty="0" smtClean="0"/>
              <a:t>As---s</a:t>
            </a:r>
            <a:r>
              <a:rPr lang="zh-CN" altLang="en-US" sz="1200" dirty="0" smtClean="0"/>
              <a:t>次高频，而</a:t>
            </a:r>
            <a:r>
              <a:rPr lang="en-US" altLang="zh-CN" sz="1200" dirty="0" err="1" smtClean="0"/>
              <a:t>i</a:t>
            </a:r>
            <a:r>
              <a:rPr lang="zh-CN" altLang="en-US" sz="1200" dirty="0" smtClean="0"/>
              <a:t>也次高频</a:t>
            </a:r>
            <a:endParaRPr lang="en-US" altLang="zh-CN" sz="1200" dirty="0" smtClean="0"/>
          </a:p>
          <a:p>
            <a:pPr eaLnBrk="1" hangingPunct="1">
              <a:lnSpc>
                <a:spcPct val="90000"/>
              </a:lnSpc>
            </a:pPr>
            <a:r>
              <a:rPr lang="zh-CN" altLang="en-US" sz="1400" dirty="0" smtClean="0"/>
              <a:t>明文为</a:t>
            </a:r>
            <a:r>
              <a:rPr lang="zh-CN" altLang="en-US" dirty="0" smtClean="0"/>
              <a:t>：</a:t>
            </a:r>
            <a:endParaRPr lang="zh-CN" altLang="en-US" sz="1200" dirty="0" smtClean="0"/>
          </a:p>
          <a:p>
            <a:pPr eaLnBrk="1" hangingPunct="1">
              <a:lnSpc>
                <a:spcPct val="90000"/>
              </a:lnSpc>
              <a:buFont typeface="Wingdings" panose="05000000000000000000" pitchFamily="2" charset="2"/>
              <a:buNone/>
            </a:pPr>
            <a:r>
              <a:rPr lang="zh-CN" altLang="en-US" sz="1200" dirty="0" smtClean="0"/>
              <a:t>    </a:t>
            </a:r>
            <a:r>
              <a:rPr lang="en-US" altLang="zh-CN" sz="1200" dirty="0" smtClean="0"/>
              <a:t>DURING THE LAST TEN YEARS THE ART OF SECURING ALL FORMS OF DATA INCLUDING DIGITAL SPEECH HAS IMPROVED MANYFOLD THE PRIMARY REASON FOR THIS HAS BEEN THE ADVENT OF MICROELECTRONICS THE COMPLEXITY OF THE FUNCTION THAT CAN NOW BE PERFORMED BY THE MACHINE HAS RISEN DRAMATICALLY AS A RESULT OF THIS RECENT DEVELOPMENT IN TECHNOLOGY MANY OF THE CIPHER SYSTEM THAT WERE ONCE CONSIDERED SECURE ARE NOW BREAKABLE</a:t>
            </a:r>
          </a:p>
          <a:p>
            <a:pPr eaLnBrk="1" hangingPunct="1">
              <a:lnSpc>
                <a:spcPct val="80000"/>
              </a:lnSpc>
              <a:buFont typeface="Wingdings" panose="05000000000000000000" pitchFamily="2" charset="2"/>
              <a:buNone/>
            </a:pP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105</a:t>
            </a:fld>
            <a:endParaRPr lang="en-US" altLang="zh-CN" dirty="0"/>
          </a:p>
        </p:txBody>
      </p:sp>
    </p:spTree>
    <p:extLst>
      <p:ext uri="{BB962C8B-B14F-4D97-AF65-F5344CB8AC3E}">
        <p14:creationId xmlns:p14="http://schemas.microsoft.com/office/powerpoint/2010/main" val="41695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卡西斯基法</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107</a:t>
            </a:fld>
            <a:endParaRPr lang="en-US" altLang="zh-CN" dirty="0"/>
          </a:p>
        </p:txBody>
      </p:sp>
    </p:spTree>
    <p:extLst>
      <p:ext uri="{BB962C8B-B14F-4D97-AF65-F5344CB8AC3E}">
        <p14:creationId xmlns:p14="http://schemas.microsoft.com/office/powerpoint/2010/main" val="1847208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12*26-312</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18</a:t>
            </a:fld>
            <a:endParaRPr lang="en-US" altLang="zh-CN" dirty="0"/>
          </a:p>
        </p:txBody>
      </p:sp>
    </p:spTree>
    <p:extLst>
      <p:ext uri="{BB962C8B-B14F-4D97-AF65-F5344CB8AC3E}">
        <p14:creationId xmlns:p14="http://schemas.microsoft.com/office/powerpoint/2010/main" val="3805799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B648DE-3F49-48CD-AC29-99C055A30B00}" type="slidenum">
              <a:rPr lang="en-US" altLang="zh-CN"/>
              <a:pPr/>
              <a:t>20</a:t>
            </a:fld>
            <a:endParaRPr lang="en-US" altLang="zh-CN"/>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zh-CN" altLang="en-US"/>
              <a:t>选用一个词语作为密钥编制密码方法在置换密码中曾得到应用。</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5DF16C-BCB4-447D-8408-D33679CA6915}" type="slidenum">
              <a:rPr lang="en-US" altLang="zh-CN"/>
              <a:pPr/>
              <a:t>24</a:t>
            </a:fld>
            <a:endParaRPr lang="en-US" altLang="zh-CN"/>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r>
              <a:rPr lang="zh-CN" altLang="en-US"/>
              <a:t>简单代替密码很容易破解，其原因就在于只使用一个密文字母表，从而使得明文中的一个字母只用唯一的一个密文字母表来代替。提高代替密码强度的一种方法是采用多个密文字母表，使命稳重的每一个字母多种可能的字母来代替。</a:t>
            </a:r>
          </a:p>
          <a:p>
            <a:r>
              <a:rPr lang="zh-CN" altLang="en-US"/>
              <a:t>由于加密用到多个密文字母表，故称为多表代替密码</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7FC2BE-824E-4678-B1E2-7D0A762E7B81}" type="slidenum">
              <a:rPr lang="en-US" altLang="zh-CN"/>
              <a:pPr/>
              <a:t>39</a:t>
            </a:fld>
            <a:endParaRPr lang="en-US" altLang="zh-CN"/>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lang="en-US" altLang="zh-CN"/>
              <a:t>Vigenére</a:t>
            </a:r>
            <a:r>
              <a:rPr lang="zh-CN" altLang="en-US"/>
              <a:t>本人建议密钥与明文一样长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52EEC-32EC-4B3A-85D7-BAE8D9335CA1}" type="slidenum">
              <a:rPr lang="en-US" altLang="zh-CN"/>
              <a:pPr/>
              <a:t>40</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lang="zh-CN" altLang="en-US" dirty="0"/>
              <a:t>通常，用</a:t>
            </a:r>
            <a:r>
              <a:rPr lang="en-US" altLang="zh-CN" dirty="0" err="1"/>
              <a:t>Vigenere</a:t>
            </a:r>
            <a:r>
              <a:rPr lang="zh-CN" altLang="en-US" b="1" dirty="0">
                <a:solidFill>
                  <a:srgbClr val="000000"/>
                </a:solidFill>
              </a:rPr>
              <a:t>密码</a:t>
            </a:r>
            <a:r>
              <a:rPr lang="zh-CN" altLang="en-US" dirty="0"/>
              <a:t>加密，明文中的相同字母在密文中不会对应相同的字母。但是，如果两个相同字母序列间距正好是密钥长度的倍数时，也可能产生相同的密文序列。寻找重复出现的字母序列，并求其长度的过程被称为</a:t>
            </a:r>
            <a:r>
              <a:rPr lang="en-US" altLang="zh-CN" dirty="0" err="1"/>
              <a:t>Kasiski</a:t>
            </a:r>
            <a:r>
              <a:rPr lang="zh-CN" altLang="en-US" dirty="0"/>
              <a:t>试验</a:t>
            </a:r>
          </a:p>
          <a:p>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036BD0-8884-45A0-9BA9-726C23A053A7}" type="slidenum">
              <a:rPr lang="en-US" altLang="zh-CN"/>
              <a:pPr/>
              <a:t>46</a:t>
            </a:fld>
            <a:endParaRPr lang="en-US" altLang="zh-CN"/>
          </a:p>
        </p:txBody>
      </p:sp>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322984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AB34B-B198-4DB0-8251-22E31B1BD39D}" type="slidenum">
              <a:rPr lang="en-US" altLang="zh-CN"/>
              <a:pPr/>
              <a:t>47</a:t>
            </a:fld>
            <a:endParaRPr lang="en-US" altLang="zh-CN"/>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64811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4C29C6-2CC4-4FA4-82A4-BA930F80EF58}" type="slidenum">
              <a:rPr lang="en-US" altLang="zh-CN"/>
              <a:pPr/>
              <a:t>48</a:t>
            </a:fld>
            <a:endParaRPr lang="en-US" altLang="zh-CN"/>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60312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zh-CN" alt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zh-CN" alt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fld id="{EAA00B01-090C-413D-ACA2-F94CDABBFBD4}" type="datetime1">
              <a:rPr lang="zh-CN" altLang="en-US" smtClean="0"/>
              <a:pPr/>
              <a:t>2020/11/19</a:t>
            </a:fld>
            <a:endParaRPr lang="en-US" altLang="zh-CN" dirty="0"/>
          </a:p>
        </p:txBody>
      </p:sp>
      <p:sp>
        <p:nvSpPr>
          <p:cNvPr id="3077" name="Rectangle 5"/>
          <p:cNvSpPr>
            <a:spLocks noGrp="1" noChangeArrowheads="1"/>
          </p:cNvSpPr>
          <p:nvPr>
            <p:ph type="ftr" sz="quarter" idx="3"/>
          </p:nvPr>
        </p:nvSpPr>
        <p:spPr>
          <a:xfrm>
            <a:off x="3124200" y="6477000"/>
            <a:ext cx="2895600" cy="244475"/>
          </a:xfrm>
        </p:spPr>
        <p:txBody>
          <a:bodyPr/>
          <a:lstStyle>
            <a:lvl1pPr>
              <a:defRPr>
                <a:solidFill>
                  <a:schemeClr val="tx1"/>
                </a:solidFill>
              </a:defRPr>
            </a:lvl1pPr>
          </a:lstStyle>
          <a:p>
            <a:r>
              <a:rPr lang="en-US" altLang="zh-CN" smtClean="0"/>
              <a:t>is.cumt.edu.cn</a:t>
            </a:r>
            <a:endParaRPr lang="en-US" altLang="zh-CN" dirty="0"/>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fld id="{69461A28-CE8A-45C4-8E1D-118287AE3797}" type="slidenum">
              <a:rPr lang="zh-CN" altLang="en-US"/>
              <a:pPr/>
              <a:t>‹#›</a:t>
            </a:fld>
            <a:endParaRPr lang="en-US" altLang="zh-CN" dirty="0"/>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solidFill>
                  <a:schemeClr val="tx2"/>
                </a:solidFill>
                <a:latin typeface="宋体" pitchFamily="2" charset="-122"/>
                <a:ea typeface="宋体" pitchFamily="2" charset="-122"/>
              </a:defRPr>
            </a:lvl1pPr>
          </a:lstStyle>
          <a:p>
            <a:r>
              <a:rPr lang="en-US" altLang="zh-CN"/>
              <a:t>PPT </a:t>
            </a:r>
            <a:r>
              <a:rPr lang="zh-CN" altLang="en-US"/>
              <a:t>模板</a:t>
            </a:r>
          </a:p>
        </p:txBody>
      </p:sp>
      <p:sp>
        <p:nvSpPr>
          <p:cNvPr id="3075" name="Rectangle 3"/>
          <p:cNvSpPr>
            <a:spLocks noGrp="1" noChangeArrowheads="1"/>
          </p:cNvSpPr>
          <p:nvPr>
            <p:ph type="subTitle" idx="1"/>
          </p:nvPr>
        </p:nvSpPr>
        <p:spPr bwMode="white">
          <a:xfrm>
            <a:off x="1295400" y="3581400"/>
            <a:ext cx="6705600" cy="838200"/>
          </a:xfrm>
        </p:spPr>
        <p:txBody>
          <a:bodyPr/>
          <a:lstStyle>
            <a:lvl1pPr marL="0" indent="0" algn="ctr">
              <a:buFont typeface="Wingdings" pitchFamily="2" charset="2"/>
              <a:buNone/>
              <a:defRPr sz="2000" b="1">
                <a:latin typeface="Times New Roman" pitchFamily="18" charset="0"/>
                <a:ea typeface="幼圆" pitchFamily="49" charset="-122"/>
              </a:defRPr>
            </a:lvl1pPr>
          </a:lstStyle>
          <a:p>
            <a:endParaRPr lang="zh-CN" altLang="en-US" dirty="0"/>
          </a:p>
        </p:txBody>
      </p:sp>
      <p:pic>
        <p:nvPicPr>
          <p:cNvPr id="3100" name="Picture 28" descr="校徽"/>
          <p:cNvPicPr>
            <a:picLocks noChangeAspect="1" noChangeArrowheads="1"/>
          </p:cNvPicPr>
          <p:nvPr userDrawn="1"/>
        </p:nvPicPr>
        <p:blipFill>
          <a:blip r:embed="rId3" cstate="print"/>
          <a:srcRect/>
          <a:stretch>
            <a:fillRect/>
          </a:stretch>
        </p:blipFill>
        <p:spPr bwMode="auto">
          <a:xfrm>
            <a:off x="0" y="0"/>
            <a:ext cx="1371600" cy="1371600"/>
          </a:xfrm>
          <a:prstGeom prst="rect">
            <a:avLst/>
          </a:prstGeom>
          <a:noFill/>
        </p:spPr>
      </p:pic>
      <p:pic>
        <p:nvPicPr>
          <p:cNvPr id="3101" name="Picture 29" descr="WEL049"/>
          <p:cNvPicPr>
            <a:picLocks noChangeAspect="1" noChangeArrowheads="1" noCrop="1"/>
          </p:cNvPicPr>
          <p:nvPr userDrawn="1"/>
        </p:nvPicPr>
        <p:blipFill>
          <a:blip r:embed="rId4" cstate="print"/>
          <a:srcRect/>
          <a:stretch>
            <a:fillRect/>
          </a:stretch>
        </p:blipFill>
        <p:spPr bwMode="auto">
          <a:xfrm>
            <a:off x="2209800" y="228600"/>
            <a:ext cx="5334000" cy="1004888"/>
          </a:xfrm>
          <a:prstGeom prst="rect">
            <a:avLst/>
          </a:prstGeom>
          <a:noFill/>
        </p:spPr>
      </p:pic>
    </p:spTree>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AA71FA8-B23E-4C9F-9DCF-5D30052A30C6}"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8A2F6119-4FE4-4DFE-A758-3702CE502C67}" type="slidenum">
              <a:rPr lang="en-US" altLang="zh-CN"/>
              <a:pPr/>
              <a:t>‹#›</a:t>
            </a:fld>
            <a:endParaRPr lang="en-US" altLang="zh-CN" dirty="0"/>
          </a:p>
        </p:txBody>
      </p:sp>
    </p:spTree>
  </p:cSld>
  <p:clrMapOvr>
    <a:masterClrMapping/>
  </p:clrMapOvr>
  <p:transition>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85800"/>
            <a:ext cx="60198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BE6CDA9-A0AC-4159-B59C-B16B43649E6F}"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15E8C73F-731B-4090-AF18-78A46BB27667}" type="slidenum">
              <a:rPr lang="en-US" altLang="zh-CN"/>
              <a:pPr/>
              <a:t>‹#›</a:t>
            </a:fld>
            <a:endParaRPr lang="en-US" altLang="zh-CN" dirty="0"/>
          </a:p>
        </p:txBody>
      </p:sp>
    </p:spTree>
  </p:cSld>
  <p:clrMapOvr>
    <a:masterClrMapping/>
  </p:clrMapOvr>
  <p:transition>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20650"/>
            <a:ext cx="91440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0" y="1066800"/>
            <a:ext cx="4495800"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495800" cy="579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FF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836EB55C-C677-4EB3-8CB1-5A0CE917D7BA}" type="slidenum">
              <a:rPr lang="en-US" altLang="zh-CN"/>
              <a:pPr/>
              <a:t>‹#›</a:t>
            </a:fld>
            <a:endParaRPr lang="en-US" altLang="zh-CN"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8B8458-2E38-40F1-BD4A-C652B68B1A44}"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B6AC54F8-C57A-48CB-8722-5355987572EB}" type="slidenum">
              <a:rPr lang="en-US" altLang="zh-CN"/>
              <a:pPr/>
              <a:t>‹#›</a:t>
            </a:fld>
            <a:endParaRPr lang="en-US" altLang="zh-CN" dirty="0"/>
          </a:p>
        </p:txBody>
      </p:sp>
    </p:spTree>
  </p:cSld>
  <p:clrMapOvr>
    <a:masterClrMapping/>
  </p:clrMapOvr>
  <p:transition>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D2DC7868-B398-4918-AA1C-5509721C7547}" type="datetime1">
              <a:rPr lang="zh-CN" altLang="en-US" smtClean="0"/>
              <a:pPr/>
              <a:t>2020/11/19</a:t>
            </a:fld>
            <a:endParaRPr lang="en-US" altLang="zh-CN" dirty="0"/>
          </a:p>
        </p:txBody>
      </p:sp>
      <p:sp>
        <p:nvSpPr>
          <p:cNvPr id="6" name="页脚占位符 5"/>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7" name="灯片编号占位符 6"/>
          <p:cNvSpPr>
            <a:spLocks noGrp="1"/>
          </p:cNvSpPr>
          <p:nvPr>
            <p:ph type="sldNum" sz="quarter" idx="12"/>
          </p:nvPr>
        </p:nvSpPr>
        <p:spPr/>
        <p:txBody>
          <a:bodyPr/>
          <a:lstStyle>
            <a:lvl1pPr>
              <a:defRPr/>
            </a:lvl1pPr>
          </a:lstStyle>
          <a:p>
            <a:fld id="{71637B92-F509-4694-96E1-ADFB2D618DBB}" type="slidenum">
              <a:rPr lang="en-US" altLang="zh-CN"/>
              <a:pPr/>
              <a:t>‹#›</a:t>
            </a:fld>
            <a:endParaRPr lang="en-US" altLang="zh-CN" dirty="0"/>
          </a:p>
        </p:txBody>
      </p:sp>
    </p:spTree>
  </p:cSld>
  <p:clrMapOvr>
    <a:masterClrMapping/>
  </p:clrMapOvr>
  <p:transition>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9D077DB7-CE1A-40D6-81D2-0CC8EFE3E8DA}" type="datetime1">
              <a:rPr lang="zh-CN" altLang="en-US" smtClean="0"/>
              <a:pPr/>
              <a:t>2020/11/19</a:t>
            </a:fld>
            <a:endParaRPr lang="en-US" altLang="zh-CN" dirty="0"/>
          </a:p>
        </p:txBody>
      </p:sp>
      <p:sp>
        <p:nvSpPr>
          <p:cNvPr id="8" name="页脚占位符 7"/>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9" name="灯片编号占位符 8"/>
          <p:cNvSpPr>
            <a:spLocks noGrp="1"/>
          </p:cNvSpPr>
          <p:nvPr>
            <p:ph type="sldNum" sz="quarter" idx="12"/>
          </p:nvPr>
        </p:nvSpPr>
        <p:spPr/>
        <p:txBody>
          <a:bodyPr/>
          <a:lstStyle>
            <a:lvl1pPr>
              <a:defRPr/>
            </a:lvl1pPr>
          </a:lstStyle>
          <a:p>
            <a:fld id="{D52C36ED-D28E-424E-AC03-9505D5536942}" type="slidenum">
              <a:rPr lang="en-US" altLang="zh-CN"/>
              <a:pPr/>
              <a:t>‹#›</a:t>
            </a:fld>
            <a:endParaRPr lang="en-US" altLang="zh-CN" dirty="0"/>
          </a:p>
        </p:txBody>
      </p:sp>
    </p:spTree>
  </p:cSld>
  <p:clrMapOvr>
    <a:masterClrMapping/>
  </p:clrMapOvr>
  <p:transition>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4133444-9AB5-4A98-A8EE-A22E52048AF3}" type="datetime1">
              <a:rPr lang="zh-CN" altLang="en-US" smtClean="0"/>
              <a:pPr/>
              <a:t>2020/11/19</a:t>
            </a:fld>
            <a:endParaRPr lang="en-US" altLang="zh-CN" dirty="0"/>
          </a:p>
        </p:txBody>
      </p:sp>
      <p:sp>
        <p:nvSpPr>
          <p:cNvPr id="4" name="页脚占位符 3"/>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5" name="灯片编号占位符 4"/>
          <p:cNvSpPr>
            <a:spLocks noGrp="1"/>
          </p:cNvSpPr>
          <p:nvPr>
            <p:ph type="sldNum" sz="quarter" idx="12"/>
          </p:nvPr>
        </p:nvSpPr>
        <p:spPr/>
        <p:txBody>
          <a:bodyPr/>
          <a:lstStyle>
            <a:lvl1pPr>
              <a:defRPr/>
            </a:lvl1pPr>
          </a:lstStyle>
          <a:p>
            <a:fld id="{92EBA4F1-AE6E-4056-AE8E-2967202A46EF}" type="slidenum">
              <a:rPr lang="en-US" altLang="zh-CN"/>
              <a:pPr/>
              <a:t>‹#›</a:t>
            </a:fld>
            <a:endParaRPr lang="en-US" altLang="zh-CN" dirty="0"/>
          </a:p>
        </p:txBody>
      </p:sp>
    </p:spTree>
  </p:cSld>
  <p:clrMapOvr>
    <a:masterClrMapping/>
  </p:clrMapOvr>
  <p:transition>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A0B6D996-03AE-43E6-AF8A-74A1605473A2}" type="datetime1">
              <a:rPr lang="zh-CN" altLang="en-US" smtClean="0"/>
              <a:pPr/>
              <a:t>2020/11/19</a:t>
            </a:fld>
            <a:endParaRPr lang="en-US" altLang="zh-CN" dirty="0"/>
          </a:p>
        </p:txBody>
      </p:sp>
      <p:sp>
        <p:nvSpPr>
          <p:cNvPr id="3" name="页脚占位符 2"/>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4" name="灯片编号占位符 3"/>
          <p:cNvSpPr>
            <a:spLocks noGrp="1"/>
          </p:cNvSpPr>
          <p:nvPr>
            <p:ph type="sldNum" sz="quarter" idx="12"/>
          </p:nvPr>
        </p:nvSpPr>
        <p:spPr/>
        <p:txBody>
          <a:bodyPr/>
          <a:lstStyle>
            <a:lvl1pPr>
              <a:defRPr/>
            </a:lvl1pPr>
          </a:lstStyle>
          <a:p>
            <a:fld id="{813F45DA-86C9-4ACA-9F2A-742545C73A01}" type="slidenum">
              <a:rPr lang="en-US" altLang="zh-CN"/>
              <a:pPr/>
              <a:t>‹#›</a:t>
            </a:fld>
            <a:endParaRPr lang="en-US" altLang="zh-CN" dirty="0"/>
          </a:p>
        </p:txBody>
      </p:sp>
    </p:spTree>
  </p:cSld>
  <p:clrMapOvr>
    <a:masterClrMapping/>
  </p:clrMapOvr>
  <p:transition>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9032452-4880-43D0-A5C9-82BFA11E22F5}" type="datetime1">
              <a:rPr lang="zh-CN" altLang="en-US" smtClean="0"/>
              <a:pPr/>
              <a:t>2020/11/19</a:t>
            </a:fld>
            <a:endParaRPr lang="en-US" altLang="zh-CN" dirty="0"/>
          </a:p>
        </p:txBody>
      </p:sp>
      <p:sp>
        <p:nvSpPr>
          <p:cNvPr id="6" name="页脚占位符 5"/>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7" name="灯片编号占位符 6"/>
          <p:cNvSpPr>
            <a:spLocks noGrp="1"/>
          </p:cNvSpPr>
          <p:nvPr>
            <p:ph type="sldNum" sz="quarter" idx="12"/>
          </p:nvPr>
        </p:nvSpPr>
        <p:spPr/>
        <p:txBody>
          <a:bodyPr/>
          <a:lstStyle>
            <a:lvl1pPr>
              <a:defRPr/>
            </a:lvl1pPr>
          </a:lstStyle>
          <a:p>
            <a:fld id="{AEF6C02B-94D4-4BD5-B891-523FE072FABF}" type="slidenum">
              <a:rPr lang="en-US" altLang="zh-CN"/>
              <a:pPr/>
              <a:t>‹#›</a:t>
            </a:fld>
            <a:endParaRPr lang="en-US" altLang="zh-CN" dirty="0"/>
          </a:p>
        </p:txBody>
      </p:sp>
    </p:spTree>
  </p:cSld>
  <p:clrMapOvr>
    <a:masterClrMapping/>
  </p:clrMapOvr>
  <p:transition>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11308625-AF53-4CE4-B6BE-70194E704335}" type="datetime1">
              <a:rPr lang="zh-CN" altLang="en-US" smtClean="0"/>
              <a:pPr/>
              <a:t>2020/11/19</a:t>
            </a:fld>
            <a:endParaRPr lang="en-US" altLang="zh-CN" dirty="0"/>
          </a:p>
        </p:txBody>
      </p:sp>
      <p:sp>
        <p:nvSpPr>
          <p:cNvPr id="6" name="页脚占位符 5"/>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7" name="灯片编号占位符 6"/>
          <p:cNvSpPr>
            <a:spLocks noGrp="1"/>
          </p:cNvSpPr>
          <p:nvPr>
            <p:ph type="sldNum" sz="quarter" idx="12"/>
          </p:nvPr>
        </p:nvSpPr>
        <p:spPr/>
        <p:txBody>
          <a:bodyPr/>
          <a:lstStyle>
            <a:lvl1pPr>
              <a:defRPr/>
            </a:lvl1pPr>
          </a:lstStyle>
          <a:p>
            <a:fld id="{4E0998EF-D1DA-4084-BD64-167D9B862795}" type="slidenum">
              <a:rPr lang="en-US" altLang="zh-CN"/>
              <a:pPr/>
              <a:t>‹#›</a:t>
            </a:fld>
            <a:endParaRPr lang="en-US" altLang="zh-CN" dirty="0"/>
          </a:p>
        </p:txBody>
      </p:sp>
    </p:spTree>
  </p:cSld>
  <p:clrMapOvr>
    <a:masterClrMapping/>
  </p:clrMapOvr>
  <p:transition>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257" name="Image" r:id="rId15" imgW="9561905" imgH="1600000" progId="">
                  <p:embed/>
                </p:oleObj>
              </mc:Choice>
              <mc:Fallback>
                <p:oleObj name="Image" r:id="rId15" imgW="9561905" imgH="1600000" progId="">
                  <p:embed/>
                  <p:pic>
                    <p:nvPicPr>
                      <p:cNvPr id="0" name="Picture 2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zh-CN" alt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zh-CN" alt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fld id="{ED2F914E-5E1B-4F41-8996-391EC3339075}" type="datetime1">
              <a:rPr lang="zh-CN" altLang="en-US" smtClean="0"/>
              <a:pPr/>
              <a:t>2020/11/19</a:t>
            </a:fld>
            <a:endParaRPr lang="en-US" altLang="zh-CN" dirty="0"/>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a:solidFill>
                  <a:schemeClr val="tx2"/>
                </a:solidFill>
                <a:ea typeface="华文隶书" pitchFamily="2" charset="-122"/>
              </a:defRPr>
            </a:lvl1pPr>
          </a:lstStyle>
          <a:p>
            <a:r>
              <a:rPr lang="en-US" altLang="zh-CN" smtClean="0"/>
              <a:t>is.cumt.edu.cn</a:t>
            </a:r>
            <a:endParaRPr lang="en-US" altLang="zh-CN" dirty="0"/>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678C53CD-C02B-46A9-8BBA-4E492DA91604}" type="slidenum">
              <a:rPr lang="en-US" altLang="zh-CN"/>
              <a:pPr/>
              <a:t>‹#›</a:t>
            </a:fld>
            <a:endParaRPr lang="en-US" altLang="zh-CN" dirty="0"/>
          </a:p>
        </p:txBody>
      </p:sp>
      <p:sp>
        <p:nvSpPr>
          <p:cNvPr id="1026" name="Rectangle 2"/>
          <p:cNvSpPr>
            <a:spLocks noGrp="1" noChangeArrowheads="1"/>
          </p:cNvSpPr>
          <p:nvPr>
            <p:ph type="title"/>
          </p:nvPr>
        </p:nvSpPr>
        <p:spPr bwMode="white">
          <a:xfrm>
            <a:off x="914400" y="6858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wedge/>
  </p:transition>
  <p:timing>
    <p:tnLst>
      <p:par>
        <p:cTn id="1" dur="indefinite" restart="never" nodeType="tmRoot"/>
      </p:par>
    </p:tnLst>
  </p:timing>
  <p:hf hdr="0"/>
  <p:txStyles>
    <p:titleStyle>
      <a:lvl1pPr algn="ctr" rtl="0" fontAlgn="base">
        <a:spcBef>
          <a:spcPct val="0"/>
        </a:spcBef>
        <a:spcAft>
          <a:spcPct val="0"/>
        </a:spcAft>
        <a:defRPr sz="3600" b="1">
          <a:solidFill>
            <a:schemeClr val="bg1"/>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65.wmf"/></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66.wmf"/><Relationship Id="rId4" Type="http://schemas.openxmlformats.org/officeDocument/2006/relationships/oleObject" Target="../embeddings/oleObject39.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68.wmf"/><Relationship Id="rId4" Type="http://schemas.openxmlformats.org/officeDocument/2006/relationships/oleObject" Target="../embeddings/oleObject40.bin"/></Relationships>
</file>

<file path=ppt/slides/_rels/slide11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69.wmf"/><Relationship Id="rId4" Type="http://schemas.openxmlformats.org/officeDocument/2006/relationships/oleObject" Target="../embeddings/oleObject41.bin"/></Relationships>
</file>

<file path=ppt/slides/_rels/slide11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69.wmf"/><Relationship Id="rId4" Type="http://schemas.openxmlformats.org/officeDocument/2006/relationships/oleObject" Target="../embeddings/oleObject42.bin"/></Relationships>
</file>

<file path=ppt/slides/_rels/slide116.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70.wmf"/><Relationship Id="rId4" Type="http://schemas.openxmlformats.org/officeDocument/2006/relationships/oleObject" Target="../embeddings/oleObject43.bin"/></Relationships>
</file>

<file path=ppt/slides/_rels/slide12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680.png"/><Relationship Id="rId5" Type="http://schemas.openxmlformats.org/officeDocument/2006/relationships/image" Target="../media/image73.wmf"/><Relationship Id="rId4" Type="http://schemas.openxmlformats.org/officeDocument/2006/relationships/oleObject" Target="../embeddings/oleObject44.bin"/></Relationships>
</file>

<file path=ppt/slides/_rels/slide125.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1.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slideLayout" Target="../slideLayouts/slideLayout7.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image" Target="../media/image11.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slideLayout" Target="../slideLayouts/slideLayout7.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image" Target="../media/image11.tmp"/><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1.png"/><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1.wmf"/><Relationship Id="rId4" Type="http://schemas.openxmlformats.org/officeDocument/2006/relationships/oleObject" Target="../embeddings/oleObject4.bin"/><Relationship Id="rId9" Type="http://schemas.openxmlformats.org/officeDocument/2006/relationships/image" Target="../media/image23.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35.png"/><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 Id="rId9" Type="http://schemas.openxmlformats.org/officeDocument/2006/relationships/image" Target="../media/image26.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8.wmf"/><Relationship Id="rId5" Type="http://schemas.openxmlformats.org/officeDocument/2006/relationships/oleObject" Target="../embeddings/oleObject11.bin"/><Relationship Id="rId4" Type="http://schemas.openxmlformats.org/officeDocument/2006/relationships/image" Target="../media/image27.wmf"/></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0.emf"/><Relationship Id="rId4" Type="http://schemas.openxmlformats.org/officeDocument/2006/relationships/oleObject" Target="../embeddings/oleObject12.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1.emf"/><Relationship Id="rId4" Type="http://schemas.openxmlformats.org/officeDocument/2006/relationships/oleObject" Target="../embeddings/oleObject13.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33.wmf"/><Relationship Id="rId4" Type="http://schemas.openxmlformats.org/officeDocument/2006/relationships/oleObject" Target="../embeddings/oleObject14.bin"/></Relationships>
</file>

<file path=ppt/slides/_rels/slide61.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35.wmf"/><Relationship Id="rId4" Type="http://schemas.openxmlformats.org/officeDocument/2006/relationships/oleObject" Target="../embeddings/oleObject16.bin"/></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38.wmf"/><Relationship Id="rId4" Type="http://schemas.openxmlformats.org/officeDocument/2006/relationships/oleObject" Target="../embeddings/oleObject18.bin"/></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0.wmf"/><Relationship Id="rId4" Type="http://schemas.openxmlformats.org/officeDocument/2006/relationships/oleObject" Target="../embeddings/oleObject20.bin"/></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49.png"/><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2.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43.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6.bin"/><Relationship Id="rId5" Type="http://schemas.openxmlformats.org/officeDocument/2006/relationships/image" Target="../media/image45.wmf"/><Relationship Id="rId4" Type="http://schemas.openxmlformats.org/officeDocument/2006/relationships/oleObject" Target="../embeddings/oleObject25.bin"/></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8.bin"/><Relationship Id="rId5" Type="http://schemas.openxmlformats.org/officeDocument/2006/relationships/image" Target="../media/image47.wmf"/><Relationship Id="rId4" Type="http://schemas.openxmlformats.org/officeDocument/2006/relationships/oleObject" Target="../embeddings/oleObject27.bin"/></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0.bin"/><Relationship Id="rId5" Type="http://schemas.openxmlformats.org/officeDocument/2006/relationships/image" Target="../media/image49.wmf"/><Relationship Id="rId4" Type="http://schemas.openxmlformats.org/officeDocument/2006/relationships/oleObject" Target="../embeddings/oleObject29.bin"/></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3.wmf"/><Relationship Id="rId4" Type="http://schemas.openxmlformats.org/officeDocument/2006/relationships/oleObject" Target="../embeddings/oleObject31.bin"/></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3.bin"/><Relationship Id="rId5" Type="http://schemas.openxmlformats.org/officeDocument/2006/relationships/image" Target="../media/image55.wmf"/><Relationship Id="rId4" Type="http://schemas.openxmlformats.org/officeDocument/2006/relationships/oleObject" Target="../embeddings/oleObject32.bin"/></Relationships>
</file>

<file path=ppt/slides/_rels/slide92.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8.wmf"/><Relationship Id="rId5" Type="http://schemas.openxmlformats.org/officeDocument/2006/relationships/oleObject" Target="../embeddings/oleObject35.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37.bin"/></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2"/>
          </p:nvPr>
        </p:nvSpPr>
        <p:spPr/>
        <p:txBody>
          <a:bodyPr/>
          <a:lstStyle/>
          <a:p>
            <a:fld id="{629A3987-9B73-4F62-8876-5033D6D8F199}" type="datetime1">
              <a:rPr lang="zh-CN" altLang="en-US" smtClean="0"/>
              <a:pPr/>
              <a:t>2020/11/19</a:t>
            </a:fld>
            <a:endParaRPr lang="en-US" altLang="zh-CN" dirty="0"/>
          </a:p>
        </p:txBody>
      </p:sp>
      <p:sp>
        <p:nvSpPr>
          <p:cNvPr id="5" name="Rectangle 5"/>
          <p:cNvSpPr>
            <a:spLocks noGrp="1" noChangeArrowheads="1"/>
          </p:cNvSpPr>
          <p:nvPr>
            <p:ph type="ftr" sz="quarter" idx="3"/>
          </p:nvPr>
        </p:nvSpPr>
        <p:spPr/>
        <p:txBody>
          <a:bodyPr/>
          <a:lstStyle/>
          <a:p>
            <a:r>
              <a:rPr lang="en-US" altLang="zh-CN" smtClean="0"/>
              <a:t>is.cumt.edu.cn</a:t>
            </a:r>
            <a:endParaRPr lang="en-US" altLang="zh-CN" dirty="0"/>
          </a:p>
        </p:txBody>
      </p:sp>
      <p:sp>
        <p:nvSpPr>
          <p:cNvPr id="6" name="Rectangle 6"/>
          <p:cNvSpPr>
            <a:spLocks noGrp="1" noChangeArrowheads="1"/>
          </p:cNvSpPr>
          <p:nvPr>
            <p:ph type="sldNum" sz="quarter" idx="4"/>
          </p:nvPr>
        </p:nvSpPr>
        <p:spPr/>
        <p:txBody>
          <a:bodyPr/>
          <a:lstStyle/>
          <a:p>
            <a:fld id="{06DC8465-6F85-4FBA-A983-637EFDF219C9}" type="slidenum">
              <a:rPr lang="zh-CN" altLang="en-US"/>
              <a:pPr/>
              <a:t>1</a:t>
            </a:fld>
            <a:endParaRPr lang="en-US" altLang="zh-CN" dirty="0"/>
          </a:p>
        </p:txBody>
      </p:sp>
      <p:sp>
        <p:nvSpPr>
          <p:cNvPr id="2050" name="Rectangle 2"/>
          <p:cNvSpPr>
            <a:spLocks noGrp="1" noChangeArrowheads="1"/>
          </p:cNvSpPr>
          <p:nvPr>
            <p:ph type="ctrTitle"/>
          </p:nvPr>
        </p:nvSpPr>
        <p:spPr>
          <a:xfrm>
            <a:off x="1143000" y="2133600"/>
            <a:ext cx="7086600" cy="1470025"/>
          </a:xfrm>
        </p:spPr>
        <p:txBody>
          <a:bodyPr/>
          <a:lstStyle/>
          <a:p>
            <a:r>
              <a:rPr lang="zh-CN" altLang="en-US" sz="5600" dirty="0" smtClean="0">
                <a:solidFill>
                  <a:srgbClr val="CC3300"/>
                </a:solidFill>
                <a:latin typeface="华文隶书" pitchFamily="2" charset="-122"/>
                <a:ea typeface="华文隶书" pitchFamily="2" charset="-122"/>
              </a:rPr>
              <a:t>密码学</a:t>
            </a:r>
            <a:r>
              <a:rPr lang="en-US" altLang="zh-CN" sz="5600" dirty="0" smtClean="0">
                <a:solidFill>
                  <a:srgbClr val="CC3300"/>
                </a:solidFill>
                <a:latin typeface="华文隶书" pitchFamily="2" charset="-122"/>
                <a:ea typeface="华文隶书" pitchFamily="2" charset="-122"/>
              </a:rPr>
              <a:t/>
            </a:r>
            <a:br>
              <a:rPr lang="en-US" altLang="zh-CN" sz="5600" dirty="0" smtClean="0">
                <a:solidFill>
                  <a:srgbClr val="CC3300"/>
                </a:solidFill>
                <a:latin typeface="华文隶书" pitchFamily="2" charset="-122"/>
                <a:ea typeface="华文隶书" pitchFamily="2" charset="-122"/>
              </a:rPr>
            </a:br>
            <a:r>
              <a:rPr lang="zh-CN" altLang="en-US" sz="4400" dirty="0" smtClean="0">
                <a:solidFill>
                  <a:srgbClr val="FFFF00"/>
                </a:solidFill>
                <a:latin typeface="华文隶书" pitchFamily="2" charset="-122"/>
                <a:ea typeface="华文隶书" pitchFamily="2" charset="-122"/>
              </a:rPr>
              <a:t>第</a:t>
            </a:r>
            <a:r>
              <a:rPr lang="en-US" altLang="zh-CN" sz="4400" dirty="0">
                <a:solidFill>
                  <a:srgbClr val="FFFF00"/>
                </a:solidFill>
                <a:latin typeface="华文隶书" pitchFamily="2" charset="-122"/>
                <a:ea typeface="华文隶书" pitchFamily="2" charset="-122"/>
              </a:rPr>
              <a:t>3</a:t>
            </a:r>
            <a:r>
              <a:rPr lang="zh-CN" altLang="en-US" sz="4400" dirty="0" smtClean="0">
                <a:solidFill>
                  <a:srgbClr val="FFFF00"/>
                </a:solidFill>
                <a:latin typeface="华文隶书" pitchFamily="2" charset="-122"/>
                <a:ea typeface="华文隶书" pitchFamily="2" charset="-122"/>
              </a:rPr>
              <a:t>章：</a:t>
            </a:r>
            <a:r>
              <a:rPr lang="zh-CN" altLang="en-US" sz="4400" dirty="0">
                <a:solidFill>
                  <a:srgbClr val="FFFF00"/>
                </a:solidFill>
                <a:latin typeface="华文隶书" pitchFamily="2" charset="-122"/>
                <a:ea typeface="华文隶书" pitchFamily="2" charset="-122"/>
              </a:rPr>
              <a:t>古典</a:t>
            </a:r>
            <a:r>
              <a:rPr lang="zh-CN" altLang="en-US" sz="4400" dirty="0" smtClean="0">
                <a:solidFill>
                  <a:srgbClr val="FFFF00"/>
                </a:solidFill>
                <a:latin typeface="华文隶书" pitchFamily="2" charset="-122"/>
                <a:ea typeface="华文隶书" pitchFamily="2" charset="-122"/>
              </a:rPr>
              <a:t>密码体制</a:t>
            </a:r>
            <a:endParaRPr lang="zh-CN" altLang="en-US" sz="4400" dirty="0">
              <a:solidFill>
                <a:srgbClr val="CC3300"/>
              </a:solidFill>
              <a:latin typeface="华文隶书" pitchFamily="2" charset="-122"/>
              <a:ea typeface="华文隶书" pitchFamily="2" charset="-122"/>
            </a:endParaRPr>
          </a:p>
        </p:txBody>
      </p:sp>
      <p:sp>
        <p:nvSpPr>
          <p:cNvPr id="2051" name="Rectangle 3"/>
          <p:cNvSpPr>
            <a:spLocks noGrp="1" noChangeArrowheads="1"/>
          </p:cNvSpPr>
          <p:nvPr>
            <p:ph type="subTitle" idx="1"/>
          </p:nvPr>
        </p:nvSpPr>
        <p:spPr>
          <a:xfrm>
            <a:off x="1295400" y="3962400"/>
            <a:ext cx="6705600" cy="838200"/>
          </a:xfrm>
        </p:spPr>
        <p:txBody>
          <a:bodyPr/>
          <a:lstStyle/>
          <a:p>
            <a:endParaRPr lang="en-US" altLang="zh-CN" dirty="0"/>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例：英文字母表</a:t>
            </a:r>
            <a:r>
              <a:rPr lang="en-US" altLang="zh-CN" i="1" dirty="0" smtClean="0"/>
              <a:t>q</a:t>
            </a:r>
            <a:r>
              <a:rPr lang="zh-CN" altLang="en-US" dirty="0" smtClean="0"/>
              <a:t>＝</a:t>
            </a:r>
            <a:r>
              <a:rPr lang="en-US" altLang="zh-CN" dirty="0" smtClean="0"/>
              <a:t>26</a:t>
            </a:r>
            <a:r>
              <a:rPr lang="zh-CN" altLang="en-US" dirty="0" smtClean="0"/>
              <a:t>，取</a:t>
            </a:r>
            <a:r>
              <a:rPr lang="en-US" altLang="zh-CN" i="1" dirty="0" smtClean="0"/>
              <a:t>k</a:t>
            </a:r>
            <a:r>
              <a:rPr lang="zh-CN" altLang="en-US" dirty="0" smtClean="0"/>
              <a:t>＝</a:t>
            </a:r>
            <a:r>
              <a:rPr lang="en-US" altLang="zh-CN" dirty="0" smtClean="0"/>
              <a:t>9</a:t>
            </a:r>
            <a:r>
              <a:rPr lang="zh-CN" altLang="en-US" dirty="0" smtClean="0"/>
              <a:t>，则有如下明文密文字母对应表。</a:t>
            </a:r>
            <a:r>
              <a:rPr lang="en-US" altLang="zh-CN" dirty="0" smtClean="0"/>
              <a:t>(a=0,…,z=25) </a:t>
            </a:r>
            <a:endParaRPr lang="zh-CN" altLang="en-US" dirty="0"/>
          </a:p>
        </p:txBody>
      </p:sp>
      <p:sp>
        <p:nvSpPr>
          <p:cNvPr id="4" name="日期占位符 3"/>
          <p:cNvSpPr>
            <a:spLocks noGrp="1"/>
          </p:cNvSpPr>
          <p:nvPr>
            <p:ph type="dt" sz="half" idx="10"/>
          </p:nvPr>
        </p:nvSpPr>
        <p:spPr/>
        <p:txBody>
          <a:bodyPr/>
          <a:lstStyle/>
          <a:p>
            <a:fld id="{976B74CC-B9CD-4AF2-A281-996AD1E1B004}"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a:t>
            </a:fld>
            <a:endParaRPr lang="en-US" altLang="zh-CN" dirty="0"/>
          </a:p>
        </p:txBody>
      </p:sp>
      <p:pic>
        <p:nvPicPr>
          <p:cNvPr id="7" name="图片 6" descr="图片1.png"/>
          <p:cNvPicPr>
            <a:picLocks noChangeAspect="1"/>
          </p:cNvPicPr>
          <p:nvPr/>
        </p:nvPicPr>
        <p:blipFill>
          <a:blip r:embed="rId2" cstate="print"/>
          <a:stretch>
            <a:fillRect/>
          </a:stretch>
        </p:blipFill>
        <p:spPr>
          <a:xfrm>
            <a:off x="304800" y="2743200"/>
            <a:ext cx="8527600" cy="2377244"/>
          </a:xfrm>
          <a:prstGeom prst="rect">
            <a:avLst/>
          </a:prstGeom>
        </p:spPr>
      </p:pic>
      <p:sp>
        <p:nvSpPr>
          <p:cNvPr id="8" name="矩形 7"/>
          <p:cNvSpPr/>
          <p:nvPr/>
        </p:nvSpPr>
        <p:spPr>
          <a:xfrm>
            <a:off x="838200" y="5257800"/>
            <a:ext cx="7543800" cy="830997"/>
          </a:xfrm>
          <a:prstGeom prst="rect">
            <a:avLst/>
          </a:prstGeom>
        </p:spPr>
        <p:txBody>
          <a:bodyPr wrap="square">
            <a:spAutoFit/>
          </a:bodyPr>
          <a:lstStyle/>
          <a:p>
            <a:pPr>
              <a:buFont typeface="Wingdings" pitchFamily="2" charset="2"/>
              <a:buNone/>
            </a:pPr>
            <a:r>
              <a:rPr lang="zh-CN" altLang="zh-CN" sz="2400" dirty="0" smtClean="0"/>
              <a:t>明文</a:t>
            </a:r>
            <a:r>
              <a:rPr lang="zh-CN" altLang="en-US" sz="2400" dirty="0" smtClean="0"/>
              <a:t>：          </a:t>
            </a:r>
            <a:r>
              <a:rPr lang="en-US" altLang="zh-CN" sz="2400" b="1" i="1" dirty="0" smtClean="0"/>
              <a:t>M</a:t>
            </a:r>
            <a:r>
              <a:rPr lang="zh-CN" altLang="en-US" sz="2400" dirty="0" smtClean="0"/>
              <a:t>＝</a:t>
            </a:r>
            <a:r>
              <a:rPr lang="en-US" altLang="zh-CN" sz="2400" dirty="0" smtClean="0"/>
              <a:t>multiplicative cipher</a:t>
            </a:r>
          </a:p>
          <a:p>
            <a:pPr>
              <a:buFont typeface="Wingdings" pitchFamily="2" charset="2"/>
              <a:buNone/>
            </a:pPr>
            <a:r>
              <a:rPr lang="zh-CN" altLang="en-US" sz="2400" dirty="0" smtClean="0"/>
              <a:t>密文：          </a:t>
            </a:r>
            <a:r>
              <a:rPr lang="en-US" altLang="zh-CN" sz="2400" b="1" i="1" dirty="0" smtClean="0"/>
              <a:t>C</a:t>
            </a:r>
            <a:r>
              <a:rPr lang="zh-CN" altLang="en-US" sz="2400" dirty="0" smtClean="0"/>
              <a:t>＝</a:t>
            </a:r>
            <a:r>
              <a:rPr lang="en-US" altLang="zh-CN" sz="2400" dirty="0" smtClean="0">
                <a:solidFill>
                  <a:srgbClr val="FF0000"/>
                </a:solidFill>
              </a:rPr>
              <a:t>EYVPUFVUSAPUHK SUFLKX </a:t>
            </a:r>
            <a:endParaRPr lang="zh-CN" altLang="en-US" sz="2400" dirty="0">
              <a:solidFill>
                <a:srgbClr val="FF0000"/>
              </a:solidFill>
            </a:endParaRPr>
          </a:p>
        </p:txBody>
      </p:sp>
    </p:spTree>
  </p:cSld>
  <p:clrMapOvr>
    <a:masterClrMapping/>
  </p:clrMapOvr>
  <p:transition>
    <p:wedg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pPr>
                  <a:buNone/>
                </a:pPr>
                <a:r>
                  <a:rPr lang="zh-CN" altLang="en-US" b="1" dirty="0" smtClean="0">
                    <a:solidFill>
                      <a:srgbClr val="FF0000"/>
                    </a:solidFill>
                  </a:rPr>
                  <a:t>解：</a:t>
                </a:r>
                <a:r>
                  <a:rPr lang="zh-CN" altLang="en-US" dirty="0" smtClean="0">
                    <a:latin typeface="宋体" pitchFamily="2" charset="-122"/>
                    <a:ea typeface="宋体" pitchFamily="2" charset="-122"/>
                  </a:rPr>
                  <a:t>将加密变换记为</a:t>
                </a:r>
                <a14:m>
                  <m:oMath xmlns:m="http://schemas.openxmlformats.org/officeDocument/2006/math">
                    <m:r>
                      <a:rPr lang="en-US" altLang="zh-CN" i="1" dirty="0" smtClean="0">
                        <a:latin typeface="Cambria Math"/>
                        <a:ea typeface="宋体" pitchFamily="2" charset="-122"/>
                      </a:rPr>
                      <m:t>𝐸</m:t>
                    </m:r>
                    <m:r>
                      <a:rPr lang="en-US" altLang="zh-CN" i="1" baseline="-25000" dirty="0" err="1" smtClean="0">
                        <a:latin typeface="Cambria Math"/>
                        <a:ea typeface="宋体" pitchFamily="2" charset="-122"/>
                      </a:rPr>
                      <m:t>𝑘</m:t>
                    </m:r>
                  </m:oMath>
                </a14:m>
                <a:r>
                  <a:rPr lang="zh-CN" altLang="en-US" dirty="0" smtClean="0">
                    <a:latin typeface="宋体" pitchFamily="2" charset="-122"/>
                    <a:ea typeface="宋体" pitchFamily="2" charset="-122"/>
                  </a:rPr>
                  <a:t>，解密变换记为</a:t>
                </a:r>
                <a14:m>
                  <m:oMath xmlns:m="http://schemas.openxmlformats.org/officeDocument/2006/math">
                    <m:r>
                      <a:rPr lang="en-US" altLang="zh-CN" i="1" dirty="0" smtClean="0">
                        <a:latin typeface="Cambria Math"/>
                        <a:ea typeface="宋体" pitchFamily="2" charset="-122"/>
                      </a:rPr>
                      <m:t>𝐷</m:t>
                    </m:r>
                    <m:r>
                      <a:rPr lang="en-US" altLang="zh-CN" i="1" baseline="-25000" dirty="0" err="1" smtClean="0">
                        <a:latin typeface="Cambria Math"/>
                        <a:ea typeface="宋体" pitchFamily="2" charset="-122"/>
                      </a:rPr>
                      <m:t>𝑘</m:t>
                    </m:r>
                  </m:oMath>
                </a14:m>
                <a:r>
                  <a:rPr lang="zh-CN" altLang="en-US" dirty="0" smtClean="0">
                    <a:latin typeface="宋体" pitchFamily="2" charset="-122"/>
                    <a:ea typeface="宋体" pitchFamily="2" charset="-122"/>
                  </a:rPr>
                  <a:t>，密文中共有</a:t>
                </a:r>
                <a:r>
                  <a:rPr lang="en-US" altLang="zh-CN" dirty="0" smtClean="0">
                    <a:latin typeface="宋体" pitchFamily="2" charset="-122"/>
                    <a:ea typeface="宋体" pitchFamily="2" charset="-122"/>
                  </a:rPr>
                  <a:t>168</a:t>
                </a:r>
                <a:r>
                  <a:rPr lang="zh-CN" altLang="en-US" dirty="0" smtClean="0">
                    <a:latin typeface="宋体" pitchFamily="2" charset="-122"/>
                    <a:ea typeface="宋体" pitchFamily="2" charset="-122"/>
                  </a:rPr>
                  <a:t>个字母</a:t>
                </a:r>
                <a:endParaRPr lang="en-US" altLang="zh-CN" dirty="0" smtClean="0">
                  <a:latin typeface="宋体" pitchFamily="2" charset="-122"/>
                  <a:ea typeface="宋体" pitchFamily="2" charset="-122"/>
                </a:endParaRPr>
              </a:p>
              <a:p>
                <a:pPr>
                  <a:buNone/>
                </a:pPr>
                <a:r>
                  <a:rPr lang="zh-CN" altLang="en-US" dirty="0" smtClean="0">
                    <a:latin typeface="宋体" pitchFamily="2" charset="-122"/>
                    <a:ea typeface="宋体" pitchFamily="2" charset="-122"/>
                  </a:rPr>
                  <a:t>  </a:t>
                </a:r>
                <a:r>
                  <a:rPr lang="zh-CN" altLang="en-US" dirty="0" smtClean="0">
                    <a:solidFill>
                      <a:srgbClr val="C00000"/>
                    </a:solidFill>
                    <a:latin typeface="宋体" pitchFamily="2" charset="-122"/>
                    <a:ea typeface="宋体" pitchFamily="2" charset="-122"/>
                  </a:rPr>
                  <a:t>第</a:t>
                </a:r>
                <a:r>
                  <a:rPr lang="en-US" altLang="zh-CN" dirty="0" smtClean="0">
                    <a:solidFill>
                      <a:srgbClr val="C00000"/>
                    </a:solidFill>
                    <a:latin typeface="宋体" pitchFamily="2" charset="-122"/>
                    <a:ea typeface="宋体" pitchFamily="2" charset="-122"/>
                  </a:rPr>
                  <a:t>1</a:t>
                </a:r>
                <a:r>
                  <a:rPr lang="zh-CN" altLang="en-US" dirty="0" smtClean="0">
                    <a:solidFill>
                      <a:srgbClr val="C00000"/>
                    </a:solidFill>
                    <a:latin typeface="宋体" pitchFamily="2" charset="-122"/>
                    <a:ea typeface="宋体" pitchFamily="2" charset="-122"/>
                  </a:rPr>
                  <a:t>步</a:t>
                </a:r>
                <a:r>
                  <a:rPr lang="zh-CN" altLang="en-US" dirty="0" smtClean="0">
                    <a:latin typeface="宋体" pitchFamily="2" charset="-122"/>
                    <a:ea typeface="宋体" pitchFamily="2" charset="-122"/>
                  </a:rPr>
                  <a:t>：统计密文中字母的出现次数和频率</a:t>
                </a:r>
                <a:endParaRPr lang="zh-CN" altLang="en-US" dirty="0">
                  <a:latin typeface="宋体" pitchFamily="2" charset="-122"/>
                  <a:ea typeface="宋体"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cstate="print"/>
                <a:stretch>
                  <a:fillRect l="-1481" t="-157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639842D5-7B23-4767-9D69-BEB13D291BAB}"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100</a:t>
            </a:fld>
            <a:endParaRPr lang="en-US" altLang="zh-CN" dirty="0"/>
          </a:p>
        </p:txBody>
      </p:sp>
      <p:pic>
        <p:nvPicPr>
          <p:cNvPr id="7" name="Picture 6"/>
          <p:cNvPicPr>
            <a:picLocks noChangeAspect="1" noChangeArrowheads="1"/>
          </p:cNvPicPr>
          <p:nvPr/>
        </p:nvPicPr>
        <p:blipFill>
          <a:blip r:embed="rId3" cstate="print"/>
          <a:srcRect/>
          <a:stretch>
            <a:fillRect/>
          </a:stretch>
        </p:blipFill>
        <p:spPr bwMode="auto">
          <a:xfrm>
            <a:off x="1752600" y="3124200"/>
            <a:ext cx="5653088" cy="3246292"/>
          </a:xfrm>
          <a:prstGeom prst="rect">
            <a:avLst/>
          </a:prstGeom>
          <a:noFill/>
          <a:ln w="9525">
            <a:noFill/>
            <a:miter lim="800000"/>
            <a:headEnd/>
            <a:tailEnd/>
          </a:ln>
          <a:effectLst/>
        </p:spPr>
      </p:pic>
      <p:sp>
        <p:nvSpPr>
          <p:cNvPr id="8" name="矩形 7"/>
          <p:cNvSpPr/>
          <p:nvPr/>
        </p:nvSpPr>
        <p:spPr bwMode="auto">
          <a:xfrm>
            <a:off x="4579144" y="6172200"/>
            <a:ext cx="2826544" cy="19829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724400"/>
          </a:xfrm>
        </p:spPr>
        <p:txBody>
          <a:bodyPr/>
          <a:lstStyle/>
          <a:p>
            <a:pPr>
              <a:buFontTx/>
              <a:buNone/>
            </a:pPr>
            <a:r>
              <a:rPr lang="zh-CN" altLang="en-US" sz="2400" dirty="0" smtClean="0">
                <a:solidFill>
                  <a:srgbClr val="C00000"/>
                </a:solidFill>
                <a:latin typeface="宋体" pitchFamily="2" charset="-122"/>
                <a:ea typeface="宋体" pitchFamily="2" charset="-122"/>
              </a:rPr>
              <a:t>第</a:t>
            </a:r>
            <a:r>
              <a:rPr lang="en-US" altLang="zh-CN" sz="2400" dirty="0" smtClean="0">
                <a:solidFill>
                  <a:srgbClr val="C00000"/>
                </a:solidFill>
                <a:latin typeface="宋体" pitchFamily="2" charset="-122"/>
                <a:ea typeface="宋体" pitchFamily="2" charset="-122"/>
              </a:rPr>
              <a:t>2</a:t>
            </a:r>
            <a:r>
              <a:rPr lang="zh-CN" altLang="en-US" sz="2400" dirty="0" smtClean="0">
                <a:solidFill>
                  <a:srgbClr val="C00000"/>
                </a:solidFill>
                <a:latin typeface="宋体" pitchFamily="2" charset="-122"/>
                <a:ea typeface="宋体" pitchFamily="2" charset="-122"/>
              </a:rPr>
              <a:t>步</a:t>
            </a:r>
            <a:r>
              <a:rPr lang="zh-CN" altLang="en-US" sz="2400" dirty="0" smtClean="0">
                <a:latin typeface="宋体" pitchFamily="2" charset="-122"/>
                <a:ea typeface="宋体" pitchFamily="2" charset="-122"/>
              </a:rPr>
              <a:t>：从出现</a:t>
            </a:r>
            <a:r>
              <a:rPr lang="zh-CN" altLang="en-US" sz="2400" dirty="0" smtClean="0">
                <a:solidFill>
                  <a:srgbClr val="FF0000"/>
                </a:solidFill>
                <a:latin typeface="宋体" pitchFamily="2" charset="-122"/>
                <a:ea typeface="宋体" pitchFamily="2" charset="-122"/>
              </a:rPr>
              <a:t>频率最高</a:t>
            </a:r>
            <a:r>
              <a:rPr lang="zh-CN" altLang="en-US" sz="2400" dirty="0" smtClean="0">
                <a:latin typeface="宋体" pitchFamily="2" charset="-122"/>
                <a:ea typeface="宋体" pitchFamily="2" charset="-122"/>
              </a:rPr>
              <a:t>的几个字母及双字母组合、三字母组合开始，并假定它们是英语中出现频率较高的字母及字母组合对应的密文，逐步推测各密文字母对应的明文字母</a:t>
            </a:r>
          </a:p>
          <a:p>
            <a:pPr lvl="1"/>
            <a:r>
              <a:rPr lang="zh-CN" altLang="en-US" dirty="0" smtClean="0">
                <a:solidFill>
                  <a:srgbClr val="A50021"/>
                </a:solidFill>
                <a:latin typeface="宋体" pitchFamily="2" charset="-122"/>
                <a:ea typeface="宋体" pitchFamily="2" charset="-122"/>
              </a:rPr>
              <a:t>密文字母</a:t>
            </a:r>
            <a:r>
              <a:rPr lang="en-US" altLang="zh-CN" dirty="0" smtClean="0">
                <a:solidFill>
                  <a:srgbClr val="A50021"/>
                </a:solidFill>
                <a:latin typeface="宋体" pitchFamily="2" charset="-122"/>
                <a:ea typeface="宋体" pitchFamily="2" charset="-122"/>
              </a:rPr>
              <a:t>Z</a:t>
            </a:r>
            <a:r>
              <a:rPr lang="zh-CN" altLang="en-US" dirty="0" smtClean="0">
                <a:solidFill>
                  <a:srgbClr val="A50021"/>
                </a:solidFill>
                <a:latin typeface="宋体" pitchFamily="2" charset="-122"/>
                <a:ea typeface="宋体" pitchFamily="2" charset="-122"/>
              </a:rPr>
              <a:t>出现次数最高（出现频率约为</a:t>
            </a:r>
            <a:r>
              <a:rPr lang="en-US" altLang="zh-CN" dirty="0" smtClean="0">
                <a:solidFill>
                  <a:srgbClr val="A50021"/>
                </a:solidFill>
                <a:latin typeface="宋体" pitchFamily="2" charset="-122"/>
                <a:ea typeface="宋体" pitchFamily="2" charset="-122"/>
              </a:rPr>
              <a:t>0.12</a:t>
            </a:r>
            <a:r>
              <a:rPr lang="zh-CN" altLang="en-US" dirty="0" smtClean="0">
                <a:solidFill>
                  <a:srgbClr val="A50021"/>
                </a:solidFill>
                <a:latin typeface="宋体" pitchFamily="2" charset="-122"/>
                <a:ea typeface="宋体" pitchFamily="2" charset="-122"/>
              </a:rPr>
              <a:t>）。</a:t>
            </a:r>
            <a:r>
              <a:rPr lang="zh-CN" altLang="en-US" dirty="0" smtClean="0">
                <a:latin typeface="宋体" pitchFamily="2" charset="-122"/>
                <a:ea typeface="宋体" pitchFamily="2" charset="-122"/>
              </a:rPr>
              <a:t>可以猜测：       。除</a:t>
            </a:r>
            <a:r>
              <a:rPr lang="en-US" altLang="zh-CN" dirty="0" smtClean="0">
                <a:latin typeface="宋体" pitchFamily="2" charset="-122"/>
                <a:ea typeface="宋体" pitchFamily="2" charset="-122"/>
              </a:rPr>
              <a:t>Z</a:t>
            </a:r>
            <a:r>
              <a:rPr lang="zh-CN" altLang="en-US" dirty="0" smtClean="0">
                <a:latin typeface="宋体" pitchFamily="2" charset="-122"/>
                <a:ea typeface="宋体" pitchFamily="2" charset="-122"/>
              </a:rPr>
              <a:t>外，出现至少</a:t>
            </a:r>
            <a:r>
              <a:rPr lang="en-US" altLang="zh-CN" dirty="0" smtClean="0">
                <a:latin typeface="宋体" pitchFamily="2" charset="-122"/>
                <a:ea typeface="宋体" pitchFamily="2" charset="-122"/>
              </a:rPr>
              <a:t>10</a:t>
            </a:r>
            <a:r>
              <a:rPr lang="zh-CN" altLang="en-US" dirty="0" smtClean="0">
                <a:latin typeface="宋体" pitchFamily="2" charset="-122"/>
                <a:ea typeface="宋体" pitchFamily="2" charset="-122"/>
              </a:rPr>
              <a:t>次的密文字母为</a:t>
            </a:r>
            <a:r>
              <a:rPr lang="en-US" altLang="zh-CN" dirty="0" smtClean="0">
                <a:latin typeface="宋体" pitchFamily="2" charset="-122"/>
                <a:ea typeface="宋体" pitchFamily="2" charset="-122"/>
              </a:rPr>
              <a:t>C</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D</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F</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J</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M</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R</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Y</a:t>
            </a:r>
            <a:r>
              <a:rPr lang="zh-CN" altLang="en-US" dirty="0" smtClean="0">
                <a:latin typeface="宋体" pitchFamily="2" charset="-122"/>
                <a:ea typeface="宋体" pitchFamily="2" charset="-122"/>
              </a:rPr>
              <a:t>，出现频率在</a:t>
            </a:r>
            <a:r>
              <a:rPr lang="en-US" altLang="zh-CN" dirty="0" smtClean="0">
                <a:latin typeface="宋体" pitchFamily="2" charset="-122"/>
                <a:ea typeface="宋体" pitchFamily="2" charset="-122"/>
              </a:rPr>
              <a:t>0.06</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0.095</a:t>
            </a:r>
            <a:r>
              <a:rPr lang="zh-CN" altLang="en-US" dirty="0" smtClean="0">
                <a:latin typeface="宋体" pitchFamily="2" charset="-122"/>
                <a:ea typeface="宋体" pitchFamily="2" charset="-122"/>
              </a:rPr>
              <a:t>之间，可以猜测密文字母</a:t>
            </a:r>
            <a:r>
              <a:rPr lang="en-US" altLang="zh-CN" dirty="0" smtClean="0">
                <a:latin typeface="宋体" pitchFamily="2" charset="-122"/>
                <a:ea typeface="宋体" pitchFamily="2" charset="-122"/>
              </a:rPr>
              <a:t>{C</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D</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F</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J</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M</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R</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Y}</a:t>
            </a:r>
            <a:r>
              <a:rPr lang="zh-CN" altLang="en-US" dirty="0" smtClean="0">
                <a:latin typeface="宋体" pitchFamily="2" charset="-122"/>
                <a:ea typeface="宋体" pitchFamily="2" charset="-122"/>
              </a:rPr>
              <a:t>可能对应于明文字母集合</a:t>
            </a:r>
            <a:r>
              <a:rPr lang="en-US" altLang="zh-CN" dirty="0" smtClean="0">
                <a:latin typeface="宋体" pitchFamily="2" charset="-122"/>
                <a:ea typeface="宋体" pitchFamily="2" charset="-122"/>
              </a:rPr>
              <a:t>{t</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a</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o</a:t>
            </a:r>
            <a:r>
              <a:rPr lang="zh-CN" altLang="en-US" dirty="0" smtClean="0">
                <a:latin typeface="宋体" pitchFamily="2" charset="-122"/>
                <a:ea typeface="宋体" pitchFamily="2" charset="-122"/>
              </a:rPr>
              <a:t>，</a:t>
            </a:r>
            <a:r>
              <a:rPr lang="en-US" altLang="zh-CN" dirty="0" err="1" smtClean="0">
                <a:latin typeface="宋体" pitchFamily="2" charset="-122"/>
                <a:ea typeface="宋体" pitchFamily="2" charset="-122"/>
              </a:rPr>
              <a:t>i</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n</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s</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h</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r}</a:t>
            </a:r>
            <a:r>
              <a:rPr lang="zh-CN" altLang="en-US" dirty="0" smtClean="0">
                <a:latin typeface="宋体" pitchFamily="2" charset="-122"/>
                <a:ea typeface="宋体" pitchFamily="2" charset="-122"/>
              </a:rPr>
              <a:t>中的字母，但不能肯定是哪一个</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因为已经假设密文</a:t>
            </a:r>
            <a:r>
              <a:rPr lang="en-US" altLang="zh-CN" dirty="0" smtClean="0">
                <a:latin typeface="宋体" pitchFamily="2" charset="-122"/>
                <a:ea typeface="宋体" pitchFamily="2" charset="-122"/>
              </a:rPr>
              <a:t>Z</a:t>
            </a:r>
            <a:r>
              <a:rPr lang="zh-CN" altLang="en-US" dirty="0" smtClean="0">
                <a:latin typeface="宋体" pitchFamily="2" charset="-122"/>
                <a:ea typeface="宋体" pitchFamily="2" charset="-122"/>
              </a:rPr>
              <a:t>解密成</a:t>
            </a:r>
            <a:r>
              <a:rPr lang="en-US" altLang="zh-CN" dirty="0" smtClean="0">
                <a:latin typeface="宋体" pitchFamily="2" charset="-122"/>
                <a:ea typeface="宋体" pitchFamily="2" charset="-122"/>
              </a:rPr>
              <a:t>e</a:t>
            </a:r>
            <a:r>
              <a:rPr lang="zh-CN" altLang="en-US" dirty="0" smtClean="0">
                <a:latin typeface="宋体" pitchFamily="2" charset="-122"/>
                <a:ea typeface="宋体" pitchFamily="2" charset="-122"/>
              </a:rPr>
              <a:t>，现在考虑密文中形如</a:t>
            </a:r>
            <a:r>
              <a:rPr lang="zh-CN" altLang="en-US" b="1" dirty="0" smtClean="0">
                <a:solidFill>
                  <a:srgbClr val="FF0000"/>
                </a:solidFill>
                <a:latin typeface="宋体" pitchFamily="2" charset="-122"/>
                <a:ea typeface="宋体" pitchFamily="2" charset="-122"/>
              </a:rPr>
              <a:t>－</a:t>
            </a:r>
            <a:r>
              <a:rPr lang="en-US" altLang="zh-CN" b="1" dirty="0" smtClean="0">
                <a:solidFill>
                  <a:srgbClr val="FF0000"/>
                </a:solidFill>
                <a:latin typeface="宋体" pitchFamily="2" charset="-122"/>
                <a:ea typeface="宋体" pitchFamily="2" charset="-122"/>
              </a:rPr>
              <a:t>Z</a:t>
            </a:r>
            <a:r>
              <a:rPr lang="zh-CN" altLang="en-US" dirty="0" smtClean="0">
                <a:latin typeface="宋体" pitchFamily="2" charset="-122"/>
                <a:ea typeface="宋体" pitchFamily="2" charset="-122"/>
              </a:rPr>
              <a:t>和</a:t>
            </a:r>
            <a:r>
              <a:rPr lang="en-US" altLang="zh-CN" b="1" dirty="0">
                <a:solidFill>
                  <a:srgbClr val="FF0000"/>
                </a:solidFill>
                <a:latin typeface="宋体" pitchFamily="2" charset="-122"/>
                <a:ea typeface="宋体" pitchFamily="2" charset="-122"/>
              </a:rPr>
              <a:t>Z</a:t>
            </a:r>
            <a:r>
              <a:rPr lang="zh-CN" altLang="en-US" b="1" dirty="0">
                <a:solidFill>
                  <a:srgbClr val="FF0000"/>
                </a:solidFill>
                <a:latin typeface="宋体" pitchFamily="2" charset="-122"/>
                <a:ea typeface="宋体" pitchFamily="2" charset="-122"/>
              </a:rPr>
              <a:t>－</a:t>
            </a:r>
            <a:r>
              <a:rPr lang="zh-CN" altLang="en-US" dirty="0" smtClean="0">
                <a:latin typeface="宋体" pitchFamily="2" charset="-122"/>
                <a:ea typeface="宋体" pitchFamily="2" charset="-122"/>
              </a:rPr>
              <a:t>的双字母组合：</a:t>
            </a:r>
            <a:endParaRPr lang="zh-CN" altLang="en-US" dirty="0">
              <a:latin typeface="宋体" pitchFamily="2" charset="-122"/>
              <a:ea typeface="宋体" pitchFamily="2" charset="-122"/>
            </a:endParaRPr>
          </a:p>
        </p:txBody>
      </p:sp>
      <p:sp>
        <p:nvSpPr>
          <p:cNvPr id="4" name="日期占位符 3"/>
          <p:cNvSpPr>
            <a:spLocks noGrp="1"/>
          </p:cNvSpPr>
          <p:nvPr>
            <p:ph type="dt" sz="half" idx="10"/>
          </p:nvPr>
        </p:nvSpPr>
        <p:spPr/>
        <p:txBody>
          <a:bodyPr/>
          <a:lstStyle/>
          <a:p>
            <a:fld id="{9E511D17-7A02-44C2-A73C-3BB497D4DF97}"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101</a:t>
            </a:fld>
            <a:endParaRPr lang="en-US" altLang="zh-CN" dirty="0"/>
          </a:p>
        </p:txBody>
      </p:sp>
      <p:graphicFrame>
        <p:nvGraphicFramePr>
          <p:cNvPr id="49156" name="Object 4"/>
          <p:cNvGraphicFramePr>
            <a:graphicFrameLocks noChangeAspect="1"/>
          </p:cNvGraphicFramePr>
          <p:nvPr>
            <p:extLst>
              <p:ext uri="{D42A27DB-BD31-4B8C-83A1-F6EECF244321}">
                <p14:modId xmlns:p14="http://schemas.microsoft.com/office/powerpoint/2010/main" val="1309816921"/>
              </p:ext>
            </p:extLst>
          </p:nvPr>
        </p:nvGraphicFramePr>
        <p:xfrm>
          <a:off x="2133600" y="3200400"/>
          <a:ext cx="1128640" cy="398462"/>
        </p:xfrm>
        <a:graphic>
          <a:graphicData uri="http://schemas.openxmlformats.org/presentationml/2006/ole">
            <mc:AlternateContent xmlns:mc="http://schemas.openxmlformats.org/markup-compatibility/2006">
              <mc:Choice xmlns:v="urn:schemas-microsoft-com:vml" Requires="v">
                <p:oleObj spid="_x0000_s49361" name="Equation" r:id="rId3" imgW="647640" imgH="228600" progId="">
                  <p:embed/>
                </p:oleObj>
              </mc:Choice>
              <mc:Fallback>
                <p:oleObj name="Equation" r:id="rId3" imgW="647640" imgH="228600" progId="">
                  <p:embed/>
                  <p:pic>
                    <p:nvPicPr>
                      <p:cNvPr id="0" name="Picture 1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200400"/>
                        <a:ext cx="1128640" cy="398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edg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4648200"/>
            <a:ext cx="8229600" cy="1676400"/>
          </a:xfrm>
        </p:spPr>
        <p:txBody>
          <a:bodyPr/>
          <a:lstStyle/>
          <a:p>
            <a:r>
              <a:rPr lang="en-US" altLang="zh-CN" sz="2400" dirty="0" smtClean="0">
                <a:latin typeface="宋体" pitchFamily="2" charset="-122"/>
                <a:ea typeface="宋体" pitchFamily="2" charset="-122"/>
              </a:rPr>
              <a:t>DZ</a:t>
            </a:r>
            <a:r>
              <a:rPr lang="zh-CN" altLang="en-US" sz="2400" dirty="0" smtClean="0">
                <a:latin typeface="宋体" pitchFamily="2" charset="-122"/>
                <a:ea typeface="宋体" pitchFamily="2" charset="-122"/>
              </a:rPr>
              <a:t>和</a:t>
            </a:r>
            <a:r>
              <a:rPr lang="en-US" altLang="zh-CN" sz="2400" dirty="0" smtClean="0">
                <a:latin typeface="宋体" pitchFamily="2" charset="-122"/>
                <a:ea typeface="宋体" pitchFamily="2" charset="-122"/>
              </a:rPr>
              <a:t>ZW</a:t>
            </a:r>
            <a:r>
              <a:rPr lang="zh-CN" altLang="en-US" sz="2400" dirty="0" smtClean="0">
                <a:latin typeface="宋体" pitchFamily="2" charset="-122"/>
                <a:ea typeface="宋体" pitchFamily="2" charset="-122"/>
              </a:rPr>
              <a:t>出现</a:t>
            </a:r>
            <a:r>
              <a:rPr lang="en-US" altLang="zh-CN" sz="2400" dirty="0" smtClean="0">
                <a:latin typeface="宋体" pitchFamily="2" charset="-122"/>
                <a:ea typeface="宋体" pitchFamily="2" charset="-122"/>
              </a:rPr>
              <a:t>4</a:t>
            </a:r>
            <a:r>
              <a:rPr lang="zh-CN" altLang="en-US" sz="2400" dirty="0" smtClean="0">
                <a:latin typeface="宋体" pitchFamily="2" charset="-122"/>
                <a:ea typeface="宋体" pitchFamily="2" charset="-122"/>
              </a:rPr>
              <a:t>次；</a:t>
            </a:r>
            <a:r>
              <a:rPr lang="en-US" altLang="zh-CN" sz="2400" dirty="0" smtClean="0">
                <a:latin typeface="宋体" pitchFamily="2" charset="-122"/>
                <a:ea typeface="宋体" pitchFamily="2" charset="-122"/>
              </a:rPr>
              <a:t>NZ</a:t>
            </a:r>
            <a:r>
              <a:rPr lang="zh-CN" altLang="en-US" sz="2400" dirty="0" smtClean="0">
                <a:latin typeface="宋体" pitchFamily="2" charset="-122"/>
                <a:ea typeface="宋体" pitchFamily="2" charset="-122"/>
              </a:rPr>
              <a:t>和</a:t>
            </a:r>
            <a:r>
              <a:rPr lang="en-US" altLang="zh-CN" sz="2400" dirty="0" smtClean="0">
                <a:latin typeface="宋体" pitchFamily="2" charset="-122"/>
                <a:ea typeface="宋体" pitchFamily="2" charset="-122"/>
              </a:rPr>
              <a:t>ZU</a:t>
            </a:r>
            <a:r>
              <a:rPr lang="zh-CN" altLang="en-US" sz="2400" dirty="0" smtClean="0">
                <a:latin typeface="宋体" pitchFamily="2" charset="-122"/>
                <a:ea typeface="宋体" pitchFamily="2" charset="-122"/>
              </a:rPr>
              <a:t>出现</a:t>
            </a:r>
            <a:r>
              <a:rPr lang="en-US" altLang="zh-CN" sz="2400" dirty="0" smtClean="0">
                <a:latin typeface="宋体" pitchFamily="2" charset="-122"/>
                <a:ea typeface="宋体" pitchFamily="2" charset="-122"/>
              </a:rPr>
              <a:t>3</a:t>
            </a:r>
            <a:r>
              <a:rPr lang="zh-CN" altLang="en-US" sz="2400" dirty="0" smtClean="0">
                <a:latin typeface="宋体" pitchFamily="2" charset="-122"/>
                <a:ea typeface="宋体" pitchFamily="2" charset="-122"/>
              </a:rPr>
              <a:t>次；</a:t>
            </a:r>
            <a:r>
              <a:rPr lang="en-US" altLang="zh-CN" sz="2400" dirty="0" smtClean="0">
                <a:latin typeface="宋体" pitchFamily="2" charset="-122"/>
                <a:ea typeface="宋体" pitchFamily="2" charset="-122"/>
              </a:rPr>
              <a:t>RZ</a:t>
            </a:r>
            <a:r>
              <a:rPr lang="zh-CN" altLang="en-US" sz="2400" dirty="0" smtClean="0">
                <a:latin typeface="宋体" pitchFamily="2" charset="-122"/>
                <a:ea typeface="宋体" pitchFamily="2" charset="-122"/>
              </a:rPr>
              <a:t>，</a:t>
            </a:r>
            <a:r>
              <a:rPr lang="en-US" altLang="zh-CN" sz="2400" dirty="0" smtClean="0">
                <a:latin typeface="宋体" pitchFamily="2" charset="-122"/>
                <a:ea typeface="宋体" pitchFamily="2" charset="-122"/>
              </a:rPr>
              <a:t>HZ</a:t>
            </a:r>
            <a:r>
              <a:rPr lang="zh-CN" altLang="en-US" sz="2400" dirty="0" smtClean="0">
                <a:latin typeface="宋体" pitchFamily="2" charset="-122"/>
                <a:ea typeface="宋体" pitchFamily="2" charset="-122"/>
              </a:rPr>
              <a:t>，</a:t>
            </a:r>
            <a:r>
              <a:rPr lang="en-US" altLang="zh-CN" sz="2400" dirty="0" smtClean="0">
                <a:latin typeface="宋体" pitchFamily="2" charset="-122"/>
                <a:ea typeface="宋体" pitchFamily="2" charset="-122"/>
              </a:rPr>
              <a:t>XZ</a:t>
            </a:r>
            <a:r>
              <a:rPr lang="zh-CN" altLang="en-US" sz="2400" dirty="0" smtClean="0">
                <a:latin typeface="宋体" pitchFamily="2" charset="-122"/>
                <a:ea typeface="宋体" pitchFamily="2" charset="-122"/>
              </a:rPr>
              <a:t>，</a:t>
            </a:r>
            <a:r>
              <a:rPr lang="en-US" altLang="zh-CN" sz="2400" dirty="0" smtClean="0">
                <a:latin typeface="宋体" pitchFamily="2" charset="-122"/>
                <a:ea typeface="宋体" pitchFamily="2" charset="-122"/>
              </a:rPr>
              <a:t>FZ</a:t>
            </a:r>
            <a:r>
              <a:rPr lang="zh-CN" altLang="en-US" sz="2400" dirty="0" smtClean="0">
                <a:latin typeface="宋体" pitchFamily="2" charset="-122"/>
                <a:ea typeface="宋体" pitchFamily="2" charset="-122"/>
              </a:rPr>
              <a:t>，</a:t>
            </a:r>
            <a:r>
              <a:rPr lang="en-US" altLang="zh-CN" sz="2400" dirty="0" smtClean="0">
                <a:latin typeface="宋体" pitchFamily="2" charset="-122"/>
                <a:ea typeface="宋体" pitchFamily="2" charset="-122"/>
              </a:rPr>
              <a:t>ZR</a:t>
            </a:r>
            <a:r>
              <a:rPr lang="zh-CN" altLang="en-US" sz="2400" dirty="0" smtClean="0">
                <a:latin typeface="宋体" pitchFamily="2" charset="-122"/>
                <a:ea typeface="宋体" pitchFamily="2" charset="-122"/>
              </a:rPr>
              <a:t>，</a:t>
            </a:r>
            <a:r>
              <a:rPr lang="en-US" altLang="zh-CN" sz="2400" dirty="0" smtClean="0">
                <a:latin typeface="宋体" pitchFamily="2" charset="-122"/>
                <a:ea typeface="宋体" pitchFamily="2" charset="-122"/>
              </a:rPr>
              <a:t>ZV</a:t>
            </a:r>
            <a:r>
              <a:rPr lang="zh-CN" altLang="en-US" sz="2400" dirty="0" smtClean="0">
                <a:latin typeface="宋体" pitchFamily="2" charset="-122"/>
                <a:ea typeface="宋体" pitchFamily="2" charset="-122"/>
              </a:rPr>
              <a:t>，</a:t>
            </a:r>
            <a:r>
              <a:rPr lang="en-US" altLang="zh-CN" sz="2400" dirty="0" smtClean="0">
                <a:latin typeface="宋体" pitchFamily="2" charset="-122"/>
                <a:ea typeface="宋体" pitchFamily="2" charset="-122"/>
              </a:rPr>
              <a:t>ZC</a:t>
            </a:r>
            <a:r>
              <a:rPr lang="zh-CN" altLang="en-US" sz="2400" dirty="0" smtClean="0">
                <a:latin typeface="宋体" pitchFamily="2" charset="-122"/>
                <a:ea typeface="宋体" pitchFamily="2" charset="-122"/>
              </a:rPr>
              <a:t>，</a:t>
            </a:r>
            <a:r>
              <a:rPr lang="en-US" altLang="zh-CN" sz="2400" dirty="0" smtClean="0">
                <a:latin typeface="宋体" pitchFamily="2" charset="-122"/>
                <a:ea typeface="宋体" pitchFamily="2" charset="-122"/>
              </a:rPr>
              <a:t>ZD</a:t>
            </a:r>
            <a:r>
              <a:rPr lang="zh-CN" altLang="en-US" sz="2400" dirty="0" smtClean="0">
                <a:latin typeface="宋体" pitchFamily="2" charset="-122"/>
                <a:ea typeface="宋体" pitchFamily="2" charset="-122"/>
              </a:rPr>
              <a:t>和</a:t>
            </a:r>
            <a:r>
              <a:rPr lang="en-US" altLang="zh-CN" sz="2400" dirty="0" smtClean="0">
                <a:latin typeface="宋体" pitchFamily="2" charset="-122"/>
                <a:ea typeface="宋体" pitchFamily="2" charset="-122"/>
              </a:rPr>
              <a:t>ZJ</a:t>
            </a:r>
            <a:r>
              <a:rPr lang="zh-CN" altLang="en-US" sz="2400" dirty="0" smtClean="0">
                <a:latin typeface="宋体" pitchFamily="2" charset="-122"/>
                <a:ea typeface="宋体" pitchFamily="2" charset="-122"/>
              </a:rPr>
              <a:t>出现</a:t>
            </a:r>
            <a:r>
              <a:rPr lang="en-US" altLang="zh-CN" sz="2400" dirty="0" smtClean="0">
                <a:latin typeface="宋体" pitchFamily="2" charset="-122"/>
                <a:ea typeface="宋体" pitchFamily="2" charset="-122"/>
              </a:rPr>
              <a:t>2</a:t>
            </a:r>
            <a:r>
              <a:rPr lang="zh-CN" altLang="en-US" sz="2400" dirty="0" smtClean="0">
                <a:latin typeface="宋体" pitchFamily="2" charset="-122"/>
                <a:ea typeface="宋体" pitchFamily="2" charset="-122"/>
              </a:rPr>
              <a:t>次</a:t>
            </a:r>
          </a:p>
          <a:p>
            <a:r>
              <a:rPr lang="zh-CN" altLang="en-US" sz="2400" dirty="0" smtClean="0">
                <a:latin typeface="宋体" pitchFamily="2" charset="-122"/>
                <a:ea typeface="宋体" pitchFamily="2" charset="-122"/>
              </a:rPr>
              <a:t>由于</a:t>
            </a:r>
            <a:r>
              <a:rPr lang="en-US" altLang="zh-CN" sz="2400" dirty="0" smtClean="0">
                <a:latin typeface="宋体" pitchFamily="2" charset="-122"/>
                <a:ea typeface="宋体" pitchFamily="2" charset="-122"/>
              </a:rPr>
              <a:t>ZW</a:t>
            </a:r>
            <a:r>
              <a:rPr lang="zh-CN" altLang="en-US" sz="2400" dirty="0" smtClean="0">
                <a:latin typeface="宋体" pitchFamily="2" charset="-122"/>
                <a:ea typeface="宋体" pitchFamily="2" charset="-122"/>
              </a:rPr>
              <a:t>出现</a:t>
            </a:r>
            <a:r>
              <a:rPr lang="en-US" altLang="zh-CN" sz="2400" dirty="0" smtClean="0">
                <a:latin typeface="宋体" pitchFamily="2" charset="-122"/>
                <a:ea typeface="宋体" pitchFamily="2" charset="-122"/>
              </a:rPr>
              <a:t>4</a:t>
            </a:r>
            <a:r>
              <a:rPr lang="zh-CN" altLang="en-US" sz="2400" dirty="0" smtClean="0">
                <a:latin typeface="宋体" pitchFamily="2" charset="-122"/>
                <a:ea typeface="宋体" pitchFamily="2" charset="-122"/>
              </a:rPr>
              <a:t>次而</a:t>
            </a:r>
            <a:r>
              <a:rPr lang="en-US" altLang="zh-CN" sz="2400" dirty="0" smtClean="0">
                <a:latin typeface="宋体" pitchFamily="2" charset="-122"/>
                <a:ea typeface="宋体" pitchFamily="2" charset="-122"/>
              </a:rPr>
              <a:t>WZ</a:t>
            </a:r>
            <a:r>
              <a:rPr lang="zh-CN" altLang="en-US" sz="2400" dirty="0" smtClean="0">
                <a:latin typeface="宋体" pitchFamily="2" charset="-122"/>
                <a:ea typeface="宋体" pitchFamily="2" charset="-122"/>
              </a:rPr>
              <a:t>一次也未出现，同时</a:t>
            </a:r>
            <a:r>
              <a:rPr lang="en-US" altLang="zh-CN" sz="2400" dirty="0" smtClean="0">
                <a:latin typeface="宋体" pitchFamily="2" charset="-122"/>
                <a:ea typeface="宋体" pitchFamily="2" charset="-122"/>
              </a:rPr>
              <a:t>W</a:t>
            </a:r>
            <a:r>
              <a:rPr lang="zh-CN" altLang="en-US" sz="2400" dirty="0" smtClean="0">
                <a:latin typeface="宋体" pitchFamily="2" charset="-122"/>
                <a:ea typeface="宋体" pitchFamily="2" charset="-122"/>
              </a:rPr>
              <a:t>出现的频率为</a:t>
            </a:r>
            <a:r>
              <a:rPr lang="en-US" altLang="zh-CN" sz="2400" dirty="0" smtClean="0">
                <a:latin typeface="宋体" pitchFamily="2" charset="-122"/>
                <a:ea typeface="宋体" pitchFamily="2" charset="-122"/>
              </a:rPr>
              <a:t>0.048</a:t>
            </a:r>
            <a:r>
              <a:rPr lang="zh-CN" altLang="en-US" sz="2400" dirty="0" smtClean="0">
                <a:latin typeface="宋体" pitchFamily="2" charset="-122"/>
                <a:ea typeface="宋体" pitchFamily="2" charset="-122"/>
              </a:rPr>
              <a:t>，故可猜测</a:t>
            </a:r>
            <a:r>
              <a:rPr lang="en-US" altLang="zh-CN" dirty="0" smtClean="0"/>
              <a:t>	</a:t>
            </a:r>
            <a:endParaRPr lang="zh-CN" altLang="en-US" dirty="0"/>
          </a:p>
        </p:txBody>
      </p:sp>
      <p:sp>
        <p:nvSpPr>
          <p:cNvPr id="4" name="日期占位符 3"/>
          <p:cNvSpPr>
            <a:spLocks noGrp="1"/>
          </p:cNvSpPr>
          <p:nvPr>
            <p:ph type="dt" sz="half" idx="10"/>
          </p:nvPr>
        </p:nvSpPr>
        <p:spPr/>
        <p:txBody>
          <a:bodyPr/>
          <a:lstStyle/>
          <a:p>
            <a:fld id="{C3F07C98-2C3F-4170-8BEC-AC52A71F94C7}"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102</a:t>
            </a:fld>
            <a:endParaRPr lang="en-US" altLang="zh-CN" dirty="0"/>
          </a:p>
        </p:txBody>
      </p:sp>
      <p:pic>
        <p:nvPicPr>
          <p:cNvPr id="7" name="Picture 5"/>
          <p:cNvPicPr>
            <a:picLocks noChangeAspect="1" noChangeArrowheads="1"/>
          </p:cNvPicPr>
          <p:nvPr/>
        </p:nvPicPr>
        <p:blipFill>
          <a:blip r:embed="rId3" cstate="print"/>
          <a:srcRect/>
          <a:stretch>
            <a:fillRect/>
          </a:stretch>
        </p:blipFill>
        <p:spPr bwMode="auto">
          <a:xfrm>
            <a:off x="990600" y="1219200"/>
            <a:ext cx="7416800" cy="3382962"/>
          </a:xfrm>
          <a:prstGeom prst="rect">
            <a:avLst/>
          </a:prstGeom>
          <a:noFill/>
          <a:ln w="9525">
            <a:noFill/>
            <a:miter lim="800000"/>
            <a:headEnd/>
            <a:tailEnd/>
          </a:ln>
          <a:effectLst/>
        </p:spPr>
      </p:pic>
      <p:graphicFrame>
        <p:nvGraphicFramePr>
          <p:cNvPr id="50180" name="Object 4"/>
          <p:cNvGraphicFramePr>
            <a:graphicFrameLocks noChangeAspect="1"/>
          </p:cNvGraphicFramePr>
          <p:nvPr>
            <p:extLst>
              <p:ext uri="{D42A27DB-BD31-4B8C-83A1-F6EECF244321}">
                <p14:modId xmlns:p14="http://schemas.microsoft.com/office/powerpoint/2010/main" val="376316935"/>
              </p:ext>
            </p:extLst>
          </p:nvPr>
        </p:nvGraphicFramePr>
        <p:xfrm>
          <a:off x="3195638" y="5943600"/>
          <a:ext cx="1152525" cy="369888"/>
        </p:xfrm>
        <a:graphic>
          <a:graphicData uri="http://schemas.openxmlformats.org/presentationml/2006/ole">
            <mc:AlternateContent xmlns:mc="http://schemas.openxmlformats.org/markup-compatibility/2006">
              <mc:Choice xmlns:v="urn:schemas-microsoft-com:vml" Requires="v">
                <p:oleObj spid="_x0000_s50385" name="Equation" r:id="rId4" imgW="711000" imgH="228600" progId="">
                  <p:embed/>
                </p:oleObj>
              </mc:Choice>
              <mc:Fallback>
                <p:oleObj name="Equation" r:id="rId4" imgW="711000" imgH="228600" progId="">
                  <p:embed/>
                  <p:pic>
                    <p:nvPicPr>
                      <p:cNvPr id="0" name="Picture 1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638" y="5943600"/>
                        <a:ext cx="11525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edg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FontTx/>
              <a:buNone/>
            </a:pPr>
            <a:r>
              <a:rPr lang="zh-CN" altLang="en-US" sz="2400" dirty="0" smtClean="0">
                <a:solidFill>
                  <a:srgbClr val="C00000"/>
                </a:solidFill>
                <a:latin typeface="宋体" pitchFamily="2" charset="-122"/>
                <a:ea typeface="宋体" pitchFamily="2" charset="-122"/>
              </a:rPr>
              <a:t>第</a:t>
            </a:r>
            <a:r>
              <a:rPr lang="en-US" altLang="zh-CN" sz="2400" dirty="0" smtClean="0">
                <a:solidFill>
                  <a:srgbClr val="C00000"/>
                </a:solidFill>
                <a:latin typeface="宋体" pitchFamily="2" charset="-122"/>
                <a:ea typeface="宋体" pitchFamily="2" charset="-122"/>
              </a:rPr>
              <a:t>3</a:t>
            </a:r>
            <a:r>
              <a:rPr lang="zh-CN" altLang="en-US" sz="2400" dirty="0" smtClean="0">
                <a:solidFill>
                  <a:srgbClr val="C00000"/>
                </a:solidFill>
                <a:latin typeface="宋体" pitchFamily="2" charset="-122"/>
                <a:ea typeface="宋体" pitchFamily="2" charset="-122"/>
              </a:rPr>
              <a:t>步：</a:t>
            </a:r>
            <a:r>
              <a:rPr lang="zh-CN" altLang="en-US" sz="2400" dirty="0">
                <a:latin typeface="宋体" pitchFamily="2" charset="-122"/>
                <a:ea typeface="宋体" pitchFamily="2" charset="-122"/>
              </a:rPr>
              <a:t>同理，</a:t>
            </a:r>
            <a:r>
              <a:rPr lang="zh-CN" altLang="en-US" sz="2400" dirty="0" smtClean="0">
                <a:latin typeface="宋体" pitchFamily="2" charset="-122"/>
                <a:ea typeface="宋体" pitchFamily="2" charset="-122"/>
              </a:rPr>
              <a:t>可很容易确定其余密文</a:t>
            </a:r>
            <a:r>
              <a:rPr lang="en-US" altLang="zh-CN" sz="2400" dirty="0" smtClean="0">
                <a:latin typeface="宋体" pitchFamily="2" charset="-122"/>
                <a:ea typeface="宋体" pitchFamily="2" charset="-122"/>
              </a:rPr>
              <a:t>/</a:t>
            </a:r>
            <a:r>
              <a:rPr lang="zh-CN" altLang="en-US" sz="2400" dirty="0" smtClean="0">
                <a:latin typeface="宋体" pitchFamily="2" charset="-122"/>
                <a:ea typeface="宋体" pitchFamily="2" charset="-122"/>
              </a:rPr>
              <a:t>明文字母的对应关系，最后加上标点，得到完整的明文：</a:t>
            </a:r>
          </a:p>
          <a:p>
            <a:pPr>
              <a:buFontTx/>
              <a:buNone/>
            </a:pPr>
            <a:r>
              <a:rPr lang="en-US" altLang="zh-CN" sz="2400" i="1" dirty="0" smtClean="0">
                <a:latin typeface="Times New Roman" pitchFamily="18" charset="0"/>
                <a:ea typeface="宋体" pitchFamily="2" charset="-122"/>
                <a:cs typeface="Times New Roman" pitchFamily="18" charset="0"/>
              </a:rPr>
              <a:t>    Our friend from Paris examined his empty glass with surprise</a:t>
            </a:r>
            <a:r>
              <a:rPr lang="zh-CN" altLang="en-US" sz="2400" i="1" dirty="0" smtClean="0">
                <a:latin typeface="Times New Roman" pitchFamily="18" charset="0"/>
                <a:ea typeface="宋体" pitchFamily="2" charset="-122"/>
                <a:cs typeface="Times New Roman" pitchFamily="18" charset="0"/>
              </a:rPr>
              <a:t>，</a:t>
            </a:r>
            <a:r>
              <a:rPr lang="en-US" altLang="zh-CN" sz="2400" i="1" dirty="0" smtClean="0">
                <a:latin typeface="Times New Roman" pitchFamily="18" charset="0"/>
                <a:ea typeface="宋体" pitchFamily="2" charset="-122"/>
                <a:cs typeface="Times New Roman" pitchFamily="18" charset="0"/>
              </a:rPr>
              <a:t>as if evaporation had taken place while he wasn’t looking</a:t>
            </a:r>
            <a:r>
              <a:rPr lang="zh-CN" altLang="en-US" sz="2400" i="1" dirty="0" smtClean="0">
                <a:latin typeface="Times New Roman" pitchFamily="18" charset="0"/>
                <a:ea typeface="宋体" pitchFamily="2" charset="-122"/>
                <a:cs typeface="Times New Roman" pitchFamily="18" charset="0"/>
              </a:rPr>
              <a:t>．</a:t>
            </a:r>
            <a:r>
              <a:rPr lang="en-US" altLang="zh-CN" sz="2400" i="1" dirty="0" smtClean="0">
                <a:latin typeface="Times New Roman" pitchFamily="18" charset="0"/>
                <a:ea typeface="宋体" pitchFamily="2" charset="-122"/>
                <a:cs typeface="Times New Roman" pitchFamily="18" charset="0"/>
              </a:rPr>
              <a:t>I poured some more wine and he settled back in his chair, face tilted up towards the sun</a:t>
            </a:r>
            <a:r>
              <a:rPr lang="zh-CN" altLang="en-US" sz="2400" i="1" dirty="0" smtClean="0">
                <a:latin typeface="Times New Roman" pitchFamily="18" charset="0"/>
                <a:ea typeface="宋体" pitchFamily="2" charset="-122"/>
                <a:cs typeface="Times New Roman" pitchFamily="18" charset="0"/>
              </a:rPr>
              <a:t>．</a:t>
            </a:r>
            <a:endParaRPr lang="en-US" altLang="zh-CN" sz="2400" i="1" dirty="0" smtClean="0">
              <a:latin typeface="Times New Roman" pitchFamily="18" charset="0"/>
              <a:ea typeface="宋体" pitchFamily="2" charset="-122"/>
              <a:cs typeface="Times New Roman" pitchFamily="18" charset="0"/>
            </a:endParaRPr>
          </a:p>
          <a:p>
            <a:pPr>
              <a:buFontTx/>
              <a:buNone/>
            </a:pPr>
            <a:endParaRPr lang="zh-CN" altLang="en-US" sz="2400" dirty="0" smtClean="0">
              <a:latin typeface="Times New Roman" pitchFamily="18" charset="0"/>
              <a:ea typeface="宋体" pitchFamily="2" charset="-122"/>
              <a:cs typeface="Times New Roman" pitchFamily="18" charset="0"/>
            </a:endParaRPr>
          </a:p>
          <a:p>
            <a:pPr>
              <a:buFontTx/>
              <a:buNone/>
            </a:pPr>
            <a:r>
              <a:rPr lang="zh-CN" altLang="en-US" sz="2400" b="1" dirty="0" smtClean="0">
                <a:solidFill>
                  <a:srgbClr val="C00000"/>
                </a:solidFill>
                <a:latin typeface="宋体" pitchFamily="2" charset="-122"/>
                <a:ea typeface="宋体" pitchFamily="2" charset="-122"/>
              </a:rPr>
              <a:t>注记：</a:t>
            </a:r>
            <a:r>
              <a:rPr lang="zh-CN" altLang="en-US" sz="2400" dirty="0" smtClean="0">
                <a:latin typeface="宋体" pitchFamily="2" charset="-122"/>
                <a:ea typeface="宋体" pitchFamily="2" charset="-122"/>
              </a:rPr>
              <a:t>以上是破解一般单表替代密码的统计分析方法，</a:t>
            </a:r>
          </a:p>
          <a:p>
            <a:pPr>
              <a:buFontTx/>
              <a:buNone/>
            </a:pPr>
            <a:r>
              <a:rPr lang="zh-CN" altLang="en-US" sz="2400" dirty="0" smtClean="0">
                <a:latin typeface="宋体" pitchFamily="2" charset="-122"/>
                <a:ea typeface="宋体" pitchFamily="2" charset="-122"/>
              </a:rPr>
              <a:t>如果已知所用的密码体制（例如加法密码、乘法密码和仿射密码等），则相应的分析工作会更简单</a:t>
            </a:r>
          </a:p>
          <a:p>
            <a:endParaRPr lang="zh-CN" altLang="en-US" dirty="0"/>
          </a:p>
        </p:txBody>
      </p:sp>
      <p:sp>
        <p:nvSpPr>
          <p:cNvPr id="4" name="日期占位符 3"/>
          <p:cNvSpPr>
            <a:spLocks noGrp="1"/>
          </p:cNvSpPr>
          <p:nvPr>
            <p:ph type="dt" sz="half" idx="10"/>
          </p:nvPr>
        </p:nvSpPr>
        <p:spPr/>
        <p:txBody>
          <a:bodyPr/>
          <a:lstStyle/>
          <a:p>
            <a:fld id="{7B5AC3D8-8205-4463-8163-DBB9CEECFDAB}"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103</a:t>
            </a:fld>
            <a:endParaRPr lang="en-US" altLang="zh-CN" dirty="0"/>
          </a:p>
        </p:txBody>
      </p:sp>
    </p:spTree>
  </p:cSld>
  <p:clrMapOvr>
    <a:masterClrMapping/>
  </p:clrMapOvr>
  <p:transition>
    <p:wedg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381000" indent="-381000">
              <a:buFontTx/>
              <a:buNone/>
            </a:pPr>
            <a:r>
              <a:rPr lang="zh-CN" altLang="en-US" b="1" dirty="0" smtClean="0">
                <a:solidFill>
                  <a:srgbClr val="C00000"/>
                </a:solidFill>
                <a:latin typeface="黑体" pitchFamily="2" charset="-122"/>
                <a:ea typeface="黑体" pitchFamily="2" charset="-122"/>
              </a:rPr>
              <a:t>结论</a:t>
            </a:r>
            <a:r>
              <a:rPr lang="en-US" altLang="zh-CN" b="1" dirty="0" smtClean="0">
                <a:solidFill>
                  <a:srgbClr val="C00000"/>
                </a:solidFill>
                <a:latin typeface="黑体" pitchFamily="2" charset="-122"/>
                <a:ea typeface="黑体" pitchFamily="2" charset="-122"/>
              </a:rPr>
              <a:t>—</a:t>
            </a:r>
            <a:r>
              <a:rPr lang="zh-CN" altLang="en-US" dirty="0" smtClean="0">
                <a:latin typeface="黑体" pitchFamily="2" charset="-122"/>
                <a:ea typeface="黑体" pitchFamily="2" charset="-122"/>
              </a:rPr>
              <a:t>破译单表替代密码的大致过程：</a:t>
            </a:r>
          </a:p>
          <a:p>
            <a:pPr marL="514350" indent="-514350">
              <a:buFont typeface="+mj-lt"/>
              <a:buAutoNum type="arabicPeriod"/>
            </a:pPr>
            <a:r>
              <a:rPr lang="zh-CN" altLang="en-US" dirty="0" smtClean="0">
                <a:latin typeface="宋体" pitchFamily="2" charset="-122"/>
                <a:ea typeface="宋体" pitchFamily="2" charset="-122"/>
              </a:rPr>
              <a:t>统计密文的各种</a:t>
            </a:r>
            <a:r>
              <a:rPr lang="zh-CN" altLang="en-US" b="1" dirty="0" smtClean="0">
                <a:solidFill>
                  <a:srgbClr val="FF0000"/>
                </a:solidFill>
                <a:latin typeface="宋体" pitchFamily="2" charset="-122"/>
                <a:ea typeface="宋体" pitchFamily="2" charset="-122"/>
              </a:rPr>
              <a:t>统计特征</a:t>
            </a:r>
            <a:r>
              <a:rPr lang="zh-CN" altLang="en-US" dirty="0" smtClean="0">
                <a:latin typeface="宋体" pitchFamily="2" charset="-122"/>
                <a:ea typeface="宋体" pitchFamily="2" charset="-122"/>
              </a:rPr>
              <a:t>，如果密文量比较多，则完成这步后便可确定出大部分密文字母</a:t>
            </a:r>
          </a:p>
          <a:p>
            <a:pPr marL="514350" indent="-514350">
              <a:buFont typeface="+mj-lt"/>
              <a:buAutoNum type="arabicPeriod"/>
            </a:pPr>
            <a:r>
              <a:rPr lang="zh-CN" altLang="en-US" dirty="0" smtClean="0">
                <a:latin typeface="宋体" pitchFamily="2" charset="-122"/>
                <a:ea typeface="宋体" pitchFamily="2" charset="-122"/>
              </a:rPr>
              <a:t>分析双字母、三字母密文组，以区分元音和辅音字母</a:t>
            </a:r>
          </a:p>
          <a:p>
            <a:pPr marL="514350" indent="-514350">
              <a:buFont typeface="+mj-lt"/>
              <a:buAutoNum type="arabicPeriod"/>
            </a:pPr>
            <a:r>
              <a:rPr lang="zh-CN" altLang="en-US" dirty="0" smtClean="0">
                <a:latin typeface="宋体" pitchFamily="2" charset="-122"/>
                <a:ea typeface="宋体" pitchFamily="2" charset="-122"/>
              </a:rPr>
              <a:t>分析字母较多的密文，在这一过程中大胆使用猜测的方法，如果猜对一个或几个词，就会大大加快破译过程</a:t>
            </a:r>
            <a:endParaRPr lang="en-US" altLang="zh-CN" dirty="0" smtClean="0">
              <a:latin typeface="宋体" pitchFamily="2" charset="-122"/>
              <a:ea typeface="宋体" pitchFamily="2" charset="-122"/>
            </a:endParaRPr>
          </a:p>
          <a:p>
            <a:endParaRPr lang="zh-CN" altLang="en-US" dirty="0"/>
          </a:p>
        </p:txBody>
      </p:sp>
      <p:sp>
        <p:nvSpPr>
          <p:cNvPr id="4" name="日期占位符 3"/>
          <p:cNvSpPr>
            <a:spLocks noGrp="1"/>
          </p:cNvSpPr>
          <p:nvPr>
            <p:ph type="dt" sz="half" idx="10"/>
          </p:nvPr>
        </p:nvSpPr>
        <p:spPr/>
        <p:txBody>
          <a:bodyPr/>
          <a:lstStyle/>
          <a:p>
            <a:fld id="{FD7EBF1C-61C9-4BF4-84AF-8A2B5F972EEA}"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104</a:t>
            </a:fld>
            <a:endParaRPr lang="en-US" altLang="zh-CN" dirty="0"/>
          </a:p>
        </p:txBody>
      </p:sp>
    </p:spTree>
  </p:cSld>
  <p:clrMapOvr>
    <a:masterClrMapping/>
  </p:clrMapOvr>
  <p:transition>
    <p:wedg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105</a:t>
            </a:fld>
            <a:endParaRPr lang="en-US" altLang="zh-CN" dirty="0"/>
          </a:p>
        </p:txBody>
      </p:sp>
      <p:sp>
        <p:nvSpPr>
          <p:cNvPr id="7" name="Rectangle 4"/>
          <p:cNvSpPr>
            <a:spLocks noGrp="1" noChangeArrowheads="1"/>
          </p:cNvSpPr>
          <p:nvPr>
            <p:ph idx="1"/>
          </p:nvPr>
        </p:nvSpPr>
        <p:spPr bwMode="auto">
          <a:xfrm>
            <a:off x="457200" y="1828800"/>
            <a:ext cx="8229600" cy="3551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练</a:t>
            </a:r>
            <a:r>
              <a:rPr lang="zh-CN" altLang="en-US" dirty="0" smtClean="0"/>
              <a:t>习</a:t>
            </a:r>
            <a:r>
              <a:rPr lang="en-US" altLang="zh-CN" dirty="0" smtClean="0"/>
              <a:t>——</a:t>
            </a:r>
            <a:r>
              <a:rPr lang="zh-CN" altLang="en-US" dirty="0" smtClean="0"/>
              <a:t>密</a:t>
            </a:r>
            <a:r>
              <a:rPr lang="zh-CN" altLang="en-US" dirty="0"/>
              <a:t>文：</a:t>
            </a:r>
          </a:p>
          <a:p>
            <a:pPr marL="0" indent="0" eaLnBrk="1" hangingPunct="1">
              <a:buNone/>
            </a:pPr>
            <a:r>
              <a:rPr lang="en-US" altLang="zh-CN" sz="2400" dirty="0" smtClean="0"/>
              <a:t>YKHLBA </a:t>
            </a:r>
            <a:r>
              <a:rPr lang="en-US" altLang="zh-CN" sz="2400" dirty="0"/>
              <a:t>JCZ SVIJ JZB LZVHI JCZ VHJ DR IZXKHLBA VSS RDHEI DR YVJV LBXSKYLBA YLALJVS IFZZXC CVI LEFHDNZY EVBTRDSY JCZ FHLEVHT HZVIDB RDH JCLI CVI WZZB JCZ VYNZBJ DR ELXHDZSZXJHDBLXI JCZ XDEFSZQLJT DR JCZ RKBXJLDBI JCVJ XVB BDP WZ FZHRDHEZY WT JCZ EVXCLBZ CVI HLIZB YHVEVJLXVSST </a:t>
            </a:r>
            <a:r>
              <a:rPr lang="en-US" altLang="zh-CN" sz="2400" dirty="0">
                <a:solidFill>
                  <a:srgbClr val="FF3300"/>
                </a:solidFill>
              </a:rPr>
              <a:t>VI V</a:t>
            </a:r>
            <a:r>
              <a:rPr lang="en-US" altLang="zh-CN" sz="2400" dirty="0"/>
              <a:t> HZIKSJ DR JCLI JCVJ PZHZ DBXZ XDBILYZHZY IZXKHZ VHZ BDP WHZVMVWSZ </a:t>
            </a:r>
          </a:p>
        </p:txBody>
      </p:sp>
    </p:spTree>
    <p:extLst>
      <p:ext uri="{BB962C8B-B14F-4D97-AF65-F5344CB8AC3E}">
        <p14:creationId xmlns:p14="http://schemas.microsoft.com/office/powerpoint/2010/main" val="465684879"/>
      </p:ext>
    </p:extLst>
  </p:cSld>
  <p:clrMapOvr>
    <a:masterClrMapping/>
  </p:clrMapOvr>
  <p:transition>
    <p:wedg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分析实例</a:t>
            </a:r>
            <a:r>
              <a:rPr lang="en-US" altLang="zh-CN" sz="3200" dirty="0" smtClean="0"/>
              <a:t>—</a:t>
            </a:r>
            <a:r>
              <a:rPr lang="zh-CN" altLang="en-US" sz="3200" dirty="0" smtClean="0"/>
              <a:t>多表密码体制的统计分析</a:t>
            </a:r>
            <a:endParaRPr lang="zh-CN" altLang="en-US" sz="3200" dirty="0"/>
          </a:p>
        </p:txBody>
      </p:sp>
      <p:sp>
        <p:nvSpPr>
          <p:cNvPr id="3" name="内容占位符 2"/>
          <p:cNvSpPr>
            <a:spLocks noGrp="1"/>
          </p:cNvSpPr>
          <p:nvPr>
            <p:ph idx="1"/>
          </p:nvPr>
        </p:nvSpPr>
        <p:spPr/>
        <p:txBody>
          <a:bodyPr/>
          <a:lstStyle/>
          <a:p>
            <a:r>
              <a:rPr lang="zh-CN" altLang="en-US" dirty="0" smtClean="0"/>
              <a:t>多表替代密码一定程度上隐藏了明文消息的一些统计特征，破译相对较难</a:t>
            </a:r>
            <a:endParaRPr lang="en-US" altLang="zh-CN" dirty="0" smtClean="0"/>
          </a:p>
          <a:p>
            <a:pPr lvl="1"/>
            <a:r>
              <a:rPr lang="zh-CN" altLang="en-US" dirty="0" smtClean="0"/>
              <a:t>由于每一个明文字母都有多个不同的密文字母来代替，因此密文字母</a:t>
            </a:r>
            <a:r>
              <a:rPr lang="zh-CN" altLang="en-US" dirty="0" smtClean="0">
                <a:solidFill>
                  <a:srgbClr val="FF3300"/>
                </a:solidFill>
              </a:rPr>
              <a:t>频率分布</a:t>
            </a:r>
            <a:r>
              <a:rPr lang="zh-CN" altLang="en-US" dirty="0" smtClean="0"/>
              <a:t>是</a:t>
            </a:r>
            <a:r>
              <a:rPr lang="zh-CN" altLang="en-US" dirty="0" smtClean="0">
                <a:solidFill>
                  <a:srgbClr val="FF3300"/>
                </a:solidFill>
              </a:rPr>
              <a:t>比较平坦</a:t>
            </a:r>
            <a:r>
              <a:rPr lang="zh-CN" altLang="en-US" dirty="0" smtClean="0"/>
              <a:t>的，所以它们的</a:t>
            </a:r>
            <a:r>
              <a:rPr lang="zh-CN" altLang="en-US" dirty="0" smtClean="0">
                <a:solidFill>
                  <a:srgbClr val="FF3300"/>
                </a:solidFill>
              </a:rPr>
              <a:t>保密性比单表替换密码高</a:t>
            </a:r>
            <a:endParaRPr lang="en-US" altLang="zh-CN" dirty="0" smtClean="0">
              <a:solidFill>
                <a:srgbClr val="FF3300"/>
              </a:solidFill>
            </a:endParaRPr>
          </a:p>
          <a:p>
            <a:endParaRPr lang="en-US" altLang="zh-CN" dirty="0" smtClean="0"/>
          </a:p>
          <a:p>
            <a:r>
              <a:rPr lang="zh-CN" altLang="en-US" dirty="0" smtClean="0"/>
              <a:t>例：</a:t>
            </a:r>
            <a:r>
              <a:rPr lang="en-US" altLang="zh-CN" dirty="0" smtClean="0"/>
              <a:t> </a:t>
            </a:r>
            <a:r>
              <a:rPr lang="zh-CN" altLang="en-US" dirty="0" smtClean="0"/>
              <a:t>维吉尼亚（</a:t>
            </a:r>
            <a:r>
              <a:rPr lang="en-US" altLang="zh-CN" dirty="0" err="1" smtClean="0"/>
              <a:t>Vigenere</a:t>
            </a:r>
            <a:r>
              <a:rPr lang="zh-CN" altLang="en-US" dirty="0" smtClean="0"/>
              <a:t>）密码的统计分析</a:t>
            </a:r>
            <a:endParaRPr lang="zh-CN" altLang="en-US" dirty="0"/>
          </a:p>
        </p:txBody>
      </p:sp>
      <p:sp>
        <p:nvSpPr>
          <p:cNvPr id="4" name="日期占位符 3"/>
          <p:cNvSpPr>
            <a:spLocks noGrp="1"/>
          </p:cNvSpPr>
          <p:nvPr>
            <p:ph type="dt" sz="half" idx="10"/>
          </p:nvPr>
        </p:nvSpPr>
        <p:spPr/>
        <p:txBody>
          <a:bodyPr/>
          <a:lstStyle/>
          <a:p>
            <a:fld id="{4028D649-4ECE-45E2-A0CB-2CDBAE43C920}"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106</a:t>
            </a:fld>
            <a:endParaRPr lang="en-US" altLang="zh-CN" dirty="0"/>
          </a:p>
        </p:txBody>
      </p:sp>
    </p:spTree>
  </p:cSld>
  <p:clrMapOvr>
    <a:masterClrMapping/>
  </p:clrMapOvr>
  <p:transition>
    <p:wedg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latin typeface="宋体" pitchFamily="2" charset="-122"/>
                <a:ea typeface="宋体" pitchFamily="2" charset="-122"/>
              </a:rPr>
              <a:t>多表替代密码的分析主要包括两个步骤：</a:t>
            </a:r>
            <a:endParaRPr lang="en-US" altLang="zh-CN" dirty="0" smtClean="0">
              <a:latin typeface="宋体" pitchFamily="2" charset="-122"/>
              <a:ea typeface="宋体" pitchFamily="2" charset="-122"/>
            </a:endParaRPr>
          </a:p>
          <a:p>
            <a:pPr marL="914400" lvl="1" indent="-457200">
              <a:buFont typeface="+mj-lt"/>
              <a:buAutoNum type="arabicPeriod"/>
            </a:pPr>
            <a:r>
              <a:rPr lang="zh-CN" altLang="en-US" dirty="0" smtClean="0">
                <a:solidFill>
                  <a:srgbClr val="FF0000"/>
                </a:solidFill>
                <a:latin typeface="宋体" pitchFamily="2" charset="-122"/>
                <a:ea typeface="宋体" pitchFamily="2" charset="-122"/>
              </a:rPr>
              <a:t>确定密钥的长度</a:t>
            </a:r>
            <a:r>
              <a:rPr lang="en-US" altLang="zh-CN" dirty="0" smtClean="0">
                <a:solidFill>
                  <a:srgbClr val="FF0000"/>
                </a:solidFill>
                <a:latin typeface="宋体" pitchFamily="2" charset="-122"/>
                <a:ea typeface="宋体" pitchFamily="2" charset="-122"/>
              </a:rPr>
              <a:t>d </a:t>
            </a:r>
            <a:r>
              <a:rPr lang="en-US" altLang="zh-CN" dirty="0" smtClean="0">
                <a:latin typeface="宋体" pitchFamily="2" charset="-122"/>
                <a:ea typeface="宋体" pitchFamily="2" charset="-122"/>
              </a:rPr>
              <a:t>— </a:t>
            </a:r>
            <a:r>
              <a:rPr lang="zh-CN" altLang="en-US" dirty="0" smtClean="0">
                <a:latin typeface="宋体" pitchFamily="2" charset="-122"/>
                <a:ea typeface="宋体" pitchFamily="2" charset="-122"/>
              </a:rPr>
              <a:t>即确定使用的加密表个数</a:t>
            </a:r>
            <a:endParaRPr lang="en-US" altLang="zh-CN" dirty="0" smtClean="0">
              <a:latin typeface="宋体" pitchFamily="2" charset="-122"/>
              <a:ea typeface="宋体" pitchFamily="2" charset="-122"/>
            </a:endParaRPr>
          </a:p>
          <a:p>
            <a:pPr marL="914400" lvl="1" indent="-457200">
              <a:buFont typeface="+mj-lt"/>
              <a:buAutoNum type="arabicPeriod"/>
            </a:pPr>
            <a:r>
              <a:rPr lang="zh-CN" altLang="en-US" dirty="0" smtClean="0">
                <a:solidFill>
                  <a:srgbClr val="FF0000"/>
                </a:solidFill>
                <a:latin typeface="宋体" pitchFamily="2" charset="-122"/>
                <a:ea typeface="宋体" pitchFamily="2" charset="-122"/>
              </a:rPr>
              <a:t>确定具体的密钥字</a:t>
            </a:r>
            <a:endParaRPr lang="en-US" altLang="zh-CN" dirty="0" smtClean="0">
              <a:latin typeface="宋体" pitchFamily="2" charset="-122"/>
              <a:ea typeface="宋体" pitchFamily="2" charset="-122"/>
            </a:endParaRPr>
          </a:p>
          <a:p>
            <a:endParaRPr lang="en-US" altLang="zh-CN" dirty="0" smtClean="0">
              <a:latin typeface="宋体" pitchFamily="2" charset="-122"/>
              <a:ea typeface="宋体" pitchFamily="2" charset="-122"/>
            </a:endParaRPr>
          </a:p>
          <a:p>
            <a:r>
              <a:rPr lang="zh-CN" altLang="en-US" dirty="0" smtClean="0">
                <a:latin typeface="楷体_GB2312" pitchFamily="49" charset="-122"/>
                <a:ea typeface="楷体_GB2312" pitchFamily="49" charset="-122"/>
              </a:rPr>
              <a:t>确定密钥长度</a:t>
            </a:r>
            <a:r>
              <a:rPr lang="zh-CN" altLang="en-US" dirty="0">
                <a:latin typeface="楷体_GB2312" pitchFamily="49" charset="-122"/>
                <a:ea typeface="楷体_GB2312" pitchFamily="49" charset="-122"/>
              </a:rPr>
              <a:t>的两种常用方法：</a:t>
            </a:r>
            <a:endParaRPr lang="en-US" altLang="zh-CN" dirty="0" smtClean="0">
              <a:latin typeface="楷体_GB2312" pitchFamily="49" charset="-122"/>
              <a:ea typeface="楷体_GB2312" pitchFamily="49" charset="-122"/>
            </a:endParaRPr>
          </a:p>
          <a:p>
            <a:pPr lvl="1"/>
            <a:r>
              <a:rPr lang="en-US" altLang="zh-CN" dirty="0" err="1" smtClean="0">
                <a:solidFill>
                  <a:srgbClr val="FF0000"/>
                </a:solidFill>
                <a:latin typeface="宋体" pitchFamily="2" charset="-122"/>
                <a:ea typeface="宋体" pitchFamily="2" charset="-122"/>
              </a:rPr>
              <a:t>Kasiski</a:t>
            </a:r>
            <a:r>
              <a:rPr lang="zh-CN" altLang="en-US" dirty="0" smtClean="0">
                <a:solidFill>
                  <a:srgbClr val="FF0000"/>
                </a:solidFill>
                <a:latin typeface="宋体" pitchFamily="2" charset="-122"/>
                <a:ea typeface="宋体" pitchFamily="2" charset="-122"/>
              </a:rPr>
              <a:t>测试法</a:t>
            </a:r>
            <a:r>
              <a:rPr lang="zh-CN" altLang="en-US" dirty="0" smtClean="0">
                <a:latin typeface="宋体" pitchFamily="2" charset="-122"/>
                <a:ea typeface="宋体" pitchFamily="2" charset="-122"/>
              </a:rPr>
              <a:t>（</a:t>
            </a:r>
            <a:r>
              <a:rPr lang="en-US" altLang="zh-CN" dirty="0" err="1" smtClean="0">
                <a:latin typeface="宋体" pitchFamily="2" charset="-122"/>
                <a:ea typeface="宋体" pitchFamily="2" charset="-122"/>
              </a:rPr>
              <a:t>Kasiski</a:t>
            </a:r>
            <a:r>
              <a:rPr lang="en-US" altLang="zh-CN" dirty="0" smtClean="0">
                <a:latin typeface="宋体" pitchFamily="2" charset="-122"/>
                <a:ea typeface="宋体" pitchFamily="2" charset="-122"/>
              </a:rPr>
              <a:t> test</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a:t>
            </a:r>
            <a:r>
              <a:rPr lang="zh-CN" altLang="en-US" dirty="0" smtClean="0"/>
              <a:t>由普鲁士军官</a:t>
            </a:r>
            <a:r>
              <a:rPr lang="en-US" altLang="zh-CN" b="1" dirty="0" err="1" smtClean="0">
                <a:latin typeface="宋体" pitchFamily="2" charset="-122"/>
                <a:ea typeface="宋体" pitchFamily="2" charset="-122"/>
              </a:rPr>
              <a:t>Kasiski</a:t>
            </a:r>
            <a:r>
              <a:rPr lang="zh-CN" altLang="en-US" b="1" dirty="0" smtClean="0">
                <a:latin typeface="宋体" pitchFamily="2" charset="-122"/>
                <a:ea typeface="宋体" pitchFamily="2" charset="-122"/>
              </a:rPr>
              <a:t>（</a:t>
            </a:r>
            <a:r>
              <a:rPr lang="zh-CN" altLang="en-US" dirty="0" smtClean="0">
                <a:latin typeface="宋体" pitchFamily="2" charset="-122"/>
                <a:ea typeface="宋体" pitchFamily="2" charset="-122"/>
              </a:rPr>
              <a:t>卡</a:t>
            </a:r>
            <a:r>
              <a:rPr lang="zh-CN" altLang="en-US" dirty="0">
                <a:latin typeface="宋体" pitchFamily="2" charset="-122"/>
                <a:ea typeface="宋体" pitchFamily="2" charset="-122"/>
              </a:rPr>
              <a:t>西斯基</a:t>
            </a:r>
            <a:r>
              <a:rPr lang="zh-CN" altLang="en-US" b="1" dirty="0" smtClean="0">
                <a:latin typeface="宋体" pitchFamily="2" charset="-122"/>
                <a:ea typeface="宋体" pitchFamily="2" charset="-122"/>
              </a:rPr>
              <a:t>）</a:t>
            </a:r>
            <a:r>
              <a:rPr lang="zh-CN" altLang="en-US" dirty="0" smtClean="0"/>
              <a:t>在</a:t>
            </a:r>
            <a:r>
              <a:rPr lang="en-US" altLang="zh-CN" dirty="0" smtClean="0"/>
              <a:t>1863</a:t>
            </a:r>
            <a:r>
              <a:rPr lang="zh-CN" altLang="en-US" dirty="0" smtClean="0"/>
              <a:t>年提出</a:t>
            </a:r>
            <a:endParaRPr lang="en-US" altLang="zh-CN" dirty="0" smtClean="0">
              <a:latin typeface="宋体" pitchFamily="2" charset="-122"/>
              <a:ea typeface="宋体" pitchFamily="2" charset="-122"/>
            </a:endParaRPr>
          </a:p>
          <a:p>
            <a:pPr lvl="1"/>
            <a:r>
              <a:rPr lang="zh-CN" altLang="en-US" dirty="0" smtClean="0">
                <a:solidFill>
                  <a:srgbClr val="FF0000"/>
                </a:solidFill>
                <a:latin typeface="宋体" pitchFamily="2" charset="-122"/>
                <a:ea typeface="宋体" pitchFamily="2" charset="-122"/>
              </a:rPr>
              <a:t>重合指数法</a:t>
            </a:r>
            <a:r>
              <a:rPr lang="zh-CN" altLang="en-US" dirty="0" smtClean="0">
                <a:latin typeface="宋体" pitchFamily="2" charset="-122"/>
                <a:ea typeface="宋体" pitchFamily="2" charset="-122"/>
              </a:rPr>
              <a:t>（</a:t>
            </a:r>
            <a:r>
              <a:rPr lang="en-US" altLang="zh-CN" dirty="0" smtClean="0">
                <a:latin typeface="宋体" pitchFamily="2" charset="-122"/>
                <a:ea typeface="宋体" pitchFamily="2" charset="-122"/>
              </a:rPr>
              <a:t>index of coincidence</a:t>
            </a:r>
            <a:r>
              <a:rPr lang="zh-CN" altLang="en-US" dirty="0" smtClean="0">
                <a:latin typeface="宋体" pitchFamily="2" charset="-122"/>
                <a:ea typeface="宋体" pitchFamily="2" charset="-122"/>
              </a:rPr>
              <a:t>）</a:t>
            </a:r>
            <a:endParaRPr lang="zh-CN" altLang="en-US" dirty="0">
              <a:latin typeface="宋体" pitchFamily="2" charset="-122"/>
              <a:ea typeface="宋体" pitchFamily="2" charset="-122"/>
            </a:endParaRPr>
          </a:p>
        </p:txBody>
      </p:sp>
      <p:sp>
        <p:nvSpPr>
          <p:cNvPr id="4" name="日期占位符 3"/>
          <p:cNvSpPr>
            <a:spLocks noGrp="1"/>
          </p:cNvSpPr>
          <p:nvPr>
            <p:ph type="dt" sz="half" idx="10"/>
          </p:nvPr>
        </p:nvSpPr>
        <p:spPr/>
        <p:txBody>
          <a:bodyPr/>
          <a:lstStyle/>
          <a:p>
            <a:fld id="{8A28EA05-CCC4-4E1A-A03C-47278B8C02A5}"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107</a:t>
            </a:fld>
            <a:endParaRPr lang="en-US" altLang="zh-CN"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anim calcmode="lin" valueType="num">
                                      <p:cBhvr>
                                        <p:cTn id="1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1000"/>
                                        <p:tgtEl>
                                          <p:spTgt spid="3">
                                            <p:txEl>
                                              <p:pRg st="5" end="5"/>
                                            </p:txEl>
                                          </p:spTgt>
                                        </p:tgtEl>
                                      </p:cBhvr>
                                    </p:animEffect>
                                    <p:anim calcmode="lin" valueType="num">
                                      <p:cBhvr>
                                        <p:cTn id="2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b="1" dirty="0" err="1" smtClean="0">
                <a:solidFill>
                  <a:srgbClr val="FF0000"/>
                </a:solidFill>
              </a:rPr>
              <a:t>Kasiski</a:t>
            </a:r>
            <a:r>
              <a:rPr lang="zh-CN" altLang="en-US" b="1" dirty="0" smtClean="0">
                <a:solidFill>
                  <a:srgbClr val="FF0000"/>
                </a:solidFill>
              </a:rPr>
              <a:t>测试法的基本原理：</a:t>
            </a:r>
            <a:endParaRPr lang="en-US" altLang="zh-CN" b="1" dirty="0" smtClean="0">
              <a:solidFill>
                <a:srgbClr val="FF0000"/>
              </a:solidFill>
            </a:endParaRPr>
          </a:p>
          <a:p>
            <a:endParaRPr lang="en-US" altLang="zh-CN" sz="1100" b="1" dirty="0" smtClean="0">
              <a:solidFill>
                <a:srgbClr val="FF0000"/>
              </a:solidFill>
            </a:endParaRPr>
          </a:p>
          <a:p>
            <a:pPr lvl="1"/>
            <a:r>
              <a:rPr lang="zh-CN" altLang="en-US" dirty="0" smtClean="0"/>
              <a:t>若用给定的</a:t>
            </a:r>
            <a:r>
              <a:rPr lang="en-US" altLang="zh-CN" i="1" dirty="0" smtClean="0">
                <a:solidFill>
                  <a:srgbClr val="FF3300"/>
                </a:solidFill>
              </a:rPr>
              <a:t>d</a:t>
            </a:r>
            <a:r>
              <a:rPr lang="zh-CN" altLang="en-US" dirty="0" smtClean="0">
                <a:solidFill>
                  <a:srgbClr val="FF3300"/>
                </a:solidFill>
              </a:rPr>
              <a:t>个密钥表</a:t>
            </a:r>
            <a:r>
              <a:rPr lang="zh-CN" altLang="en-US" dirty="0" smtClean="0"/>
              <a:t>周期地对明文字母加密，则当明文中</a:t>
            </a:r>
            <a:r>
              <a:rPr lang="zh-CN" altLang="en-US" dirty="0" smtClean="0">
                <a:solidFill>
                  <a:srgbClr val="FF3300"/>
                </a:solidFill>
              </a:rPr>
              <a:t>两个相同字母组的间隔为</a:t>
            </a:r>
            <a:r>
              <a:rPr lang="en-US" altLang="zh-CN" i="1" dirty="0" smtClean="0">
                <a:solidFill>
                  <a:srgbClr val="FF3300"/>
                </a:solidFill>
              </a:rPr>
              <a:t>d</a:t>
            </a:r>
            <a:r>
              <a:rPr lang="zh-CN" altLang="en-US" dirty="0" smtClean="0">
                <a:solidFill>
                  <a:srgbClr val="FF3300"/>
                </a:solidFill>
              </a:rPr>
              <a:t>的倍数时</a:t>
            </a:r>
            <a:r>
              <a:rPr lang="zh-CN" altLang="en-US" dirty="0" smtClean="0"/>
              <a:t>，这两个明文字母组对应的密文字母组</a:t>
            </a:r>
            <a:r>
              <a:rPr lang="zh-CN" altLang="en-US" dirty="0" smtClean="0">
                <a:solidFill>
                  <a:srgbClr val="FF0000"/>
                </a:solidFill>
              </a:rPr>
              <a:t>必相同</a:t>
            </a:r>
            <a:endParaRPr lang="en-US" altLang="zh-CN" dirty="0" smtClean="0">
              <a:solidFill>
                <a:srgbClr val="FF0000"/>
              </a:solidFill>
            </a:endParaRPr>
          </a:p>
          <a:p>
            <a:pPr lvl="1"/>
            <a:r>
              <a:rPr lang="zh-CN" altLang="en-US" dirty="0" smtClean="0"/>
              <a:t>两个相同的密文段，对应的明文段不一定相同，但</a:t>
            </a:r>
            <a:r>
              <a:rPr lang="zh-CN" altLang="en-US" dirty="0" smtClean="0">
                <a:solidFill>
                  <a:srgbClr val="FF0000"/>
                </a:solidFill>
              </a:rPr>
              <a:t>相同的可能性大</a:t>
            </a:r>
            <a:r>
              <a:rPr lang="zh-CN" altLang="en-US" dirty="0" smtClean="0"/>
              <a:t>。将密文中相同的字母组找出来，并找出相同字母组距离的</a:t>
            </a:r>
            <a:r>
              <a:rPr lang="zh-CN" altLang="en-US" b="1" dirty="0" smtClean="0">
                <a:solidFill>
                  <a:srgbClr val="FF0000"/>
                </a:solidFill>
              </a:rPr>
              <a:t>最大公因子</a:t>
            </a:r>
            <a:r>
              <a:rPr lang="zh-CN" altLang="en-US" dirty="0" smtClean="0"/>
              <a:t>，就有可能提取出密钥的长度</a:t>
            </a:r>
            <a:r>
              <a:rPr lang="en-US" altLang="zh-CN" dirty="0" smtClean="0"/>
              <a:t>d</a:t>
            </a:r>
            <a:endParaRPr lang="zh-CN" altLang="en-US" dirty="0" smtClean="0"/>
          </a:p>
        </p:txBody>
      </p:sp>
      <p:sp>
        <p:nvSpPr>
          <p:cNvPr id="4" name="日期占位符 3"/>
          <p:cNvSpPr>
            <a:spLocks noGrp="1"/>
          </p:cNvSpPr>
          <p:nvPr>
            <p:ph type="dt" sz="half" idx="10"/>
          </p:nvPr>
        </p:nvSpPr>
        <p:spPr/>
        <p:txBody>
          <a:bodyPr/>
          <a:lstStyle/>
          <a:p>
            <a:fld id="{630BACE1-E411-4211-BE9F-C21E370171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108</a:t>
            </a:fld>
            <a:endParaRPr lang="en-US" altLang="zh-CN" dirty="0"/>
          </a:p>
        </p:txBody>
      </p:sp>
    </p:spTree>
  </p:cSld>
  <p:clrMapOvr>
    <a:masterClrMapping/>
  </p:clrMapOvr>
  <p:transition>
    <p:wedg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90000"/>
              </a:lnSpc>
              <a:buFontTx/>
              <a:buNone/>
            </a:pPr>
            <a:r>
              <a:rPr lang="zh-CN" altLang="en-US" dirty="0" smtClean="0">
                <a:latin typeface="黑体" pitchFamily="2" charset="-122"/>
                <a:ea typeface="黑体" pitchFamily="2" charset="-122"/>
              </a:rPr>
              <a:t>考虑下面一个维吉尼亚密码的简单例子</a:t>
            </a:r>
            <a:endParaRPr lang="en-US" altLang="zh-CN" dirty="0" smtClean="0">
              <a:latin typeface="黑体" pitchFamily="2" charset="-122"/>
              <a:ea typeface="黑体" pitchFamily="2" charset="-122"/>
            </a:endParaRPr>
          </a:p>
          <a:p>
            <a:pPr>
              <a:lnSpc>
                <a:spcPct val="90000"/>
              </a:lnSpc>
              <a:buFontTx/>
              <a:buNone/>
            </a:pPr>
            <a:r>
              <a:rPr lang="zh-CN" altLang="en-US" dirty="0" smtClean="0">
                <a:latin typeface="楷体_GB2312" pitchFamily="49" charset="-122"/>
                <a:ea typeface="楷体_GB2312" pitchFamily="49" charset="-122"/>
              </a:rPr>
              <a:t>   明文：</a:t>
            </a:r>
            <a:r>
              <a:rPr lang="en-US" altLang="zh-CN" dirty="0" smtClean="0">
                <a:latin typeface="楷体_GB2312" pitchFamily="49" charset="-122"/>
                <a:ea typeface="楷体_GB2312" pitchFamily="49" charset="-122"/>
              </a:rPr>
              <a:t>requ</a:t>
            </a:r>
            <a:r>
              <a:rPr lang="en-US" altLang="zh-CN" dirty="0" smtClean="0">
                <a:solidFill>
                  <a:srgbClr val="FF0000"/>
                </a:solidFill>
                <a:latin typeface="楷体_GB2312" pitchFamily="49" charset="-122"/>
                <a:ea typeface="楷体_GB2312" pitchFamily="49" charset="-122"/>
              </a:rPr>
              <a:t>est</a:t>
            </a:r>
            <a:r>
              <a:rPr lang="en-US" altLang="zh-CN" dirty="0" smtClean="0">
                <a:latin typeface="楷体_GB2312" pitchFamily="49" charset="-122"/>
                <a:ea typeface="楷体_GB2312" pitchFamily="49" charset="-122"/>
              </a:rPr>
              <a:t>s   additional   t</a:t>
            </a:r>
            <a:r>
              <a:rPr lang="en-US" altLang="zh-CN" dirty="0" smtClean="0">
                <a:solidFill>
                  <a:srgbClr val="FF0000"/>
                </a:solidFill>
                <a:latin typeface="楷体_GB2312" pitchFamily="49" charset="-122"/>
                <a:ea typeface="楷体_GB2312" pitchFamily="49" charset="-122"/>
              </a:rPr>
              <a:t>est</a:t>
            </a:r>
          </a:p>
          <a:p>
            <a:pPr>
              <a:lnSpc>
                <a:spcPct val="90000"/>
              </a:lnSpc>
              <a:buFontTx/>
              <a:buNone/>
            </a:pPr>
            <a:r>
              <a:rPr lang="zh-CN" altLang="en-US" dirty="0" smtClean="0">
                <a:latin typeface="楷体_GB2312" pitchFamily="49" charset="-122"/>
                <a:ea typeface="楷体_GB2312" pitchFamily="49" charset="-122"/>
              </a:rPr>
              <a:t>   密钥：</a:t>
            </a:r>
            <a:r>
              <a:rPr lang="en-US" altLang="zh-CN" u="sng" dirty="0" smtClean="0">
                <a:latin typeface="楷体_GB2312" pitchFamily="49" charset="-122"/>
                <a:ea typeface="楷体_GB2312" pitchFamily="49" charset="-122"/>
              </a:rPr>
              <a:t>TELEX</a:t>
            </a:r>
            <a:r>
              <a:rPr lang="en-US" altLang="zh-CN" dirty="0" smtClean="0">
                <a:latin typeface="楷体_GB2312" pitchFamily="49" charset="-122"/>
                <a:ea typeface="楷体_GB2312" pitchFamily="49" charset="-122"/>
              </a:rPr>
              <a:t>TEL   EXTELEXTEL   EXTE   </a:t>
            </a:r>
          </a:p>
          <a:p>
            <a:pPr>
              <a:lnSpc>
                <a:spcPct val="90000"/>
              </a:lnSpc>
              <a:buFontTx/>
              <a:buNone/>
            </a:pPr>
            <a:r>
              <a:rPr lang="zh-CN" altLang="en-US" dirty="0" smtClean="0">
                <a:latin typeface="楷体_GB2312" pitchFamily="49" charset="-122"/>
                <a:ea typeface="楷体_GB2312" pitchFamily="49" charset="-122"/>
              </a:rPr>
              <a:t>   密文</a:t>
            </a:r>
            <a:r>
              <a:rPr lang="zh-CN" altLang="pt-BR" dirty="0" smtClean="0">
                <a:latin typeface="楷体_GB2312" pitchFamily="49" charset="-122"/>
                <a:ea typeface="楷体_GB2312" pitchFamily="49" charset="-122"/>
              </a:rPr>
              <a:t>：</a:t>
            </a:r>
            <a:r>
              <a:rPr lang="pt-BR" altLang="zh-CN" dirty="0" smtClean="0">
                <a:latin typeface="楷体_GB2312" pitchFamily="49" charset="-122"/>
                <a:ea typeface="楷体_GB2312" pitchFamily="49" charset="-122"/>
              </a:rPr>
              <a:t>CAVK</a:t>
            </a:r>
            <a:r>
              <a:rPr lang="pt-BR" altLang="zh-CN" dirty="0" smtClean="0">
                <a:solidFill>
                  <a:srgbClr val="FF0000"/>
                </a:solidFill>
                <a:latin typeface="楷体_GB2312" pitchFamily="49" charset="-122"/>
                <a:ea typeface="楷体_GB2312" pitchFamily="49" charset="-122"/>
              </a:rPr>
              <a:t>TBL</a:t>
            </a:r>
            <a:r>
              <a:rPr lang="pt-BR" altLang="zh-CN" dirty="0" smtClean="0">
                <a:latin typeface="楷体_GB2312" pitchFamily="49" charset="-122"/>
                <a:ea typeface="楷体_GB2312" pitchFamily="49" charset="-122"/>
              </a:rPr>
              <a:t>T   EUQWSWJGEA   L</a:t>
            </a:r>
            <a:r>
              <a:rPr lang="pt-BR" altLang="zh-CN" dirty="0" smtClean="0">
                <a:solidFill>
                  <a:srgbClr val="FF0000"/>
                </a:solidFill>
                <a:latin typeface="楷体_GB2312" pitchFamily="49" charset="-122"/>
                <a:ea typeface="楷体_GB2312" pitchFamily="49" charset="-122"/>
              </a:rPr>
              <a:t>TBL</a:t>
            </a:r>
            <a:r>
              <a:rPr lang="zh-CN" altLang="pt-BR" dirty="0" smtClean="0">
                <a:latin typeface="楷体_GB2312" pitchFamily="49" charset="-122"/>
                <a:ea typeface="楷体_GB2312" pitchFamily="49" charset="-122"/>
              </a:rPr>
              <a:t>   </a:t>
            </a:r>
            <a:endParaRPr lang="en-US" altLang="zh-CN" dirty="0" smtClean="0">
              <a:latin typeface="楷体_GB2312" pitchFamily="49" charset="-122"/>
              <a:ea typeface="楷体_GB2312" pitchFamily="49" charset="-122"/>
            </a:endParaRPr>
          </a:p>
          <a:p>
            <a:pPr>
              <a:lnSpc>
                <a:spcPct val="90000"/>
              </a:lnSpc>
            </a:pPr>
            <a:r>
              <a:rPr lang="zh-CN" altLang="pt-BR" dirty="0" smtClean="0">
                <a:latin typeface="宋体" pitchFamily="2" charset="-122"/>
                <a:ea typeface="宋体" pitchFamily="2" charset="-122"/>
              </a:rPr>
              <a:t>明文包含字母序列</a:t>
            </a:r>
            <a:r>
              <a:rPr lang="pt-BR" altLang="zh-CN" dirty="0" smtClean="0">
                <a:latin typeface="宋体" pitchFamily="2" charset="-122"/>
                <a:ea typeface="宋体" pitchFamily="2" charset="-122"/>
              </a:rPr>
              <a:t>est</a:t>
            </a:r>
            <a:r>
              <a:rPr lang="zh-CN" altLang="pt-BR" dirty="0" smtClean="0">
                <a:latin typeface="宋体" pitchFamily="2" charset="-122"/>
                <a:ea typeface="宋体" pitchFamily="2" charset="-122"/>
              </a:rPr>
              <a:t>两次，而又碰巧被同样的密钥段加密，因而对应的密文都是</a:t>
            </a:r>
            <a:r>
              <a:rPr lang="pt-BR" altLang="zh-CN" dirty="0" smtClean="0">
                <a:latin typeface="宋体" pitchFamily="2" charset="-122"/>
                <a:ea typeface="宋体" pitchFamily="2" charset="-122"/>
              </a:rPr>
              <a:t>TBL</a:t>
            </a:r>
          </a:p>
          <a:p>
            <a:pPr>
              <a:lnSpc>
                <a:spcPct val="90000"/>
              </a:lnSpc>
            </a:pPr>
            <a:endParaRPr lang="zh-CN" altLang="pt-BR" dirty="0" smtClean="0">
              <a:latin typeface="宋体" pitchFamily="2" charset="-122"/>
              <a:ea typeface="宋体" pitchFamily="2" charset="-122"/>
            </a:endParaRPr>
          </a:p>
          <a:p>
            <a:pPr>
              <a:lnSpc>
                <a:spcPct val="90000"/>
              </a:lnSpc>
            </a:pPr>
            <a:r>
              <a:rPr lang="zh-CN" altLang="pt-BR" dirty="0" smtClean="0">
                <a:solidFill>
                  <a:srgbClr val="CC3300"/>
                </a:solidFill>
                <a:latin typeface="黑体" pitchFamily="2" charset="-122"/>
                <a:ea typeface="黑体" pitchFamily="2" charset="-122"/>
              </a:rPr>
              <a:t>反映了如下事实：序列</a:t>
            </a:r>
            <a:r>
              <a:rPr lang="pt-BR" altLang="zh-CN" dirty="0" smtClean="0">
                <a:solidFill>
                  <a:srgbClr val="CC3300"/>
                </a:solidFill>
                <a:latin typeface="黑体" pitchFamily="2" charset="-122"/>
                <a:ea typeface="黑体" pitchFamily="2" charset="-122"/>
              </a:rPr>
              <a:t>est</a:t>
            </a:r>
            <a:r>
              <a:rPr lang="zh-CN" altLang="pt-BR" dirty="0" smtClean="0">
                <a:solidFill>
                  <a:srgbClr val="CC3300"/>
                </a:solidFill>
                <a:latin typeface="黑体" pitchFamily="2" charset="-122"/>
                <a:ea typeface="黑体" pitchFamily="2" charset="-122"/>
              </a:rPr>
              <a:t>位于密钥长度（或周期）的</a:t>
            </a:r>
            <a:r>
              <a:rPr lang="zh-CN" altLang="pt-BR" dirty="0">
                <a:solidFill>
                  <a:srgbClr val="CC3300"/>
                </a:solidFill>
                <a:latin typeface="黑体" pitchFamily="2" charset="-122"/>
                <a:ea typeface="黑体" pitchFamily="2" charset="-122"/>
              </a:rPr>
              <a:t>整数倍处</a:t>
            </a:r>
            <a:r>
              <a:rPr lang="zh-CN" altLang="pt-BR" dirty="0" smtClean="0">
                <a:solidFill>
                  <a:srgbClr val="CC3300"/>
                </a:solidFill>
                <a:latin typeface="黑体" pitchFamily="2" charset="-122"/>
                <a:ea typeface="黑体" pitchFamily="2" charset="-122"/>
              </a:rPr>
              <a:t>。相同字母组的距离反映了密钥长度</a:t>
            </a:r>
            <a:r>
              <a:rPr lang="en-US" altLang="zh-CN" dirty="0" smtClean="0">
                <a:solidFill>
                  <a:srgbClr val="CC3300"/>
                </a:solidFill>
                <a:latin typeface="黑体" pitchFamily="2" charset="-122"/>
                <a:ea typeface="黑体" pitchFamily="2" charset="-122"/>
              </a:rPr>
              <a:t>n</a:t>
            </a:r>
            <a:r>
              <a:rPr lang="zh-CN" altLang="pt-BR" dirty="0" smtClean="0">
                <a:solidFill>
                  <a:srgbClr val="CC3300"/>
                </a:solidFill>
                <a:latin typeface="黑体" pitchFamily="2" charset="-122"/>
                <a:ea typeface="黑体" pitchFamily="2" charset="-122"/>
              </a:rPr>
              <a:t>的相关信息</a:t>
            </a:r>
          </a:p>
          <a:p>
            <a:endParaRPr lang="zh-CN" altLang="en-US" dirty="0"/>
          </a:p>
        </p:txBody>
      </p:sp>
      <p:sp>
        <p:nvSpPr>
          <p:cNvPr id="4" name="日期占位符 3"/>
          <p:cNvSpPr>
            <a:spLocks noGrp="1"/>
          </p:cNvSpPr>
          <p:nvPr>
            <p:ph type="dt" sz="half" idx="10"/>
          </p:nvPr>
        </p:nvSpPr>
        <p:spPr/>
        <p:txBody>
          <a:bodyPr/>
          <a:lstStyle/>
          <a:p>
            <a:fld id="{E087F359-3AF7-4BF9-9904-9B552BC8A9C0}"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109</a:t>
            </a:fld>
            <a:endParaRPr lang="en-US" altLang="zh-CN"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44450"/>
            <a:ext cx="9144000" cy="914400"/>
          </a:xfrm>
        </p:spPr>
        <p:txBody>
          <a:bodyPr/>
          <a:lstStyle/>
          <a:p>
            <a:r>
              <a:rPr lang="zh-CN" altLang="en-US" sz="5400" b="1" dirty="0"/>
              <a:t>（</a:t>
            </a:r>
            <a:r>
              <a:rPr lang="en-US" altLang="zh-CN" sz="5400" b="1" dirty="0" err="1"/>
              <a:t>k,n</a:t>
            </a:r>
            <a:r>
              <a:rPr lang="zh-CN" altLang="en-US" sz="5400" b="1" dirty="0"/>
              <a:t>）</a:t>
            </a:r>
            <a:r>
              <a:rPr lang="en-US" altLang="zh-CN" sz="5400" b="1" dirty="0"/>
              <a:t>=1</a:t>
            </a:r>
            <a:r>
              <a:rPr lang="zh-CN" altLang="en-US" sz="5400" b="1" dirty="0"/>
              <a:t>？</a:t>
            </a:r>
          </a:p>
        </p:txBody>
      </p:sp>
      <p:sp>
        <p:nvSpPr>
          <p:cNvPr id="20483" name="Rectangle 3"/>
          <p:cNvSpPr>
            <a:spLocks noGrp="1" noChangeArrowheads="1"/>
          </p:cNvSpPr>
          <p:nvPr>
            <p:ph type="body" idx="1"/>
          </p:nvPr>
        </p:nvSpPr>
        <p:spPr>
          <a:xfrm>
            <a:off x="457200" y="1447800"/>
            <a:ext cx="8229600" cy="4495800"/>
          </a:xfrm>
        </p:spPr>
        <p:txBody>
          <a:bodyPr/>
          <a:lstStyle/>
          <a:p>
            <a:pPr>
              <a:lnSpc>
                <a:spcPct val="90000"/>
              </a:lnSpc>
            </a:pPr>
            <a:r>
              <a:rPr lang="zh-CN" altLang="en-US" b="1" dirty="0">
                <a:latin typeface="楷体_GB2312" pitchFamily="49" charset="-122"/>
                <a:ea typeface="楷体_GB2312" pitchFamily="49" charset="-122"/>
              </a:rPr>
              <a:t>例如：当英文字母表作为明文字母表而取</a:t>
            </a:r>
            <a:r>
              <a:rPr lang="en-US" altLang="zh-CN" b="1" dirty="0">
                <a:latin typeface="楷体_GB2312" pitchFamily="49" charset="-122"/>
                <a:ea typeface="楷体_GB2312" pitchFamily="49" charset="-122"/>
              </a:rPr>
              <a:t>k=13</a:t>
            </a:r>
            <a:r>
              <a:rPr lang="zh-CN" altLang="en-US" b="1" dirty="0">
                <a:latin typeface="楷体_GB2312" pitchFamily="49" charset="-122"/>
                <a:ea typeface="楷体_GB2312" pitchFamily="49" charset="-122"/>
              </a:rPr>
              <a:t>时，便会出现：</a:t>
            </a:r>
          </a:p>
          <a:p>
            <a:pPr lvl="4">
              <a:lnSpc>
                <a:spcPct val="90000"/>
              </a:lnSpc>
            </a:pPr>
            <a:r>
              <a:rPr lang="en-US" altLang="zh-CN" sz="2800" b="1" dirty="0">
                <a:latin typeface="楷体_GB2312" pitchFamily="49" charset="-122"/>
                <a:ea typeface="楷体_GB2312" pitchFamily="49" charset="-122"/>
              </a:rPr>
              <a:t>f(A)= f(C)= f(E)= </a:t>
            </a:r>
            <a:r>
              <a:rPr lang="en-US" altLang="zh-CN" sz="2800" b="1" dirty="0">
                <a:latin typeface="Arial"/>
                <a:ea typeface="楷体_GB2312" pitchFamily="49" charset="-122"/>
              </a:rPr>
              <a:t>…</a:t>
            </a:r>
            <a:r>
              <a:rPr lang="en-US" altLang="zh-CN" sz="2800" b="1" dirty="0">
                <a:latin typeface="楷体_GB2312" pitchFamily="49" charset="-122"/>
                <a:ea typeface="楷体_GB2312" pitchFamily="49" charset="-122"/>
              </a:rPr>
              <a:t>. f(Y)=A</a:t>
            </a:r>
          </a:p>
          <a:p>
            <a:pPr lvl="4">
              <a:lnSpc>
                <a:spcPct val="90000"/>
              </a:lnSpc>
            </a:pPr>
            <a:r>
              <a:rPr lang="en-US" altLang="zh-CN" sz="2800" b="1" dirty="0">
                <a:latin typeface="楷体_GB2312" pitchFamily="49" charset="-122"/>
                <a:ea typeface="楷体_GB2312" pitchFamily="49" charset="-122"/>
              </a:rPr>
              <a:t>f(B)= f(D)= f(F)= </a:t>
            </a:r>
            <a:r>
              <a:rPr lang="en-US" altLang="zh-CN" sz="2800" b="1" dirty="0">
                <a:latin typeface="Arial"/>
                <a:ea typeface="楷体_GB2312" pitchFamily="49" charset="-122"/>
              </a:rPr>
              <a:t>…</a:t>
            </a:r>
            <a:r>
              <a:rPr lang="en-US" altLang="zh-CN" sz="2800" b="1" dirty="0">
                <a:latin typeface="楷体_GB2312" pitchFamily="49" charset="-122"/>
                <a:ea typeface="楷体_GB2312" pitchFamily="49" charset="-122"/>
              </a:rPr>
              <a:t>. f(Z)=N</a:t>
            </a:r>
          </a:p>
          <a:p>
            <a:pPr>
              <a:lnSpc>
                <a:spcPct val="90000"/>
              </a:lnSpc>
            </a:pPr>
            <a:r>
              <a:rPr lang="zh-CN" altLang="en-US" b="1" dirty="0">
                <a:latin typeface="楷体_GB2312" pitchFamily="49" charset="-122"/>
                <a:ea typeface="楷体_GB2312" pitchFamily="49" charset="-122"/>
              </a:rPr>
              <a:t>此时密文字母表变为</a:t>
            </a:r>
          </a:p>
          <a:p>
            <a:pPr lvl="1">
              <a:lnSpc>
                <a:spcPct val="90000"/>
              </a:lnSpc>
            </a:pPr>
            <a:r>
              <a:rPr lang="en-US" altLang="zh-CN" b="1" dirty="0">
                <a:latin typeface="楷体_GB2312" pitchFamily="49" charset="-122"/>
                <a:ea typeface="楷体_GB2312" pitchFamily="49" charset="-122"/>
              </a:rPr>
              <a:t>B=(A,N,A,N,A,N</a:t>
            </a:r>
            <a:r>
              <a:rPr lang="en-US" altLang="zh-CN" b="1" dirty="0">
                <a:latin typeface="Times New Roman"/>
                <a:ea typeface="楷体_GB2312" pitchFamily="49" charset="-122"/>
              </a:rPr>
              <a:t>…</a:t>
            </a:r>
            <a:r>
              <a:rPr lang="en-US" altLang="zh-CN" b="1" dirty="0">
                <a:latin typeface="楷体_GB2312" pitchFamily="49" charset="-122"/>
                <a:ea typeface="楷体_GB2312" pitchFamily="49" charset="-122"/>
              </a:rPr>
              <a:t>.A,N)</a:t>
            </a:r>
          </a:p>
          <a:p>
            <a:pPr lvl="1">
              <a:lnSpc>
                <a:spcPct val="90000"/>
              </a:lnSpc>
            </a:pPr>
            <a:r>
              <a:rPr lang="zh-CN" altLang="en-US" b="1" dirty="0">
                <a:latin typeface="楷体_GB2312" pitchFamily="49" charset="-122"/>
                <a:ea typeface="楷体_GB2312" pitchFamily="49" charset="-122"/>
              </a:rPr>
              <a:t>密文将不能正确解密</a:t>
            </a:r>
            <a:endParaRPr lang="zh-CN" altLang="en-US" sz="4000" b="1" dirty="0">
              <a:latin typeface="楷体_GB2312" pitchFamily="49" charset="-122"/>
              <a:ea typeface="楷体_GB2312" pitchFamily="49" charset="-122"/>
            </a:endParaRPr>
          </a:p>
          <a:p>
            <a:pPr>
              <a:lnSpc>
                <a:spcPct val="90000"/>
              </a:lnSpc>
            </a:pPr>
            <a:r>
              <a:rPr lang="zh-CN" altLang="en-US" b="1" dirty="0">
                <a:latin typeface="楷体_GB2312" pitchFamily="49" charset="-122"/>
                <a:ea typeface="楷体_GB2312" pitchFamily="49" charset="-122"/>
              </a:rPr>
              <a:t>若选</a:t>
            </a:r>
            <a:r>
              <a:rPr lang="en-US" altLang="zh-CN" b="1" dirty="0">
                <a:latin typeface="楷体_GB2312" pitchFamily="49" charset="-122"/>
                <a:ea typeface="楷体_GB2312" pitchFamily="49" charset="-122"/>
              </a:rPr>
              <a:t>K=5</a:t>
            </a:r>
          </a:p>
          <a:p>
            <a:pPr lvl="1">
              <a:lnSpc>
                <a:spcPct val="90000"/>
              </a:lnSpc>
            </a:pPr>
            <a:r>
              <a:rPr lang="en-US" altLang="zh-CN" b="1" dirty="0">
                <a:latin typeface="楷体_GB2312" pitchFamily="49" charset="-122"/>
                <a:ea typeface="楷体_GB2312" pitchFamily="49" charset="-122"/>
              </a:rPr>
              <a:t>A=(ABCDEFGHIJKLMNOPQRSTUVWXYZ)</a:t>
            </a:r>
          </a:p>
          <a:p>
            <a:pPr lvl="1">
              <a:lnSpc>
                <a:spcPct val="90000"/>
              </a:lnSpc>
            </a:pPr>
            <a:r>
              <a:rPr lang="en-US" altLang="zh-CN" b="1" dirty="0">
                <a:latin typeface="楷体_GB2312" pitchFamily="49" charset="-122"/>
                <a:ea typeface="楷体_GB2312" pitchFamily="49" charset="-122"/>
              </a:rPr>
              <a:t>B=(AFKPUZEJOTYDINSXCHMRWBGLQV)</a:t>
            </a:r>
          </a:p>
          <a:p>
            <a:pPr>
              <a:lnSpc>
                <a:spcPct val="90000"/>
              </a:lnSpc>
            </a:pPr>
            <a:endParaRPr lang="zh-CN" altLang="en-US" b="1" dirty="0">
              <a:latin typeface="楷体_GB2312" pitchFamily="49" charset="-122"/>
              <a:ea typeface="楷体_GB2312" pitchFamily="49"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ppt_x"/>
                                          </p:val>
                                        </p:tav>
                                        <p:tav tm="100000">
                                          <p:val>
                                            <p:strVal val="#ppt_x"/>
                                          </p:val>
                                        </p:tav>
                                      </p:tavLst>
                                    </p:anim>
                                    <p:anim calcmode="lin" valueType="num">
                                      <p:cBhvr additive="base">
                                        <p:cTn id="8"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483">
                                            <p:txEl>
                                              <p:pRg st="0" end="0"/>
                                            </p:txEl>
                                          </p:spTgt>
                                        </p:tgtEl>
                                        <p:attrNameLst>
                                          <p:attrName>style.visibility</p:attrName>
                                        </p:attrNameLst>
                                      </p:cBhvr>
                                      <p:to>
                                        <p:strVal val="visible"/>
                                      </p:to>
                                    </p:set>
                                    <p:animEffect transition="in" filter="slide(fromBottom)">
                                      <p:cBhvr>
                                        <p:cTn id="13" dur="500"/>
                                        <p:tgtEl>
                                          <p:spTgt spid="20483">
                                            <p:txEl>
                                              <p:pRg st="0" end="0"/>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20483">
                                            <p:txEl>
                                              <p:pRg st="1" end="1"/>
                                            </p:txEl>
                                          </p:spTgt>
                                        </p:tgtEl>
                                        <p:attrNameLst>
                                          <p:attrName>style.visibility</p:attrName>
                                        </p:attrNameLst>
                                      </p:cBhvr>
                                      <p:to>
                                        <p:strVal val="visible"/>
                                      </p:to>
                                    </p:set>
                                    <p:animEffect transition="in" filter="slide(fromBottom)">
                                      <p:cBhvr>
                                        <p:cTn id="16" dur="500"/>
                                        <p:tgtEl>
                                          <p:spTgt spid="20483">
                                            <p:txEl>
                                              <p:pRg st="1" end="1"/>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0483">
                                            <p:txEl>
                                              <p:pRg st="2" end="2"/>
                                            </p:txEl>
                                          </p:spTgt>
                                        </p:tgtEl>
                                        <p:attrNameLst>
                                          <p:attrName>style.visibility</p:attrName>
                                        </p:attrNameLst>
                                      </p:cBhvr>
                                      <p:to>
                                        <p:strVal val="visible"/>
                                      </p:to>
                                    </p:set>
                                    <p:animEffect transition="in" filter="slide(fromBottom)">
                                      <p:cBhvr>
                                        <p:cTn id="19" dur="500"/>
                                        <p:tgtEl>
                                          <p:spTgt spid="2048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20483">
                                            <p:txEl>
                                              <p:pRg st="3" end="3"/>
                                            </p:txEl>
                                          </p:spTgt>
                                        </p:tgtEl>
                                        <p:attrNameLst>
                                          <p:attrName>style.visibility</p:attrName>
                                        </p:attrNameLst>
                                      </p:cBhvr>
                                      <p:to>
                                        <p:strVal val="visible"/>
                                      </p:to>
                                    </p:set>
                                    <p:animEffect transition="in" filter="slide(fromBottom)">
                                      <p:cBhvr>
                                        <p:cTn id="24" dur="500"/>
                                        <p:tgtEl>
                                          <p:spTgt spid="20483">
                                            <p:txEl>
                                              <p:pRg st="3" end="3"/>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animEffect transition="in" filter="slide(fromBottom)">
                                      <p:cBhvr>
                                        <p:cTn id="27" dur="500"/>
                                        <p:tgtEl>
                                          <p:spTgt spid="20483">
                                            <p:txEl>
                                              <p:pRg st="4" end="4"/>
                                            </p:txEl>
                                          </p:spTgt>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20483">
                                            <p:txEl>
                                              <p:pRg st="5" end="5"/>
                                            </p:txEl>
                                          </p:spTgt>
                                        </p:tgtEl>
                                        <p:attrNameLst>
                                          <p:attrName>style.visibility</p:attrName>
                                        </p:attrNameLst>
                                      </p:cBhvr>
                                      <p:to>
                                        <p:strVal val="visible"/>
                                      </p:to>
                                    </p:set>
                                    <p:animEffect transition="in" filter="slide(fromBottom)">
                                      <p:cBhvr>
                                        <p:cTn id="30" dur="500"/>
                                        <p:tgtEl>
                                          <p:spTgt spid="2048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0483">
                                            <p:txEl>
                                              <p:pRg st="6" end="6"/>
                                            </p:txEl>
                                          </p:spTgt>
                                        </p:tgtEl>
                                        <p:attrNameLst>
                                          <p:attrName>style.visibility</p:attrName>
                                        </p:attrNameLst>
                                      </p:cBhvr>
                                      <p:to>
                                        <p:strVal val="visible"/>
                                      </p:to>
                                    </p:set>
                                    <p:animEffect transition="in" filter="slide(fromBottom)">
                                      <p:cBhvr>
                                        <p:cTn id="35" dur="500"/>
                                        <p:tgtEl>
                                          <p:spTgt spid="20483">
                                            <p:txEl>
                                              <p:pRg st="6" end="6"/>
                                            </p:txEl>
                                          </p:spTgt>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20483">
                                            <p:txEl>
                                              <p:pRg st="7" end="7"/>
                                            </p:txEl>
                                          </p:spTgt>
                                        </p:tgtEl>
                                        <p:attrNameLst>
                                          <p:attrName>style.visibility</p:attrName>
                                        </p:attrNameLst>
                                      </p:cBhvr>
                                      <p:to>
                                        <p:strVal val="visible"/>
                                      </p:to>
                                    </p:set>
                                    <p:animEffect transition="in" filter="slide(fromBottom)">
                                      <p:cBhvr>
                                        <p:cTn id="38" dur="500"/>
                                        <p:tgtEl>
                                          <p:spTgt spid="20483">
                                            <p:txEl>
                                              <p:pRg st="7" end="7"/>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20483">
                                            <p:txEl>
                                              <p:pRg st="8" end="8"/>
                                            </p:txEl>
                                          </p:spTgt>
                                        </p:tgtEl>
                                        <p:attrNameLst>
                                          <p:attrName>style.visibility</p:attrName>
                                        </p:attrNameLst>
                                      </p:cBhvr>
                                      <p:to>
                                        <p:strVal val="visible"/>
                                      </p:to>
                                    </p:set>
                                    <p:animEffect transition="in" filter="slide(fromBottom)">
                                      <p:cBhvr>
                                        <p:cTn id="41" dur="500"/>
                                        <p:tgtEl>
                                          <p:spTgt spid="204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828800"/>
            <a:ext cx="7239000" cy="4495800"/>
          </a:xfrm>
        </p:spPr>
        <p:txBody>
          <a:bodyPr/>
          <a:lstStyle/>
          <a:p>
            <a:r>
              <a:rPr lang="en-US" altLang="zh-CN" dirty="0" err="1" smtClean="0">
                <a:solidFill>
                  <a:srgbClr val="FF0000"/>
                </a:solidFill>
                <a:latin typeface="华文中宋" pitchFamily="2" charset="-122"/>
                <a:ea typeface="华文中宋" pitchFamily="2" charset="-122"/>
              </a:rPr>
              <a:t>Kasiski</a:t>
            </a:r>
            <a:r>
              <a:rPr lang="zh-CN" altLang="en-US" dirty="0" smtClean="0">
                <a:solidFill>
                  <a:srgbClr val="FF0000"/>
                </a:solidFill>
                <a:latin typeface="华文中宋" pitchFamily="2" charset="-122"/>
                <a:ea typeface="华文中宋" pitchFamily="2" charset="-122"/>
              </a:rPr>
              <a:t>测试过程如下</a:t>
            </a:r>
            <a:r>
              <a:rPr lang="zh-CN" altLang="en-US" dirty="0" smtClean="0">
                <a:latin typeface="华文中宋" pitchFamily="2" charset="-122"/>
                <a:ea typeface="华文中宋" pitchFamily="2" charset="-122"/>
              </a:rPr>
              <a:t>：</a:t>
            </a:r>
            <a:endParaRPr lang="en-US" altLang="zh-CN" dirty="0" smtClean="0">
              <a:latin typeface="华文中宋" pitchFamily="2" charset="-122"/>
              <a:ea typeface="华文中宋" pitchFamily="2" charset="-122"/>
            </a:endParaRPr>
          </a:p>
          <a:p>
            <a:endParaRPr lang="en-US" altLang="zh-CN" dirty="0" smtClean="0">
              <a:latin typeface="华文中宋" pitchFamily="2" charset="-122"/>
              <a:ea typeface="华文中宋" pitchFamily="2" charset="-122"/>
            </a:endParaRPr>
          </a:p>
          <a:p>
            <a:pPr lvl="1"/>
            <a:r>
              <a:rPr lang="zh-CN" altLang="en-US" dirty="0" smtClean="0">
                <a:latin typeface="华文中宋" pitchFamily="2" charset="-122"/>
                <a:ea typeface="华文中宋" pitchFamily="2" charset="-122"/>
              </a:rPr>
              <a:t>搜索长度至少为</a:t>
            </a:r>
            <a:r>
              <a:rPr lang="en-US" altLang="zh-CN" dirty="0" smtClean="0">
                <a:latin typeface="华文中宋" pitchFamily="2" charset="-122"/>
                <a:ea typeface="华文中宋" pitchFamily="2" charset="-122"/>
              </a:rPr>
              <a:t>2</a:t>
            </a:r>
            <a:r>
              <a:rPr lang="zh-CN" altLang="en-US" dirty="0" smtClean="0">
                <a:latin typeface="华文中宋" pitchFamily="2" charset="-122"/>
                <a:ea typeface="华文中宋" pitchFamily="2" charset="-122"/>
              </a:rPr>
              <a:t>的相邻的一对对相同的密文段，记下它们之间的距离。而</a:t>
            </a:r>
            <a:r>
              <a:rPr lang="zh-CN" altLang="pt-BR" dirty="0" smtClean="0">
                <a:latin typeface="华文中宋" pitchFamily="2" charset="-122"/>
                <a:ea typeface="华文中宋" pitchFamily="2" charset="-122"/>
              </a:rPr>
              <a:t>密钥长度</a:t>
            </a:r>
            <a:r>
              <a:rPr lang="en-US" altLang="zh-CN" dirty="0" smtClean="0">
                <a:latin typeface="华文中宋" pitchFamily="2" charset="-122"/>
                <a:ea typeface="华文中宋" pitchFamily="2" charset="-122"/>
              </a:rPr>
              <a:t>d</a:t>
            </a:r>
            <a:r>
              <a:rPr lang="zh-CN" altLang="en-US" dirty="0" smtClean="0">
                <a:latin typeface="华文中宋" pitchFamily="2" charset="-122"/>
                <a:ea typeface="华文中宋" pitchFamily="2" charset="-122"/>
              </a:rPr>
              <a:t>可能就是这些距离的最大公因子</a:t>
            </a:r>
            <a:endParaRPr lang="en-US" altLang="zh-CN" dirty="0" smtClean="0">
              <a:latin typeface="华文中宋" pitchFamily="2" charset="-122"/>
              <a:ea typeface="华文中宋" pitchFamily="2" charset="-122"/>
            </a:endParaRPr>
          </a:p>
          <a:p>
            <a:pPr>
              <a:lnSpc>
                <a:spcPct val="80000"/>
              </a:lnSpc>
              <a:buNone/>
            </a:pPr>
            <a:r>
              <a:rPr lang="en-US" altLang="zh-CN" sz="1000" dirty="0" smtClean="0">
                <a:solidFill>
                  <a:srgbClr val="FF3300"/>
                </a:solidFill>
              </a:rPr>
              <a:t>       </a:t>
            </a:r>
            <a:endParaRPr lang="zh-CN" altLang="en-US" sz="1000" dirty="0"/>
          </a:p>
        </p:txBody>
      </p:sp>
      <p:sp>
        <p:nvSpPr>
          <p:cNvPr id="4" name="日期占位符 3"/>
          <p:cNvSpPr>
            <a:spLocks noGrp="1"/>
          </p:cNvSpPr>
          <p:nvPr>
            <p:ph type="dt" sz="half" idx="10"/>
          </p:nvPr>
        </p:nvSpPr>
        <p:spPr/>
        <p:txBody>
          <a:bodyPr/>
          <a:lstStyle/>
          <a:p>
            <a:fld id="{23E95666-F75B-4BB5-AB03-6BDB681FBEB9}"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110</a:t>
            </a:fld>
            <a:endParaRPr lang="en-US" altLang="zh-CN" dirty="0"/>
          </a:p>
        </p:txBody>
      </p:sp>
    </p:spTree>
  </p:cSld>
  <p:clrMapOvr>
    <a:masterClrMapping/>
  </p:clrMapOvr>
  <p:transition>
    <p:wedg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00800" y="1600200"/>
            <a:ext cx="2362200" cy="4191000"/>
          </a:xfrm>
        </p:spPr>
        <p:txBody>
          <a:bodyPr/>
          <a:lstStyle/>
          <a:p>
            <a:pPr algn="l">
              <a:lnSpc>
                <a:spcPct val="80000"/>
              </a:lnSpc>
            </a:pPr>
            <a:r>
              <a:rPr lang="zh-CN" altLang="en-US" sz="2400" dirty="0" smtClean="0"/>
              <a:t>在里面重复序列有</a:t>
            </a:r>
            <a:r>
              <a:rPr lang="en-US" altLang="zh-CN" sz="2400" dirty="0" smtClean="0">
                <a:solidFill>
                  <a:srgbClr val="FF3300"/>
                </a:solidFill>
              </a:rPr>
              <a:t>I S W Z P N Q C K M</a:t>
            </a:r>
            <a:r>
              <a:rPr lang="zh-CN" altLang="en-US" sz="2400" dirty="0" smtClean="0"/>
              <a:t>，</a:t>
            </a:r>
            <a:r>
              <a:rPr lang="en-US" altLang="zh-CN" sz="2400" dirty="0" smtClean="0">
                <a:solidFill>
                  <a:srgbClr val="C4E61A"/>
                </a:solidFill>
              </a:rPr>
              <a:t>B G D L</a:t>
            </a:r>
            <a:r>
              <a:rPr lang="zh-CN" altLang="en-US" sz="2400" dirty="0" smtClean="0"/>
              <a:t>，</a:t>
            </a:r>
            <a:r>
              <a:rPr lang="en-US" altLang="zh-CN" sz="2400" dirty="0" smtClean="0">
                <a:solidFill>
                  <a:schemeClr val="accent2"/>
                </a:solidFill>
              </a:rPr>
              <a:t>S W D P</a:t>
            </a:r>
            <a:r>
              <a:rPr lang="zh-CN" altLang="en-US" sz="2400" dirty="0" smtClean="0"/>
              <a:t>，</a:t>
            </a:r>
            <a:br>
              <a:rPr lang="zh-CN" altLang="en-US" sz="2400" dirty="0" smtClean="0"/>
            </a:br>
            <a:r>
              <a:rPr lang="en-US" altLang="zh-CN" sz="2400" dirty="0" smtClean="0">
                <a:solidFill>
                  <a:schemeClr val="hlink"/>
                </a:solidFill>
              </a:rPr>
              <a:t>J G </a:t>
            </a:r>
            <a:r>
              <a:rPr lang="en-US" altLang="zh-CN" sz="2400" dirty="0" err="1" smtClean="0">
                <a:solidFill>
                  <a:schemeClr val="hlink"/>
                </a:solidFill>
              </a:rPr>
              <a:t>G</a:t>
            </a:r>
            <a:r>
              <a:rPr lang="en-US" altLang="zh-CN" sz="2400" dirty="0" smtClean="0">
                <a:solidFill>
                  <a:schemeClr val="hlink"/>
                </a:solidFill>
              </a:rPr>
              <a:t> C</a:t>
            </a:r>
            <a:r>
              <a:rPr lang="zh-CN" altLang="en-US" sz="2400" dirty="0" smtClean="0"/>
              <a:t>等； </a:t>
            </a:r>
            <a:br>
              <a:rPr lang="zh-CN" altLang="en-US" sz="2400" dirty="0" smtClean="0"/>
            </a:br>
            <a:r>
              <a:rPr lang="zh-CN" altLang="en-US" sz="2400" dirty="0" smtClean="0"/>
              <a:t/>
            </a:r>
            <a:br>
              <a:rPr lang="zh-CN" altLang="en-US" sz="2400" dirty="0" smtClean="0"/>
            </a:br>
            <a:r>
              <a:rPr lang="zh-CN" altLang="en-US" sz="2400" dirty="0" smtClean="0"/>
              <a:t>如果每个重复间隔都能被</a:t>
            </a:r>
            <a:r>
              <a:rPr lang="en-US" altLang="zh-CN" sz="2400" dirty="0" smtClean="0"/>
              <a:t>3</a:t>
            </a:r>
            <a:r>
              <a:rPr lang="zh-CN" altLang="en-US" sz="2400" dirty="0" smtClean="0"/>
              <a:t>整除，关键词应该有</a:t>
            </a:r>
            <a:r>
              <a:rPr lang="en-US" altLang="zh-CN" sz="2400" dirty="0" smtClean="0"/>
              <a:t>3</a:t>
            </a:r>
            <a:r>
              <a:rPr lang="zh-CN" altLang="en-US" sz="2400" dirty="0" smtClean="0"/>
              <a:t>个字母</a:t>
            </a:r>
            <a:endParaRPr lang="zh-CN" altLang="en-US" sz="2400" dirty="0"/>
          </a:p>
        </p:txBody>
      </p:sp>
      <p:sp>
        <p:nvSpPr>
          <p:cNvPr id="3" name="内容占位符 2"/>
          <p:cNvSpPr>
            <a:spLocks noGrp="1"/>
          </p:cNvSpPr>
          <p:nvPr>
            <p:ph idx="1"/>
          </p:nvPr>
        </p:nvSpPr>
        <p:spPr>
          <a:xfrm>
            <a:off x="457200" y="1524000"/>
            <a:ext cx="5943600" cy="4800600"/>
          </a:xfrm>
        </p:spPr>
        <p:txBody>
          <a:bodyPr/>
          <a:lstStyle/>
          <a:p>
            <a:pPr>
              <a:lnSpc>
                <a:spcPct val="80000"/>
              </a:lnSpc>
              <a:buNone/>
            </a:pPr>
            <a:r>
              <a:rPr lang="en-US" altLang="zh-CN" sz="1200" dirty="0" smtClean="0">
                <a:solidFill>
                  <a:srgbClr val="FF3300"/>
                </a:solidFill>
              </a:rPr>
              <a:t>       I S W Z P N Q C K M</a:t>
            </a:r>
            <a:r>
              <a:rPr lang="en-US" altLang="zh-CN" sz="1200" dirty="0" smtClean="0"/>
              <a:t> Y </a:t>
            </a:r>
            <a:r>
              <a:rPr lang="en-US" altLang="zh-CN" sz="1200" dirty="0" err="1" smtClean="0"/>
              <a:t>Y</a:t>
            </a:r>
            <a:r>
              <a:rPr lang="en-US" altLang="zh-CN" sz="1200" dirty="0" smtClean="0"/>
              <a:t> </a:t>
            </a:r>
            <a:r>
              <a:rPr lang="en-US" altLang="zh-CN" sz="1200" dirty="0" err="1" smtClean="0"/>
              <a:t>Y</a:t>
            </a:r>
            <a:r>
              <a:rPr lang="en-US" altLang="zh-CN" sz="1200" dirty="0" smtClean="0"/>
              <a:t> J K A Y </a:t>
            </a:r>
            <a:r>
              <a:rPr lang="en-US" altLang="zh-CN" sz="1200" dirty="0" err="1" smtClean="0"/>
              <a:t>Y</a:t>
            </a:r>
            <a:r>
              <a:rPr lang="en-US" altLang="zh-CN" sz="1200" dirty="0" smtClean="0"/>
              <a:t> E Z F </a:t>
            </a:r>
            <a:r>
              <a:rPr lang="en-US" altLang="zh-CN" sz="1200" dirty="0" err="1" smtClean="0"/>
              <a:t>F</a:t>
            </a:r>
            <a:r>
              <a:rPr lang="en-US" altLang="zh-CN" sz="1200" dirty="0" smtClean="0"/>
              <a:t> S W E </a:t>
            </a:r>
            <a:r>
              <a:rPr lang="en-US" altLang="zh-CN" sz="1200" dirty="0" err="1" smtClean="0"/>
              <a:t>E</a:t>
            </a:r>
            <a:r>
              <a:rPr lang="en-US" altLang="zh-CN" sz="1200" dirty="0" smtClean="0"/>
              <a:t> S </a:t>
            </a:r>
            <a:r>
              <a:rPr lang="en-US" altLang="zh-CN" sz="1200" dirty="0" err="1" smtClean="0"/>
              <a:t>S</a:t>
            </a:r>
            <a:r>
              <a:rPr lang="en-US" altLang="zh-CN" sz="1200" dirty="0" smtClean="0"/>
              <a:t> P G Z X Q A H F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solidFill>
                  <a:srgbClr val="FF3300"/>
                </a:solidFill>
              </a:rPr>
              <a:t>I S W Z P N Q C K M</a:t>
            </a:r>
            <a:r>
              <a:rPr lang="en-US" altLang="zh-CN" sz="1200" dirty="0" smtClean="0"/>
              <a:t> T V Y J O A C V E H A E S A Z R L T P Q I Z M X O T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Q S W M C V U D S I J G </a:t>
            </a:r>
            <a:r>
              <a:rPr lang="en-US" altLang="zh-CN" sz="1200" dirty="0" err="1" smtClean="0"/>
              <a:t>G</a:t>
            </a:r>
            <a:r>
              <a:rPr lang="en-US" altLang="zh-CN" sz="1200" dirty="0" smtClean="0"/>
              <a:t> D E U W A Z R S F X W I L K U E J Q L D A C </a:t>
            </a:r>
            <a:r>
              <a:rPr lang="en-US" altLang="zh-CN" sz="1200" dirty="0" smtClean="0">
                <a:solidFill>
                  <a:srgbClr val="CC3300"/>
                </a:solidFill>
              </a:rPr>
              <a:t>B </a:t>
            </a:r>
            <a:br>
              <a:rPr lang="en-US" altLang="zh-CN" sz="1200" dirty="0" smtClean="0">
                <a:solidFill>
                  <a:srgbClr val="CC3300"/>
                </a:solidFill>
              </a:rPr>
            </a:br>
            <a:endParaRPr lang="en-US" altLang="zh-CN" sz="1200" dirty="0" smtClean="0">
              <a:solidFill>
                <a:srgbClr val="CC3300"/>
              </a:solidFill>
            </a:endParaRPr>
          </a:p>
          <a:p>
            <a:pPr>
              <a:lnSpc>
                <a:spcPct val="80000"/>
              </a:lnSpc>
              <a:buNone/>
            </a:pPr>
            <a:r>
              <a:rPr lang="zh-CN" altLang="en-US" sz="1200" dirty="0" smtClean="0">
                <a:solidFill>
                  <a:srgbClr val="CC3300"/>
                </a:solidFill>
              </a:rPr>
              <a:t>　　</a:t>
            </a:r>
            <a:r>
              <a:rPr lang="en-US" altLang="zh-CN" sz="1200" dirty="0" smtClean="0">
                <a:solidFill>
                  <a:srgbClr val="CC3300"/>
                </a:solidFill>
              </a:rPr>
              <a:t>G D L</a:t>
            </a:r>
            <a:r>
              <a:rPr lang="en-US" altLang="zh-CN" sz="1200" dirty="0" smtClean="0"/>
              <a:t> Y J X M Y L M D Q K Z M P L D I L Q E M W F </a:t>
            </a:r>
            <a:r>
              <a:rPr lang="en-US" altLang="zh-CN" sz="1200" u="sng" dirty="0" smtClean="0">
                <a:solidFill>
                  <a:srgbClr val="FF00FF"/>
                </a:solidFill>
              </a:rPr>
              <a:t>S W D P </a:t>
            </a:r>
            <a:r>
              <a:rPr lang="en-US" altLang="zh-CN" sz="1200" dirty="0" smtClean="0"/>
              <a:t>A Z E Z Q N W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D Y W D Z X F S A E </a:t>
            </a:r>
            <a:r>
              <a:rPr lang="en-US" altLang="zh-CN" sz="1200" dirty="0" err="1" smtClean="0"/>
              <a:t>E</a:t>
            </a:r>
            <a:r>
              <a:rPr lang="en-US" altLang="zh-CN" sz="1200" dirty="0" smtClean="0"/>
              <a:t> A Z J D U E L V P T M C E K W S E </a:t>
            </a:r>
            <a:r>
              <a:rPr lang="en-US" altLang="zh-CN" sz="1200" dirty="0" err="1" smtClean="0"/>
              <a:t>E</a:t>
            </a:r>
            <a:r>
              <a:rPr lang="en-US" altLang="zh-CN" sz="1200" dirty="0" smtClean="0"/>
              <a:t> F U R Z F S W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D P X A C Q A F K M X W A W V E Z F S D </a:t>
            </a:r>
            <a:r>
              <a:rPr lang="en-US" altLang="zh-CN" sz="1200" dirty="0" smtClean="0">
                <a:solidFill>
                  <a:srgbClr val="CC3300"/>
                </a:solidFill>
              </a:rPr>
              <a:t>B G D L </a:t>
            </a:r>
            <a:r>
              <a:rPr lang="en-US" altLang="zh-CN" sz="1200" dirty="0" smtClean="0"/>
              <a:t>A Y U Q X G D P E K W S</a:t>
            </a:r>
            <a:r>
              <a:rPr lang="en-US" altLang="zh-CN" sz="1200" dirty="0" smtClean="0">
                <a:solidFill>
                  <a:schemeClr val="accent2"/>
                </a:solidFill>
              </a:rPr>
              <a:t> </a:t>
            </a:r>
            <a:br>
              <a:rPr lang="en-US" altLang="zh-CN" sz="1200" dirty="0" smtClean="0">
                <a:solidFill>
                  <a:schemeClr val="accent2"/>
                </a:solidFill>
              </a:rPr>
            </a:br>
            <a:endParaRPr lang="en-US" altLang="zh-CN" sz="1200" dirty="0" smtClean="0">
              <a:solidFill>
                <a:schemeClr val="accent2"/>
              </a:solidFill>
            </a:endParaRPr>
          </a:p>
          <a:p>
            <a:pPr>
              <a:lnSpc>
                <a:spcPct val="80000"/>
              </a:lnSpc>
              <a:buNone/>
            </a:pPr>
            <a:r>
              <a:rPr lang="zh-CN" altLang="en-US" sz="1200" dirty="0" smtClean="0">
                <a:solidFill>
                  <a:schemeClr val="accent2"/>
                </a:solidFill>
              </a:rPr>
              <a:t>　　</a:t>
            </a:r>
            <a:r>
              <a:rPr lang="en-US" altLang="zh-CN" sz="1200" dirty="0" smtClean="0"/>
              <a:t>E </a:t>
            </a:r>
            <a:r>
              <a:rPr lang="en-US" altLang="zh-CN" sz="1200" dirty="0" err="1" smtClean="0"/>
              <a:t>E</a:t>
            </a:r>
            <a:r>
              <a:rPr lang="en-US" altLang="zh-CN" sz="1200" dirty="0" smtClean="0"/>
              <a:t> F U R Z F</a:t>
            </a:r>
            <a:r>
              <a:rPr lang="en-US" altLang="zh-CN" sz="1200" dirty="0" smtClean="0">
                <a:solidFill>
                  <a:schemeClr val="accent2"/>
                </a:solidFill>
              </a:rPr>
              <a:t> </a:t>
            </a:r>
            <a:r>
              <a:rPr lang="en-US" altLang="zh-CN" sz="1200" u="sng" dirty="0" smtClean="0">
                <a:solidFill>
                  <a:srgbClr val="FF00FF"/>
                </a:solidFill>
              </a:rPr>
              <a:t>S W D P </a:t>
            </a:r>
            <a:r>
              <a:rPr lang="en-US" altLang="zh-CN" sz="1200" dirty="0" smtClean="0"/>
              <a:t>O U E Z K Z M Y L Q N P Q </a:t>
            </a:r>
            <a:r>
              <a:rPr lang="en-US" altLang="zh-CN" sz="1200" dirty="0" err="1" smtClean="0"/>
              <a:t>Q</a:t>
            </a:r>
            <a:r>
              <a:rPr lang="en-US" altLang="zh-CN" sz="1200" dirty="0" smtClean="0"/>
              <a:t> D E M J T Q Y G U V A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Z O G R W A W P V U E Q A F J Q </a:t>
            </a:r>
            <a:r>
              <a:rPr lang="en-US" altLang="zh-CN" sz="1200" dirty="0" smtClean="0">
                <a:solidFill>
                  <a:srgbClr val="FF00FF"/>
                </a:solidFill>
              </a:rPr>
              <a:t>J G </a:t>
            </a:r>
            <a:r>
              <a:rPr lang="en-US" altLang="zh-CN" sz="1200" dirty="0" err="1" smtClean="0">
                <a:solidFill>
                  <a:srgbClr val="FF00FF"/>
                </a:solidFill>
              </a:rPr>
              <a:t>G</a:t>
            </a:r>
            <a:r>
              <a:rPr lang="en-US" altLang="zh-CN" sz="1200" dirty="0" smtClean="0">
                <a:solidFill>
                  <a:srgbClr val="FF00FF"/>
                </a:solidFill>
              </a:rPr>
              <a:t> C </a:t>
            </a:r>
            <a:r>
              <a:rPr lang="en-US" altLang="zh-CN" sz="1200" dirty="0" smtClean="0"/>
              <a:t>O M J Z A H Q A F K T J D K A D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M N W P </a:t>
            </a:r>
            <a:r>
              <a:rPr lang="en-US" altLang="zh-CN" sz="1200" dirty="0" smtClean="0">
                <a:solidFill>
                  <a:srgbClr val="FF00FF"/>
                </a:solidFill>
              </a:rPr>
              <a:t>J G </a:t>
            </a:r>
            <a:r>
              <a:rPr lang="en-US" altLang="zh-CN" sz="1200" dirty="0" err="1" smtClean="0">
                <a:solidFill>
                  <a:srgbClr val="FF00FF"/>
                </a:solidFill>
              </a:rPr>
              <a:t>G</a:t>
            </a:r>
            <a:r>
              <a:rPr lang="en-US" altLang="zh-CN" sz="1200" dirty="0" smtClean="0">
                <a:solidFill>
                  <a:srgbClr val="FF00FF"/>
                </a:solidFill>
              </a:rPr>
              <a:t> C </a:t>
            </a:r>
            <a:r>
              <a:rPr lang="en-US" altLang="zh-CN" sz="1200" dirty="0" smtClean="0"/>
              <a:t>W K P K A Y E Q Z </a:t>
            </a:r>
            <a:r>
              <a:rPr lang="en-US" altLang="zh-CN" sz="1200" dirty="0" err="1" smtClean="0"/>
              <a:t>Z</a:t>
            </a:r>
            <a:r>
              <a:rPr lang="en-US" altLang="zh-CN" sz="1200" dirty="0" smtClean="0"/>
              <a:t> P T V K Z M Q G W D V F A H L T L </a:t>
            </a:r>
            <a:r>
              <a:rPr lang="en-US" altLang="zh-CN" sz="1200" dirty="0" err="1" smtClean="0"/>
              <a:t>L</a:t>
            </a:r>
            <a:r>
              <a:rPr lang="en-US" altLang="zh-CN" sz="1200" dirty="0" smtClean="0"/>
              <a:t>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U S </a:t>
            </a:r>
            <a:r>
              <a:rPr lang="en-US" altLang="zh-CN" sz="1200" dirty="0" err="1" smtClean="0"/>
              <a:t>S</a:t>
            </a:r>
            <a:r>
              <a:rPr lang="en-US" altLang="zh-CN" sz="1200" dirty="0" smtClean="0"/>
              <a:t> P X A Z P G Z J G </a:t>
            </a:r>
            <a:r>
              <a:rPr lang="en-US" altLang="zh-CN" sz="1200" dirty="0" err="1" smtClean="0"/>
              <a:t>G</a:t>
            </a:r>
            <a:r>
              <a:rPr lang="en-US" altLang="zh-CN" sz="1200" dirty="0" smtClean="0"/>
              <a:t> O S D W A Z R K A E Z Q C W K Z M </a:t>
            </a:r>
            <a:r>
              <a:rPr lang="en-US" altLang="zh-CN" sz="1200" dirty="0" err="1" smtClean="0"/>
              <a:t>M</a:t>
            </a:r>
            <a:r>
              <a:rPr lang="en-US" altLang="zh-CN" sz="1200" dirty="0" smtClean="0"/>
              <a:t> C W I T L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T E Z M E D A Z C A Y Q A F J R L U Q L K U Q </a:t>
            </a:r>
            <a:r>
              <a:rPr lang="en-US" altLang="zh-CN" sz="1200" dirty="0" err="1" smtClean="0"/>
              <a:t>Q</a:t>
            </a:r>
            <a:r>
              <a:rPr lang="en-US" altLang="zh-CN" sz="1200" dirty="0" smtClean="0"/>
              <a:t> A F J Q Y W H P J T F J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F L K U Q </a:t>
            </a:r>
            <a:r>
              <a:rPr lang="en-US" altLang="zh-CN" sz="1200" dirty="0" err="1" smtClean="0"/>
              <a:t>Q</a:t>
            </a:r>
            <a:r>
              <a:rPr lang="en-US" altLang="zh-CN" sz="1200" dirty="0" smtClean="0"/>
              <a:t> A F J Q Y W H P J P Z O Z D Z M W D U M W F S W A Y W R Z J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K Z M I S G B T F O S E </a:t>
            </a:r>
            <a:r>
              <a:rPr lang="en-US" altLang="zh-CN" sz="1200" dirty="0" err="1" smtClean="0"/>
              <a:t>E</a:t>
            </a:r>
            <a:r>
              <a:rPr lang="en-US" altLang="zh-CN" sz="1200" dirty="0" smtClean="0"/>
              <a:t> J G </a:t>
            </a:r>
            <a:r>
              <a:rPr lang="en-US" altLang="zh-CN" sz="1200" dirty="0" err="1" smtClean="0"/>
              <a:t>G</a:t>
            </a:r>
            <a:r>
              <a:rPr lang="en-US" altLang="zh-CN" sz="1200" dirty="0" smtClean="0"/>
              <a:t> D G R E D K M </a:t>
            </a:r>
            <a:r>
              <a:rPr lang="en-US" altLang="zh-CN" sz="1200" dirty="0" err="1" smtClean="0"/>
              <a:t>M</a:t>
            </a:r>
            <a:r>
              <a:rPr lang="en-US" altLang="zh-CN" sz="1200" dirty="0" smtClean="0"/>
              <a:t> F D M D P A R Q J A H F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U D K T Z O Z E Z Q Y A I T D X V F A H L T L </a:t>
            </a:r>
            <a:r>
              <a:rPr lang="en-US" altLang="zh-CN" sz="1200" dirty="0" err="1" smtClean="0"/>
              <a:t>L</a:t>
            </a:r>
            <a:r>
              <a:rPr lang="en-US" altLang="zh-CN" sz="1200" dirty="0" smtClean="0"/>
              <a:t> K Z M </a:t>
            </a:r>
            <a:r>
              <a:rPr lang="en-US" altLang="zh-CN" sz="1200" dirty="0" err="1" smtClean="0"/>
              <a:t>M</a:t>
            </a:r>
            <a:r>
              <a:rPr lang="en-US" altLang="zh-CN" sz="1200" dirty="0" smtClean="0"/>
              <a:t> C W Z </a:t>
            </a:r>
            <a:r>
              <a:rPr lang="en-US" altLang="zh-CN" sz="1200" dirty="0" err="1" smtClean="0"/>
              <a:t>Z</a:t>
            </a:r>
            <a:r>
              <a:rPr lang="en-US" altLang="zh-CN" sz="1200" dirty="0" smtClean="0"/>
              <a:t> V D P S </a:t>
            </a:r>
            <a:br>
              <a:rPr lang="en-US" altLang="zh-CN" sz="1200" dirty="0" smtClean="0"/>
            </a:br>
            <a:endParaRPr lang="en-US" altLang="zh-CN" sz="1200" dirty="0" smtClean="0"/>
          </a:p>
          <a:p>
            <a:pPr>
              <a:lnSpc>
                <a:spcPct val="80000"/>
              </a:lnSpc>
              <a:buNone/>
            </a:pPr>
            <a:r>
              <a:rPr lang="zh-CN" altLang="en-US" sz="1200" dirty="0" smtClean="0"/>
              <a:t>　　</a:t>
            </a:r>
            <a:r>
              <a:rPr lang="en-US" altLang="zh-CN" sz="1200" dirty="0" smtClean="0"/>
              <a:t>Y P J</a:t>
            </a:r>
            <a:endParaRPr lang="zh-CN" altLang="en-US" sz="1200" dirty="0"/>
          </a:p>
        </p:txBody>
      </p:sp>
      <p:sp>
        <p:nvSpPr>
          <p:cNvPr id="4" name="日期占位符 3"/>
          <p:cNvSpPr>
            <a:spLocks noGrp="1"/>
          </p:cNvSpPr>
          <p:nvPr>
            <p:ph type="dt" sz="half" idx="10"/>
          </p:nvPr>
        </p:nvSpPr>
        <p:spPr/>
        <p:txBody>
          <a:bodyPr/>
          <a:lstStyle/>
          <a:p>
            <a:fld id="{7D9F7658-CEAF-405E-B71B-7703CC1D3B28}"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111</a:t>
            </a:fld>
            <a:endParaRPr lang="en-US" altLang="zh-CN" dirty="0"/>
          </a:p>
        </p:txBody>
      </p:sp>
    </p:spTree>
  </p:cSld>
  <p:clrMapOvr>
    <a:masterClrMapping/>
  </p:clrMapOvr>
  <p:transition>
    <p:wedg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solidFill>
                  <a:srgbClr val="FF3300"/>
                </a:solidFill>
              </a:rPr>
              <a:t>重合指数法</a:t>
            </a:r>
            <a:r>
              <a:rPr lang="zh-CN" altLang="en-US" sz="3200" dirty="0" smtClean="0">
                <a:latin typeface="GungsuhChe" pitchFamily="49" charset="-127"/>
                <a:ea typeface="GungsuhChe" pitchFamily="49" charset="-127"/>
              </a:rPr>
              <a:t>（</a:t>
            </a:r>
            <a:r>
              <a:rPr lang="en-US" altLang="zh-CN" sz="3200" dirty="0" smtClean="0">
                <a:latin typeface="GungsuhChe" pitchFamily="49" charset="-127"/>
                <a:ea typeface="GungsuhChe" pitchFamily="49" charset="-127"/>
              </a:rPr>
              <a:t>index of coincidence</a:t>
            </a:r>
            <a:r>
              <a:rPr lang="zh-CN" altLang="en-US" sz="3200" dirty="0" smtClean="0">
                <a:latin typeface="GungsuhChe" pitchFamily="49" charset="-127"/>
                <a:ea typeface="GungsuhChe" pitchFamily="49" charset="-127"/>
              </a:rPr>
              <a:t>）</a:t>
            </a:r>
            <a:endParaRPr lang="zh-CN" altLang="en-US" sz="3200" dirty="0">
              <a:latin typeface="GungsuhChe" pitchFamily="49" charset="-127"/>
              <a:ea typeface="GungsuhChe" pitchFamily="49" charset="-127"/>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None/>
                </a:pPr>
                <a:r>
                  <a:rPr lang="zh-CN" altLang="en-US" b="1" dirty="0" smtClean="0"/>
                  <a:t>定义（</a:t>
                </a:r>
                <a:r>
                  <a:rPr lang="zh-CN" altLang="en-US" b="1" dirty="0" smtClean="0">
                    <a:solidFill>
                      <a:srgbClr val="FF0000"/>
                    </a:solidFill>
                  </a:rPr>
                  <a:t>重合指数</a:t>
                </a:r>
                <a:r>
                  <a:rPr lang="zh-CN" altLang="en-US" b="1" dirty="0" smtClean="0"/>
                  <a:t>）</a:t>
                </a:r>
                <a:r>
                  <a:rPr lang="zh-CN" altLang="en-US" dirty="0" smtClean="0"/>
                  <a:t>：设</a:t>
                </a:r>
                <a14:m>
                  <m:oMath xmlns:m="http://schemas.openxmlformats.org/officeDocument/2006/math">
                    <m:r>
                      <a:rPr lang="en-US" altLang="zh-CN" i="1" dirty="0" smtClean="0">
                        <a:latin typeface="Cambria Math"/>
                      </a:rPr>
                      <m:t>𝑥</m:t>
                    </m:r>
                    <m:r>
                      <a:rPr lang="zh-CN" altLang="en-US" i="1" dirty="0" smtClean="0">
                        <a:latin typeface="Cambria Math"/>
                      </a:rPr>
                      <m:t>＝</m:t>
                    </m:r>
                    <m:r>
                      <a:rPr lang="en-US" altLang="zh-CN" i="1" dirty="0" smtClean="0">
                        <a:latin typeface="Cambria Math"/>
                      </a:rPr>
                      <m:t>𝑥</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𝑥</m:t>
                    </m:r>
                    <m:r>
                      <a:rPr lang="en-US" altLang="zh-CN" i="1" baseline="-25000" dirty="0" smtClean="0">
                        <a:latin typeface="Cambria Math"/>
                      </a:rPr>
                      <m:t>2</m:t>
                    </m:r>
                    <m:r>
                      <a:rPr lang="en-US" altLang="zh-CN" i="1" dirty="0" smtClean="0">
                        <a:latin typeface="Cambria Math"/>
                      </a:rPr>
                      <m:t> … </m:t>
                    </m:r>
                    <m:r>
                      <a:rPr lang="en-US" altLang="zh-CN" i="1" dirty="0" err="1" smtClean="0">
                        <a:latin typeface="Cambria Math"/>
                      </a:rPr>
                      <m:t>𝑥</m:t>
                    </m:r>
                    <m:r>
                      <a:rPr lang="en-US" altLang="zh-CN" i="1" baseline="-25000" dirty="0" err="1" smtClean="0">
                        <a:latin typeface="Cambria Math"/>
                      </a:rPr>
                      <m:t>𝑛</m:t>
                    </m:r>
                  </m:oMath>
                </a14:m>
                <a:r>
                  <a:rPr lang="zh-CN" altLang="en-US" dirty="0" smtClean="0"/>
                  <a:t>是</a:t>
                </a:r>
                <a14:m>
                  <m:oMath xmlns:m="http://schemas.openxmlformats.org/officeDocument/2006/math">
                    <m:r>
                      <a:rPr lang="en-US" altLang="zh-CN" i="1" dirty="0" smtClean="0">
                        <a:latin typeface="Cambria Math"/>
                      </a:rPr>
                      <m:t>𝑛</m:t>
                    </m:r>
                  </m:oMath>
                </a14:m>
                <a:r>
                  <a:rPr lang="zh-CN" altLang="en-US" dirty="0" smtClean="0"/>
                  <a:t>个字母的串，</a:t>
                </a:r>
                <a14:m>
                  <m:oMath xmlns:m="http://schemas.openxmlformats.org/officeDocument/2006/math">
                    <m:r>
                      <a:rPr lang="en-US" altLang="zh-CN" i="1" dirty="0" smtClean="0">
                        <a:latin typeface="Cambria Math"/>
                      </a:rPr>
                      <m:t>𝑥</m:t>
                    </m:r>
                  </m:oMath>
                </a14:m>
                <a:r>
                  <a:rPr lang="zh-CN" altLang="en-US" dirty="0" smtClean="0"/>
                  <a:t>的重合指数是指</a:t>
                </a:r>
                <a14:m>
                  <m:oMath xmlns:m="http://schemas.openxmlformats.org/officeDocument/2006/math">
                    <m:r>
                      <a:rPr lang="en-US" altLang="zh-CN" i="1" dirty="0" smtClean="0">
                        <a:latin typeface="Cambria Math"/>
                      </a:rPr>
                      <m:t>𝑥</m:t>
                    </m:r>
                  </m:oMath>
                </a14:m>
                <a:r>
                  <a:rPr lang="zh-CN" altLang="en-US" dirty="0" smtClean="0"/>
                  <a:t>中两个随机元素</a:t>
                </a:r>
                <a:r>
                  <a:rPr lang="zh-CN" altLang="en-US" dirty="0" smtClean="0">
                    <a:solidFill>
                      <a:srgbClr val="FF3300"/>
                    </a:solidFill>
                  </a:rPr>
                  <a:t>相同的概率</a:t>
                </a:r>
                <a:r>
                  <a:rPr lang="zh-CN" altLang="en-US" dirty="0" smtClean="0"/>
                  <a:t>，记为</a:t>
                </a:r>
                <a14:m>
                  <m:oMath xmlns:m="http://schemas.openxmlformats.org/officeDocument/2006/math">
                    <m:r>
                      <a:rPr lang="en-US" altLang="zh-CN" i="1" dirty="0" smtClean="0">
                        <a:latin typeface="Cambria Math"/>
                      </a:rPr>
                      <m:t>𝐼</m:t>
                    </m:r>
                    <m:r>
                      <a:rPr lang="en-US" altLang="zh-CN" i="1" baseline="-25000" dirty="0" err="1" smtClean="0">
                        <a:latin typeface="Cambria Math"/>
                      </a:rPr>
                      <m:t>𝑐</m:t>
                    </m:r>
                    <m:r>
                      <a:rPr lang="en-US" altLang="zh-CN" i="1" dirty="0" smtClean="0">
                        <a:latin typeface="Cambria Math"/>
                      </a:rPr>
                      <m:t> ( </m:t>
                    </m:r>
                    <m:r>
                      <a:rPr lang="en-US" altLang="zh-CN" i="1" dirty="0" smtClean="0">
                        <a:latin typeface="Cambria Math"/>
                      </a:rPr>
                      <m:t>𝑥</m:t>
                    </m:r>
                    <m:r>
                      <a:rPr lang="en-US" altLang="zh-CN" i="1" dirty="0" smtClean="0">
                        <a:latin typeface="Cambria Math"/>
                      </a:rPr>
                      <m:t> )</m:t>
                    </m:r>
                  </m:oMath>
                </a14:m>
                <a:r>
                  <a:rPr lang="zh-CN" altLang="en-US" dirty="0" smtClean="0"/>
                  <a:t>。</a:t>
                </a:r>
              </a:p>
              <a:p>
                <a:pPr>
                  <a:buNone/>
                </a:pPr>
                <a:endParaRPr lang="zh-CN" altLang="en-US" dirty="0" smtClean="0"/>
              </a:p>
              <a:p>
                <a:r>
                  <a:rPr lang="zh-CN" altLang="en-US" dirty="0" smtClean="0"/>
                  <a:t>假定</a:t>
                </a:r>
                <a14:m>
                  <m:oMath xmlns:m="http://schemas.openxmlformats.org/officeDocument/2006/math">
                    <m:r>
                      <a:rPr lang="en-US" altLang="zh-CN" i="1" dirty="0" smtClean="0">
                        <a:latin typeface="Cambria Math"/>
                      </a:rPr>
                      <m:t>𝑓</m:t>
                    </m:r>
                    <m:r>
                      <a:rPr lang="en-US" altLang="zh-CN" i="1" baseline="-25000" dirty="0" smtClean="0">
                        <a:latin typeface="Cambria Math"/>
                      </a:rPr>
                      <m:t>0</m:t>
                    </m:r>
                    <m:r>
                      <a:rPr lang="zh-CN" altLang="en-US" i="1" baseline="-25000" dirty="0" smtClean="0">
                        <a:latin typeface="Cambria Math"/>
                      </a:rPr>
                      <m:t>，</m:t>
                    </m:r>
                    <m:r>
                      <a:rPr lang="en-US" altLang="zh-CN" i="1" dirty="0" smtClean="0">
                        <a:latin typeface="Cambria Math"/>
                      </a:rPr>
                      <m:t>𝑓</m:t>
                    </m:r>
                    <m:r>
                      <a:rPr lang="en-US" altLang="zh-CN" i="1" baseline="-25000" dirty="0" smtClean="0">
                        <a:latin typeface="Cambria Math"/>
                      </a:rPr>
                      <m:t>1</m:t>
                    </m:r>
                    <m:r>
                      <a:rPr lang="zh-CN" altLang="en-US" i="1" baseline="-25000" dirty="0" smtClean="0">
                        <a:latin typeface="Cambria Math"/>
                      </a:rPr>
                      <m:t>，</m:t>
                    </m:r>
                    <m:r>
                      <a:rPr lang="en-US" altLang="zh-CN" i="1" dirty="0" smtClean="0">
                        <a:latin typeface="Cambria Math"/>
                      </a:rPr>
                      <m:t>…… ,</m:t>
                    </m:r>
                    <m:r>
                      <a:rPr lang="en-US" altLang="zh-CN" i="1" dirty="0" smtClean="0">
                        <a:latin typeface="Cambria Math"/>
                      </a:rPr>
                      <m:t>𝑓</m:t>
                    </m:r>
                    <m:r>
                      <a:rPr lang="en-US" altLang="zh-CN" i="1" baseline="-25000" dirty="0" smtClean="0">
                        <a:latin typeface="Cambria Math"/>
                      </a:rPr>
                      <m:t>25</m:t>
                    </m:r>
                  </m:oMath>
                </a14:m>
                <a:r>
                  <a:rPr lang="zh-CN" altLang="en-US" dirty="0" smtClean="0"/>
                  <a:t>分别表示</a:t>
                </a:r>
                <a14:m>
                  <m:oMath xmlns:m="http://schemas.openxmlformats.org/officeDocument/2006/math">
                    <m:r>
                      <a:rPr lang="en-US" altLang="zh-CN" i="1" dirty="0" smtClean="0">
                        <a:latin typeface="Cambria Math"/>
                      </a:rPr>
                      <m:t>𝑥</m:t>
                    </m:r>
                  </m:oMath>
                </a14:m>
                <a:r>
                  <a:rPr lang="zh-CN" altLang="en-US" dirty="0" smtClean="0"/>
                  <a:t>中字母</a:t>
                </a:r>
                <a:r>
                  <a:rPr lang="en-US" altLang="zh-CN" dirty="0" smtClean="0"/>
                  <a:t>A, B,  ……, Z</a:t>
                </a:r>
                <a:r>
                  <a:rPr lang="zh-CN" altLang="en-US" dirty="0" smtClean="0"/>
                  <a:t>出现的频率。我们能以 </a:t>
                </a:r>
                <a14:m>
                  <m:oMath xmlns:m="http://schemas.openxmlformats.org/officeDocument/2006/math">
                    <m:d>
                      <m:dPr>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a:rPr>
                                <m:t>𝑛</m:t>
                              </m:r>
                            </m:e>
                          </m:mr>
                          <m:mr>
                            <m:e>
                              <m:r>
                                <a:rPr lang="en-US" altLang="zh-CN" b="0" i="1" smtClean="0">
                                  <a:latin typeface="Cambria Math"/>
                                </a:rPr>
                                <m:t>2</m:t>
                              </m:r>
                            </m:e>
                          </m:mr>
                        </m:m>
                      </m:e>
                    </m:d>
                  </m:oMath>
                </a14:m>
                <a:r>
                  <a:rPr lang="zh-CN" altLang="en-US" dirty="0" smtClean="0"/>
                  <a:t>  种方法选择</a:t>
                </a:r>
                <a14:m>
                  <m:oMath xmlns:m="http://schemas.openxmlformats.org/officeDocument/2006/math">
                    <m:r>
                      <a:rPr lang="en-US" altLang="zh-CN" i="1" dirty="0" smtClean="0">
                        <a:latin typeface="Cambria Math"/>
                      </a:rPr>
                      <m:t>𝑥</m:t>
                    </m:r>
                  </m:oMath>
                </a14:m>
                <a:r>
                  <a:rPr lang="zh-CN" altLang="en-US" dirty="0" smtClean="0"/>
                  <a:t>中的两个元素，对每一个</a:t>
                </a:r>
                <a14:m>
                  <m:oMath xmlns:m="http://schemas.openxmlformats.org/officeDocument/2006/math">
                    <m:r>
                      <a:rPr lang="en-US" altLang="zh-CN" i="1" dirty="0" smtClean="0">
                        <a:latin typeface="Cambria Math"/>
                      </a:rPr>
                      <m:t>𝑖</m:t>
                    </m:r>
                    <m:r>
                      <a:rPr lang="zh-CN" altLang="en-US" i="1" dirty="0" smtClean="0">
                        <a:latin typeface="Cambria Math"/>
                      </a:rPr>
                      <m:t>，</m:t>
                    </m:r>
                    <m:r>
                      <a:rPr lang="en-US" altLang="zh-CN" i="1" dirty="0" smtClean="0">
                        <a:latin typeface="Cambria Math"/>
                      </a:rPr>
                      <m:t>0≤</m:t>
                    </m:r>
                    <m:r>
                      <a:rPr lang="en-US" altLang="zh-CN" i="1" dirty="0" smtClean="0">
                        <a:latin typeface="Cambria Math"/>
                      </a:rPr>
                      <m:t>𝑖</m:t>
                    </m:r>
                    <m:r>
                      <a:rPr lang="en-US" altLang="zh-CN" i="1" dirty="0" smtClean="0">
                        <a:latin typeface="Cambria Math"/>
                      </a:rPr>
                      <m:t>≤25</m:t>
                    </m:r>
                    <m:r>
                      <a:rPr lang="zh-CN" altLang="en-US" i="1" dirty="0" smtClean="0">
                        <a:latin typeface="Cambria Math"/>
                      </a:rPr>
                      <m:t>，</m:t>
                    </m:r>
                    <m:r>
                      <a:rPr lang="en-US" altLang="zh-CN" i="1" dirty="0" smtClean="0">
                        <a:latin typeface="Cambria Math"/>
                      </a:rPr>
                      <m:t>𝑥</m:t>
                    </m:r>
                  </m:oMath>
                </a14:m>
                <a:r>
                  <a:rPr lang="zh-CN" altLang="en-US" dirty="0" smtClean="0"/>
                  <a:t>中的两个元素都被选择为</a:t>
                </a:r>
                <a14:m>
                  <m:oMath xmlns:m="http://schemas.openxmlformats.org/officeDocument/2006/math">
                    <m:r>
                      <a:rPr lang="en-US" altLang="zh-CN" i="1" dirty="0" smtClean="0">
                        <a:latin typeface="Cambria Math"/>
                      </a:rPr>
                      <m:t>𝑖</m:t>
                    </m:r>
                  </m:oMath>
                </a14:m>
                <a:r>
                  <a:rPr lang="zh-CN" altLang="en-US" dirty="0" smtClean="0"/>
                  <a:t>的方法有</a:t>
                </a:r>
                <a14:m>
                  <m:oMath xmlns:m="http://schemas.openxmlformats.org/officeDocument/2006/math">
                    <m:d>
                      <m:dPr>
                        <m:ctrlPr>
                          <a:rPr lang="en-US" altLang="zh-CN" i="1">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a:rPr lang="en-US" altLang="zh-CN" b="0" i="1" smtClean="0">
                                      <a:latin typeface="Cambria Math"/>
                                    </a:rPr>
                                    <m:t>𝑓</m:t>
                                  </m:r>
                                </m:e>
                                <m:sub>
                                  <m:r>
                                    <a:rPr lang="en-US" altLang="zh-CN" b="0" i="1" smtClean="0">
                                      <a:latin typeface="Cambria Math"/>
                                    </a:rPr>
                                    <m:t>𝑖</m:t>
                                  </m:r>
                                </m:sub>
                              </m:sSub>
                            </m:e>
                          </m:mr>
                          <m:mr>
                            <m:e>
                              <m:r>
                                <a:rPr lang="en-US" altLang="zh-CN" b="0" i="1" smtClean="0">
                                  <a:latin typeface="Cambria Math"/>
                                </a:rPr>
                                <m:t>2</m:t>
                              </m:r>
                            </m:e>
                          </m:mr>
                        </m:m>
                      </m:e>
                    </m:d>
                  </m:oMath>
                </a14:m>
                <a:r>
                  <a:rPr lang="zh-CN" altLang="en-US" dirty="0"/>
                  <a:t> </a:t>
                </a:r>
                <a:r>
                  <a:rPr lang="zh-CN" altLang="en-US" dirty="0" smtClean="0"/>
                  <a:t>种</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481" t="-1626" r="-237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4E0D28F-6C47-414B-9B0B-380A62823CDD}"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112</a:t>
            </a:fld>
            <a:endParaRPr lang="en-US" altLang="zh-CN" dirty="0"/>
          </a:p>
        </p:txBody>
      </p:sp>
    </p:spTree>
  </p:cSld>
  <p:clrMapOvr>
    <a:masterClrMapping/>
  </p:clrMapOvr>
  <p:transition>
    <p:wedg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None/>
                </a:pPr>
                <a:r>
                  <a:rPr lang="zh-CN" altLang="en-US" dirty="0" smtClean="0"/>
                  <a:t>因此</a:t>
                </a:r>
                <a14:m>
                  <m:oMath xmlns:m="http://schemas.openxmlformats.org/officeDocument/2006/math">
                    <m:r>
                      <a:rPr lang="en-US" altLang="zh-CN" i="1" dirty="0" smtClean="0">
                        <a:latin typeface="Cambria Math"/>
                      </a:rPr>
                      <m:t>𝑥</m:t>
                    </m:r>
                  </m:oMath>
                </a14:m>
                <a:r>
                  <a:rPr lang="zh-CN" altLang="en-US" dirty="0" smtClean="0"/>
                  <a:t>的重合指数：</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1481"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2C032CC6-F85E-40C1-B602-117579651627}"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113</a:t>
            </a:fld>
            <a:endParaRPr lang="en-US" altLang="zh-CN" dirty="0"/>
          </a:p>
        </p:txBody>
      </p:sp>
      <p:graphicFrame>
        <p:nvGraphicFramePr>
          <p:cNvPr id="62467" name="Object 3"/>
          <p:cNvGraphicFramePr>
            <a:graphicFrameLocks noChangeAspect="1"/>
          </p:cNvGraphicFramePr>
          <p:nvPr/>
        </p:nvGraphicFramePr>
        <p:xfrm>
          <a:off x="2057400" y="2590800"/>
          <a:ext cx="4724400" cy="2311400"/>
        </p:xfrm>
        <a:graphic>
          <a:graphicData uri="http://schemas.openxmlformats.org/presentationml/2006/ole">
            <mc:AlternateContent xmlns:mc="http://schemas.openxmlformats.org/markup-compatibility/2006">
              <mc:Choice xmlns:v="urn:schemas-microsoft-com:vml" Requires="v">
                <p:oleObj spid="_x0000_s62673" r:id="rId4" imgW="1867711" imgH="914797" progId="">
                  <p:embed/>
                </p:oleObj>
              </mc:Choice>
              <mc:Fallback>
                <p:oleObj r:id="rId4" imgW="1867711" imgH="914797" progId="">
                  <p:embed/>
                  <p:pic>
                    <p:nvPicPr>
                      <p:cNvPr id="0" name="Picture 1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590800"/>
                        <a:ext cx="4724400" cy="231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edg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90000"/>
                  </a:lnSpc>
                </a:pPr>
                <a:r>
                  <a:rPr lang="zh-CN" altLang="en-US" dirty="0" smtClean="0"/>
                  <a:t>记字母</a:t>
                </a:r>
                <a:r>
                  <a:rPr lang="en-US" altLang="zh-CN" dirty="0" smtClean="0"/>
                  <a:t>A</a:t>
                </a:r>
                <a:r>
                  <a:rPr lang="zh-CN" altLang="en-US" dirty="0"/>
                  <a:t>，</a:t>
                </a:r>
                <a:r>
                  <a:rPr lang="en-US" altLang="zh-CN" dirty="0" smtClean="0"/>
                  <a:t>B</a:t>
                </a:r>
                <a:r>
                  <a:rPr lang="zh-CN" altLang="en-US" dirty="0" smtClean="0"/>
                  <a:t>， </a:t>
                </a:r>
                <a:r>
                  <a:rPr lang="en-US" altLang="zh-CN" dirty="0" smtClean="0"/>
                  <a:t>……</a:t>
                </a:r>
                <a:r>
                  <a:rPr lang="zh-CN" altLang="en-US" dirty="0" smtClean="0"/>
                  <a:t>，</a:t>
                </a:r>
                <a:r>
                  <a:rPr lang="en-US" altLang="zh-CN" dirty="0" smtClean="0"/>
                  <a:t>Z</a:t>
                </a:r>
                <a:r>
                  <a:rPr lang="zh-CN" altLang="en-US" dirty="0" smtClean="0"/>
                  <a:t>出现的期望概率分别为</a:t>
                </a:r>
                <a14:m>
                  <m:oMath xmlns:m="http://schemas.openxmlformats.org/officeDocument/2006/math">
                    <m:r>
                      <a:rPr lang="en-US" altLang="zh-CN" i="1" dirty="0" smtClean="0">
                        <a:latin typeface="Cambria Math"/>
                      </a:rPr>
                      <m:t>𝑝</m:t>
                    </m:r>
                    <m:r>
                      <a:rPr lang="en-US" altLang="zh-CN" i="1" baseline="-25000" dirty="0" smtClean="0">
                        <a:latin typeface="Cambria Math"/>
                      </a:rPr>
                      <m:t>0</m:t>
                    </m:r>
                    <m:r>
                      <a:rPr lang="zh-CN" altLang="en-US" i="1" dirty="0" smtClean="0">
                        <a:latin typeface="Cambria Math"/>
                      </a:rPr>
                      <m:t>，</m:t>
                    </m:r>
                    <m:r>
                      <a:rPr lang="en-US" altLang="zh-CN" i="1" dirty="0" smtClean="0">
                        <a:latin typeface="Cambria Math"/>
                      </a:rPr>
                      <m:t>𝑝</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m:t>
                    </m:r>
                    <m:r>
                      <a:rPr lang="zh-CN" altLang="en-US" i="1" dirty="0" smtClean="0">
                        <a:latin typeface="Cambria Math"/>
                      </a:rPr>
                      <m:t>，</m:t>
                    </m:r>
                    <m:r>
                      <a:rPr lang="en-US" altLang="zh-CN" i="1" dirty="0" smtClean="0">
                        <a:latin typeface="Cambria Math"/>
                      </a:rPr>
                      <m:t>𝑝</m:t>
                    </m:r>
                    <m:r>
                      <a:rPr lang="en-US" altLang="zh-CN" i="1" baseline="-25000" dirty="0" smtClean="0">
                        <a:latin typeface="Cambria Math"/>
                      </a:rPr>
                      <m:t>25</m:t>
                    </m:r>
                    <m:r>
                      <a:rPr lang="zh-CN" altLang="en-US" i="1" dirty="0" smtClean="0">
                        <a:latin typeface="Cambria Math"/>
                      </a:rPr>
                      <m:t>。</m:t>
                    </m:r>
                  </m:oMath>
                </a14:m>
                <a:r>
                  <a:rPr lang="zh-CN" altLang="en-US" dirty="0" smtClean="0"/>
                  <a:t>通过对大量的小说、杂志、报纸等的统计，人们已经获得了英文的</a:t>
                </a:r>
                <a:r>
                  <a:rPr lang="en-US" altLang="zh-CN" dirty="0" smtClean="0"/>
                  <a:t>26</a:t>
                </a:r>
                <a:r>
                  <a:rPr lang="zh-CN" altLang="en-US" dirty="0" smtClean="0"/>
                  <a:t>个字母的概率分布的一个估计。期望值为</a:t>
                </a:r>
              </a:p>
              <a:p>
                <a:pPr>
                  <a:lnSpc>
                    <a:spcPct val="90000"/>
                  </a:lnSpc>
                </a:pPr>
                <a:endParaRPr lang="zh-CN" altLang="en-US" dirty="0" smtClean="0"/>
              </a:p>
              <a:p>
                <a:pPr>
                  <a:lnSpc>
                    <a:spcPct val="90000"/>
                  </a:lnSpc>
                </a:pPr>
                <a:endParaRPr lang="zh-CN" altLang="en-US" sz="2400" dirty="0" smtClean="0"/>
              </a:p>
              <a:p>
                <a:pPr lvl="1"/>
                <a:r>
                  <a:rPr lang="zh-CN" altLang="en-US" dirty="0" smtClean="0"/>
                  <a:t>因为两个随机元素都是</a:t>
                </a:r>
                <a:r>
                  <a:rPr lang="en-US" altLang="zh-CN" dirty="0" smtClean="0"/>
                  <a:t>A</a:t>
                </a:r>
                <a:r>
                  <a:rPr lang="zh-CN" altLang="en-US" dirty="0" smtClean="0"/>
                  <a:t>的概率为</a:t>
                </a:r>
                <a14:m>
                  <m:oMath xmlns:m="http://schemas.openxmlformats.org/officeDocument/2006/math">
                    <m:r>
                      <a:rPr lang="en-US" altLang="zh-CN" i="1" dirty="0" smtClean="0">
                        <a:latin typeface="Cambria Math"/>
                      </a:rPr>
                      <m:t>𝑝</m:t>
                    </m:r>
                    <m:r>
                      <a:rPr lang="en-US" altLang="zh-CN" i="1" baseline="-25000" dirty="0" smtClean="0">
                        <a:latin typeface="Cambria Math"/>
                      </a:rPr>
                      <m:t>0</m:t>
                    </m:r>
                    <m:r>
                      <a:rPr lang="en-US" altLang="zh-CN" i="1" baseline="30000" dirty="0" smtClean="0">
                        <a:latin typeface="Cambria Math"/>
                      </a:rPr>
                      <m:t>2</m:t>
                    </m:r>
                  </m:oMath>
                </a14:m>
                <a:r>
                  <a:rPr lang="zh-CN" altLang="en-US" dirty="0" smtClean="0"/>
                  <a:t>，都是</a:t>
                </a:r>
                <a:r>
                  <a:rPr lang="en-US" altLang="zh-CN" dirty="0" smtClean="0"/>
                  <a:t>B</a:t>
                </a:r>
                <a:r>
                  <a:rPr lang="zh-CN" altLang="en-US" dirty="0" smtClean="0"/>
                  <a:t>的概率为</a:t>
                </a:r>
                <a14:m>
                  <m:oMath xmlns:m="http://schemas.openxmlformats.org/officeDocument/2006/math">
                    <m:r>
                      <a:rPr lang="en-US" altLang="zh-CN" i="1" dirty="0" smtClean="0">
                        <a:latin typeface="Cambria Math"/>
                      </a:rPr>
                      <m:t>𝑝</m:t>
                    </m:r>
                    <m:r>
                      <a:rPr lang="en-US" altLang="zh-CN" i="1" baseline="-25000" dirty="0" smtClean="0">
                        <a:latin typeface="Cambria Math"/>
                      </a:rPr>
                      <m:t>1</m:t>
                    </m:r>
                    <m:r>
                      <a:rPr lang="en-US" altLang="zh-CN" i="1" baseline="30000" dirty="0" smtClean="0">
                        <a:effectLst>
                          <a:outerShdw blurRad="38100" dist="38100" dir="2700000" algn="tl">
                            <a:srgbClr val="C0C0C0"/>
                          </a:outerShdw>
                        </a:effectLst>
                        <a:latin typeface="Cambria Math"/>
                      </a:rPr>
                      <m:t>2</m:t>
                    </m:r>
                  </m:oMath>
                </a14:m>
                <a:r>
                  <a:rPr lang="zh-CN" altLang="en-US" dirty="0" smtClean="0"/>
                  <a:t>，等等</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1259" t="-27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7CE276C-19D8-4E8E-A62E-A331639FCE40}"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114</a:t>
            </a:fld>
            <a:endParaRPr lang="en-US" altLang="zh-CN" dirty="0"/>
          </a:p>
        </p:txBody>
      </p:sp>
      <p:graphicFrame>
        <p:nvGraphicFramePr>
          <p:cNvPr id="63490" name="Object 2"/>
          <p:cNvGraphicFramePr>
            <a:graphicFrameLocks noChangeAspect="1"/>
          </p:cNvGraphicFramePr>
          <p:nvPr>
            <p:extLst>
              <p:ext uri="{D42A27DB-BD31-4B8C-83A1-F6EECF244321}">
                <p14:modId xmlns:p14="http://schemas.microsoft.com/office/powerpoint/2010/main" val="3056441751"/>
              </p:ext>
            </p:extLst>
          </p:nvPr>
        </p:nvGraphicFramePr>
        <p:xfrm>
          <a:off x="2971800" y="3429000"/>
          <a:ext cx="2667000" cy="849313"/>
        </p:xfrm>
        <a:graphic>
          <a:graphicData uri="http://schemas.openxmlformats.org/presentationml/2006/ole">
            <mc:AlternateContent xmlns:mc="http://schemas.openxmlformats.org/markup-compatibility/2006">
              <mc:Choice xmlns:v="urn:schemas-microsoft-com:vml" Requires="v">
                <p:oleObj spid="_x0000_s63697" r:id="rId4" imgW="1354430" imgH="434440" progId="">
                  <p:embed/>
                </p:oleObj>
              </mc:Choice>
              <mc:Fallback>
                <p:oleObj r:id="rId4" imgW="1354430" imgH="434440" progId="">
                  <p:embed/>
                  <p:pic>
                    <p:nvPicPr>
                      <p:cNvPr id="0" name="Picture 1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3429000"/>
                        <a:ext cx="2667000"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edg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如果</a:t>
                </a:r>
                <a14:m>
                  <m:oMath xmlns:m="http://schemas.openxmlformats.org/officeDocument/2006/math">
                    <m:r>
                      <a:rPr lang="en-US" altLang="zh-CN" i="1" dirty="0" smtClean="0">
                        <a:latin typeface="Cambria Math"/>
                      </a:rPr>
                      <m:t>𝑥</m:t>
                    </m:r>
                  </m:oMath>
                </a14:m>
                <a:r>
                  <a:rPr lang="zh-CN" altLang="en-US" dirty="0" smtClean="0"/>
                  <a:t>是利用任何</a:t>
                </a:r>
                <a:r>
                  <a:rPr lang="zh-CN" altLang="en-US" b="1" dirty="0" smtClean="0">
                    <a:solidFill>
                      <a:srgbClr val="FF00FF"/>
                    </a:solidFill>
                  </a:rPr>
                  <a:t>单表替换密码</a:t>
                </a:r>
                <a:r>
                  <a:rPr lang="zh-CN" altLang="en-US" dirty="0" smtClean="0"/>
                  <a:t>获得的一个密文，那么在这种情况下，</a:t>
                </a:r>
                <a:r>
                  <a:rPr lang="zh-CN" altLang="en-US" dirty="0" smtClean="0">
                    <a:solidFill>
                      <a:srgbClr val="FF3300"/>
                    </a:solidFill>
                  </a:rPr>
                  <a:t>各个概率将只是被作了一个</a:t>
                </a:r>
                <a:endParaRPr lang="en-US" altLang="zh-CN" dirty="0" smtClean="0">
                  <a:solidFill>
                    <a:srgbClr val="FF3300"/>
                  </a:solidFill>
                </a:endParaRPr>
              </a:p>
              <a:p>
                <a:pPr>
                  <a:buNone/>
                </a:pPr>
                <a:r>
                  <a:rPr lang="en-US" altLang="zh-CN" dirty="0" smtClean="0">
                    <a:solidFill>
                      <a:srgbClr val="FF3300"/>
                    </a:solidFill>
                  </a:rPr>
                  <a:t>    </a:t>
                </a:r>
                <a:r>
                  <a:rPr lang="zh-CN" altLang="en-US" dirty="0" smtClean="0">
                    <a:solidFill>
                      <a:srgbClr val="FF3300"/>
                    </a:solidFill>
                  </a:rPr>
                  <a:t>置换</a:t>
                </a:r>
                <a:r>
                  <a:rPr lang="zh-CN" altLang="en-US" dirty="0" smtClean="0"/>
                  <a:t>，但量</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=0</m:t>
                        </m:r>
                      </m:sub>
                      <m:sup>
                        <m:r>
                          <a:rPr lang="en-US" altLang="zh-CN" b="0" i="1" smtClean="0">
                            <a:latin typeface="Cambria Math"/>
                          </a:rPr>
                          <m:t>25</m:t>
                        </m:r>
                      </m:sup>
                      <m:e>
                        <m:sSup>
                          <m:sSupPr>
                            <m:ctrlPr>
                              <a:rPr lang="en-US" altLang="zh-CN" i="1" smtClean="0">
                                <a:latin typeface="Cambria Math" panose="02040503050406030204" pitchFamily="18" charset="0"/>
                              </a:rPr>
                            </m:ctrlPr>
                          </m:sSupPr>
                          <m:e>
                            <m:sSub>
                              <m:sSubPr>
                                <m:ctrlPr>
                                  <a:rPr lang="en-US" altLang="zh-CN" i="1" smtClean="0">
                                    <a:latin typeface="Cambria Math" panose="02040503050406030204" pitchFamily="18" charset="0"/>
                                  </a:rPr>
                                </m:ctrlPr>
                              </m:sSubPr>
                              <m:e>
                                <m:r>
                                  <a:rPr lang="en-US" altLang="zh-CN" b="0" i="1" smtClean="0">
                                    <a:latin typeface="Cambria Math"/>
                                  </a:rPr>
                                  <m:t>𝑝</m:t>
                                </m:r>
                              </m:e>
                              <m:sub>
                                <m:r>
                                  <a:rPr lang="en-US" altLang="zh-CN" b="0" i="1" smtClean="0">
                                    <a:latin typeface="Cambria Math"/>
                                  </a:rPr>
                                  <m:t>𝑖</m:t>
                                </m:r>
                              </m:sub>
                            </m:sSub>
                          </m:e>
                          <m:sup>
                            <m:r>
                              <a:rPr lang="en-US" altLang="zh-CN" b="0" i="1" smtClean="0">
                                <a:latin typeface="Cambria Math"/>
                              </a:rPr>
                              <m:t>2</m:t>
                            </m:r>
                          </m:sup>
                        </m:sSup>
                      </m:e>
                    </m:nary>
                  </m:oMath>
                </a14:m>
                <a:r>
                  <a:rPr lang="zh-CN" altLang="en-US" dirty="0" smtClean="0"/>
                  <a:t>不变。因此，对用单表替换密码获得的一个密文</a:t>
                </a:r>
                <a14:m>
                  <m:oMath xmlns:m="http://schemas.openxmlformats.org/officeDocument/2006/math">
                    <m:r>
                      <a:rPr lang="en-US" altLang="zh-CN" i="1" dirty="0" smtClean="0">
                        <a:latin typeface="Cambria Math"/>
                      </a:rPr>
                      <m:t>𝑥</m:t>
                    </m:r>
                  </m:oMath>
                </a14:m>
                <a:r>
                  <a:rPr lang="zh-CN" altLang="en-US" dirty="0" smtClean="0"/>
                  <a:t>，也有</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1259" t="-1626" r="-96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98CB02-BEF9-45BA-94D5-9F4763A2414A}"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115</a:t>
            </a:fld>
            <a:endParaRPr lang="en-US" altLang="zh-CN" dirty="0"/>
          </a:p>
        </p:txBody>
      </p:sp>
      <p:graphicFrame>
        <p:nvGraphicFramePr>
          <p:cNvPr id="64515" name="Object 3"/>
          <p:cNvGraphicFramePr>
            <a:graphicFrameLocks noChangeAspect="1"/>
          </p:cNvGraphicFramePr>
          <p:nvPr/>
        </p:nvGraphicFramePr>
        <p:xfrm>
          <a:off x="2819400" y="3810000"/>
          <a:ext cx="3276600" cy="1066800"/>
        </p:xfrm>
        <a:graphic>
          <a:graphicData uri="http://schemas.openxmlformats.org/presentationml/2006/ole">
            <mc:AlternateContent xmlns:mc="http://schemas.openxmlformats.org/markup-compatibility/2006">
              <mc:Choice xmlns:v="urn:schemas-microsoft-com:vml" Requires="v">
                <p:oleObj spid="_x0000_s64832" r:id="rId4" imgW="1354430" imgH="434440" progId="">
                  <p:embed/>
                </p:oleObj>
              </mc:Choice>
              <mc:Fallback>
                <p:oleObj r:id="rId4" imgW="1354430" imgH="434440" progId="">
                  <p:embed/>
                  <p:pic>
                    <p:nvPicPr>
                      <p:cNvPr id="0" name="Picture 3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810000"/>
                        <a:ext cx="32766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edg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60000" indent="-360000"/>
                <a:r>
                  <a:rPr lang="zh-CN" altLang="en-US" dirty="0" smtClean="0"/>
                  <a:t>假定</a:t>
                </a:r>
                <a14:m>
                  <m:oMath xmlns:m="http://schemas.openxmlformats.org/officeDocument/2006/math">
                    <m:r>
                      <a:rPr lang="en-US" altLang="zh-CN" i="1" dirty="0" smtClean="0">
                        <a:latin typeface="Cambria Math"/>
                      </a:rPr>
                      <m:t>𝑦</m:t>
                    </m:r>
                    <m:r>
                      <a:rPr lang="zh-CN" altLang="en-US" i="1" dirty="0" smtClean="0">
                        <a:latin typeface="Cambria Math"/>
                      </a:rPr>
                      <m:t>＝</m:t>
                    </m:r>
                    <m:r>
                      <a:rPr lang="en-US" altLang="zh-CN" i="1" dirty="0" smtClean="0">
                        <a:latin typeface="Cambria Math"/>
                      </a:rPr>
                      <m:t>𝑦</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𝑦</m:t>
                    </m:r>
                    <m:r>
                      <a:rPr lang="en-US" altLang="zh-CN" i="1" baseline="-25000" dirty="0" smtClean="0">
                        <a:latin typeface="Cambria Math"/>
                      </a:rPr>
                      <m:t>2</m:t>
                    </m:r>
                    <m:r>
                      <a:rPr lang="en-US" altLang="zh-CN" i="1" dirty="0" smtClean="0">
                        <a:latin typeface="Cambria Math"/>
                      </a:rPr>
                      <m:t> … </m:t>
                    </m:r>
                    <m:r>
                      <a:rPr lang="en-US" altLang="zh-CN" i="1" dirty="0" err="1" smtClean="0">
                        <a:latin typeface="Cambria Math"/>
                      </a:rPr>
                      <m:t>𝑦</m:t>
                    </m:r>
                    <m:r>
                      <a:rPr lang="en-US" altLang="zh-CN" i="1" baseline="-25000" dirty="0" err="1" smtClean="0">
                        <a:latin typeface="Cambria Math"/>
                      </a:rPr>
                      <m:t>𝑛</m:t>
                    </m:r>
                  </m:oMath>
                </a14:m>
                <a:r>
                  <a:rPr lang="zh-CN" altLang="en-US" dirty="0" smtClean="0"/>
                  <a:t>是</a:t>
                </a:r>
                <a:r>
                  <a:rPr lang="en-US" altLang="zh-CN" dirty="0" err="1" smtClean="0"/>
                  <a:t>Vigenere</a:t>
                </a:r>
                <a:r>
                  <a:rPr lang="zh-CN" altLang="en-US" dirty="0" smtClean="0"/>
                  <a:t>密码的密文串。把</a:t>
                </a:r>
                <a14:m>
                  <m:oMath xmlns:m="http://schemas.openxmlformats.org/officeDocument/2006/math">
                    <m:r>
                      <a:rPr lang="en-US" altLang="zh-CN" i="1" dirty="0" smtClean="0">
                        <a:latin typeface="Cambria Math"/>
                      </a:rPr>
                      <m:t>𝑦</m:t>
                    </m:r>
                  </m:oMath>
                </a14:m>
                <a:r>
                  <a:rPr lang="zh-CN" altLang="en-US" dirty="0" smtClean="0"/>
                  <a:t>分成</a:t>
                </a:r>
                <a14:m>
                  <m:oMath xmlns:m="http://schemas.openxmlformats.org/officeDocument/2006/math">
                    <m:r>
                      <a:rPr lang="en-US" altLang="zh-CN" i="1" dirty="0" smtClean="0">
                        <a:latin typeface="Cambria Math"/>
                      </a:rPr>
                      <m:t>𝑑</m:t>
                    </m:r>
                  </m:oMath>
                </a14:m>
                <a:r>
                  <a:rPr lang="zh-CN" altLang="en-US" dirty="0" smtClean="0"/>
                  <a:t>个长为</a:t>
                </a:r>
                <a14:m>
                  <m:oMath xmlns:m="http://schemas.openxmlformats.org/officeDocument/2006/math">
                    <m:r>
                      <a:rPr lang="en-US" altLang="zh-CN" i="1" dirty="0" smtClean="0">
                        <a:latin typeface="Cambria Math"/>
                      </a:rPr>
                      <m:t>𝑛</m:t>
                    </m:r>
                    <m:r>
                      <a:rPr lang="en-US" altLang="zh-CN" i="1" dirty="0" smtClean="0">
                        <a:latin typeface="Cambria Math"/>
                      </a:rPr>
                      <m:t>/</m:t>
                    </m:r>
                    <m:r>
                      <a:rPr lang="en-US" altLang="zh-CN" i="1" dirty="0" smtClean="0">
                        <a:latin typeface="Cambria Math"/>
                      </a:rPr>
                      <m:t>𝑑</m:t>
                    </m:r>
                  </m:oMath>
                </a14:m>
                <a:r>
                  <a:rPr lang="zh-CN" altLang="en-US" dirty="0" smtClean="0"/>
                  <a:t>的子串，记为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1</m:t>
                        </m:r>
                      </m:sub>
                    </m:sSub>
                    <m:r>
                      <a:rPr lang="en-US" altLang="zh-CN" b="0" i="1" smtClean="0">
                        <a:latin typeface="Cambria Math"/>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b="0" i="1" smtClean="0">
                            <a:latin typeface="Cambria Math"/>
                          </a:rPr>
                          <m:t>2</m:t>
                        </m:r>
                      </m:sub>
                    </m:sSub>
                    <m:r>
                      <a:rPr lang="en-US" altLang="zh-CN" b="0" i="1" smtClean="0">
                        <a:latin typeface="Cambria Math"/>
                      </a:rPr>
                      <m:t>,</m:t>
                    </m:r>
                    <m:r>
                      <a:rPr lang="en-US" altLang="zh-CN" b="0" i="1" smtClean="0">
                        <a:latin typeface="Cambria Math"/>
                        <a:ea typeface="Cambria Math"/>
                      </a:rPr>
                      <m:t>⋯</m:t>
                    </m:r>
                    <m:sSub>
                      <m:sSubPr>
                        <m:ctrlPr>
                          <a:rPr lang="en-US" altLang="zh-CN" i="1">
                            <a:latin typeface="Cambria Math" panose="02040503050406030204" pitchFamily="18" charset="0"/>
                          </a:rPr>
                        </m:ctrlPr>
                      </m:sSubPr>
                      <m:e>
                        <m:r>
                          <a:rPr lang="en-US" altLang="zh-CN" i="1">
                            <a:latin typeface="Cambria Math"/>
                          </a:rPr>
                          <m:t>𝑌</m:t>
                        </m:r>
                      </m:e>
                      <m:sub>
                        <m:r>
                          <a:rPr lang="en-US" altLang="zh-CN" b="0" i="1" smtClean="0">
                            <a:latin typeface="Cambria Math"/>
                          </a:rPr>
                          <m:t>𝑑</m:t>
                        </m:r>
                      </m:sub>
                    </m:sSub>
                  </m:oMath>
                </a14:m>
                <a:r>
                  <a:rPr lang="en-US" altLang="zh-CN" i="1" dirty="0" smtClean="0"/>
                  <a:t>:</a:t>
                </a:r>
              </a:p>
              <a:p>
                <a:pPr>
                  <a:lnSpc>
                    <a:spcPct val="80000"/>
                  </a:lnSpc>
                </a:pPr>
                <a:endParaRPr lang="zh-CN" altLang="en-US" i="1" dirty="0" smtClean="0"/>
              </a:p>
              <a:p>
                <a:pPr algn="ctr">
                  <a:lnSpc>
                    <a:spcPct val="80000"/>
                  </a:lnSpc>
                  <a:buNone/>
                </a:pPr>
                <a:r>
                  <a:rPr lang="en-US" altLang="zh-CN" i="1" dirty="0" smtClean="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𝑌</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1</m:t>
                        </m:r>
                      </m:sub>
                    </m:sSub>
                    <m:sSub>
                      <m:sSubPr>
                        <m:ctrlPr>
                          <a:rPr lang="en-US" altLang="zh-CN" i="1">
                            <a:latin typeface="Cambria Math" panose="02040503050406030204" pitchFamily="18" charset="0"/>
                          </a:rPr>
                        </m:ctrlPr>
                      </m:sSubPr>
                      <m:e>
                        <m:r>
                          <a:rPr lang="en-US" altLang="zh-CN" i="1">
                            <a:latin typeface="Cambria Math"/>
                          </a:rPr>
                          <m:t>𝑦</m:t>
                        </m:r>
                      </m:e>
                      <m:sub>
                        <m:r>
                          <a:rPr lang="en-US" altLang="zh-CN" b="0" i="1" smtClean="0">
                            <a:latin typeface="Cambria Math"/>
                          </a:rPr>
                          <m:t>𝑑</m:t>
                        </m:r>
                        <m:r>
                          <a:rPr lang="en-US" altLang="zh-CN" b="0" i="1" smtClean="0">
                            <a:latin typeface="Cambria Math"/>
                          </a:rPr>
                          <m:t>+1</m:t>
                        </m:r>
                      </m:sub>
                    </m:sSub>
                    <m:sSub>
                      <m:sSubPr>
                        <m:ctrlPr>
                          <a:rPr lang="en-US" altLang="zh-CN" i="1">
                            <a:latin typeface="Cambria Math" panose="02040503050406030204" pitchFamily="18" charset="0"/>
                          </a:rPr>
                        </m:ctrlPr>
                      </m:sSubPr>
                      <m:e>
                        <m:r>
                          <a:rPr lang="en-US" altLang="zh-CN" i="1">
                            <a:latin typeface="Cambria Math"/>
                          </a:rPr>
                          <m:t>𝑦</m:t>
                        </m:r>
                      </m:e>
                      <m:sub>
                        <m:r>
                          <a:rPr lang="en-US" altLang="zh-CN" b="0" i="1" smtClean="0">
                            <a:latin typeface="Cambria Math"/>
                          </a:rPr>
                          <m:t>2</m:t>
                        </m:r>
                        <m:r>
                          <a:rPr lang="en-US" altLang="zh-CN" b="0" i="1" smtClean="0">
                            <a:latin typeface="Cambria Math"/>
                          </a:rPr>
                          <m:t>𝑑</m:t>
                        </m:r>
                        <m:r>
                          <a:rPr lang="en-US" altLang="zh-CN" b="0" i="1" smtClean="0">
                            <a:latin typeface="Cambria Math"/>
                          </a:rPr>
                          <m:t>+1</m:t>
                        </m:r>
                      </m:sub>
                    </m:sSub>
                    <m:sSub>
                      <m:sSubPr>
                        <m:ctrlPr>
                          <a:rPr lang="en-US" altLang="zh-CN" i="1" smtClean="0">
                            <a:latin typeface="Cambria Math" panose="02040503050406030204" pitchFamily="18" charset="0"/>
                          </a:rPr>
                        </m:ctrlPr>
                      </m:sSubPr>
                      <m:e>
                        <m:r>
                          <a:rPr lang="en-US" altLang="zh-CN" i="1">
                            <a:latin typeface="Cambria Math"/>
                          </a:rPr>
                          <m:t>𝑦</m:t>
                        </m:r>
                      </m:e>
                      <m:sub>
                        <m:r>
                          <a:rPr lang="en-US" altLang="zh-CN" b="0" i="1" smtClean="0">
                            <a:latin typeface="Cambria Math"/>
                          </a:rPr>
                          <m:t>3</m:t>
                        </m:r>
                        <m:r>
                          <a:rPr lang="en-US" altLang="zh-CN" b="0" i="1" smtClean="0">
                            <a:latin typeface="Cambria Math"/>
                          </a:rPr>
                          <m:t>𝑑</m:t>
                        </m:r>
                        <m:r>
                          <a:rPr lang="en-US" altLang="zh-CN" b="0" i="1" smtClean="0">
                            <a:latin typeface="Cambria Math"/>
                          </a:rPr>
                          <m:t>+1</m:t>
                        </m:r>
                      </m:sub>
                    </m:sSub>
                    <m:r>
                      <a:rPr lang="en-US" altLang="zh-CN" i="1" smtClean="0">
                        <a:latin typeface="Cambria Math"/>
                        <a:ea typeface="Cambria Math"/>
                      </a:rPr>
                      <m:t>⋯</m:t>
                    </m:r>
                  </m:oMath>
                </a14:m>
                <a:endParaRPr lang="en-US" altLang="zh-CN" i="1" dirty="0" smtClean="0"/>
              </a:p>
              <a:p>
                <a:pPr>
                  <a:lnSpc>
                    <a:spcPct val="80000"/>
                  </a:lnSpc>
                  <a:buNone/>
                </a:pP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b="0" i="1" smtClean="0">
                            <a:latin typeface="Cambria Math"/>
                          </a:rPr>
                          <m:t>2</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𝑦</m:t>
                        </m:r>
                      </m:e>
                      <m:sub>
                        <m:r>
                          <a:rPr lang="en-US" altLang="zh-CN" b="0" i="1" smtClean="0">
                            <a:latin typeface="Cambria Math"/>
                          </a:rPr>
                          <m:t>2</m:t>
                        </m:r>
                      </m:sub>
                    </m:sSub>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𝑑</m:t>
                        </m:r>
                        <m:r>
                          <a:rPr lang="en-US" altLang="zh-CN" i="1">
                            <a:latin typeface="Cambria Math"/>
                          </a:rPr>
                          <m:t>+2</m:t>
                        </m:r>
                      </m:sub>
                    </m:sSub>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2</m:t>
                        </m:r>
                        <m:r>
                          <a:rPr lang="en-US" altLang="zh-CN" i="1">
                            <a:latin typeface="Cambria Math"/>
                          </a:rPr>
                          <m:t>𝑑</m:t>
                        </m:r>
                        <m:r>
                          <a:rPr lang="en-US" altLang="zh-CN" i="1">
                            <a:latin typeface="Cambria Math"/>
                          </a:rPr>
                          <m:t>+2</m:t>
                        </m:r>
                      </m:sub>
                    </m:sSub>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3</m:t>
                        </m:r>
                        <m:r>
                          <a:rPr lang="en-US" altLang="zh-CN" i="1">
                            <a:latin typeface="Cambria Math"/>
                          </a:rPr>
                          <m:t>𝑑</m:t>
                        </m:r>
                        <m:r>
                          <a:rPr lang="en-US" altLang="zh-CN" i="1">
                            <a:latin typeface="Cambria Math"/>
                          </a:rPr>
                          <m:t>+2</m:t>
                        </m:r>
                      </m:sub>
                    </m:sSub>
                    <m:r>
                      <a:rPr lang="en-US" altLang="zh-CN" i="1">
                        <a:latin typeface="Cambria Math"/>
                        <a:ea typeface="Cambria Math"/>
                      </a:rPr>
                      <m:t>⋯</m:t>
                    </m:r>
                  </m:oMath>
                </a14:m>
                <a:endParaRPr lang="en-US" altLang="zh-CN" i="1" dirty="0"/>
              </a:p>
              <a:p>
                <a:pPr>
                  <a:lnSpc>
                    <a:spcPct val="80000"/>
                  </a:lnSpc>
                  <a:buNone/>
                </a:pPr>
                <a:r>
                  <a:rPr lang="en-US" altLang="zh-CN" i="1" dirty="0" smtClean="0"/>
                  <a:t>                           </a:t>
                </a:r>
                <a14:m>
                  <m:oMath xmlns:m="http://schemas.openxmlformats.org/officeDocument/2006/math">
                    <m:r>
                      <a:rPr lang="en-US" altLang="zh-CN" i="1" smtClean="0">
                        <a:latin typeface="Cambria Math"/>
                        <a:ea typeface="Cambria Math"/>
                      </a:rPr>
                      <m:t>⋯⋯⋯⋯⋯⋯</m:t>
                    </m:r>
                  </m:oMath>
                </a14:m>
                <a:endParaRPr lang="en-US" altLang="zh-CN" i="1" dirty="0" smtClean="0"/>
              </a:p>
              <a:p>
                <a:pPr>
                  <a:lnSpc>
                    <a:spcPct val="80000"/>
                  </a:lnSpc>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𝑌</m:t>
                          </m:r>
                        </m:e>
                        <m:sub>
                          <m:r>
                            <a:rPr lang="en-US" altLang="zh-CN" b="0" i="1" smtClean="0">
                              <a:latin typeface="Cambria Math"/>
                            </a:rPr>
                            <m:t>𝑑</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𝑦</m:t>
                          </m:r>
                        </m:e>
                        <m:sub>
                          <m:r>
                            <a:rPr lang="en-US" altLang="zh-CN" b="0" i="1" smtClean="0">
                              <a:latin typeface="Cambria Math"/>
                            </a:rPr>
                            <m:t>𝑑</m:t>
                          </m:r>
                        </m:sub>
                      </m:sSub>
                      <m:sSub>
                        <m:sSubPr>
                          <m:ctrlPr>
                            <a:rPr lang="en-US" altLang="zh-CN" i="1">
                              <a:latin typeface="Cambria Math" panose="02040503050406030204" pitchFamily="18" charset="0"/>
                            </a:rPr>
                          </m:ctrlPr>
                        </m:sSubPr>
                        <m:e>
                          <m:r>
                            <a:rPr lang="en-US" altLang="zh-CN" i="1">
                              <a:latin typeface="Cambria Math"/>
                            </a:rPr>
                            <m:t>𝑦</m:t>
                          </m:r>
                        </m:e>
                        <m:sub>
                          <m:r>
                            <a:rPr lang="en-US" altLang="zh-CN" b="0" i="1" smtClean="0">
                              <a:latin typeface="Cambria Math"/>
                            </a:rPr>
                            <m:t>2</m:t>
                          </m:r>
                          <m:r>
                            <a:rPr lang="en-US" altLang="zh-CN" i="1">
                              <a:latin typeface="Cambria Math"/>
                            </a:rPr>
                            <m:t>𝑑</m:t>
                          </m:r>
                        </m:sub>
                      </m:sSub>
                      <m:sSub>
                        <m:sSubPr>
                          <m:ctrlPr>
                            <a:rPr lang="en-US" altLang="zh-CN" i="1">
                              <a:latin typeface="Cambria Math" panose="02040503050406030204" pitchFamily="18" charset="0"/>
                            </a:rPr>
                          </m:ctrlPr>
                        </m:sSubPr>
                        <m:e>
                          <m:r>
                            <a:rPr lang="en-US" altLang="zh-CN" i="1">
                              <a:latin typeface="Cambria Math"/>
                            </a:rPr>
                            <m:t>𝑦</m:t>
                          </m:r>
                        </m:e>
                        <m:sub>
                          <m:r>
                            <a:rPr lang="en-US" altLang="zh-CN" b="0" i="1" smtClean="0">
                              <a:latin typeface="Cambria Math"/>
                            </a:rPr>
                            <m:t>3</m:t>
                          </m:r>
                          <m:r>
                            <a:rPr lang="en-US" altLang="zh-CN" i="1">
                              <a:latin typeface="Cambria Math"/>
                            </a:rPr>
                            <m:t>𝑑</m:t>
                          </m:r>
                        </m:sub>
                      </m:sSub>
                      <m:sSub>
                        <m:sSubPr>
                          <m:ctrlPr>
                            <a:rPr lang="en-US" altLang="zh-CN" i="1">
                              <a:latin typeface="Cambria Math" panose="02040503050406030204" pitchFamily="18" charset="0"/>
                            </a:rPr>
                          </m:ctrlPr>
                        </m:sSubPr>
                        <m:e>
                          <m:r>
                            <a:rPr lang="en-US" altLang="zh-CN" i="1">
                              <a:latin typeface="Cambria Math"/>
                            </a:rPr>
                            <m:t>𝑦</m:t>
                          </m:r>
                        </m:e>
                        <m:sub>
                          <m:r>
                            <a:rPr lang="en-US" altLang="zh-CN" b="0" i="1" smtClean="0">
                              <a:latin typeface="Cambria Math"/>
                            </a:rPr>
                            <m:t>4</m:t>
                          </m:r>
                          <m:r>
                            <a:rPr lang="en-US" altLang="zh-CN" i="1">
                              <a:latin typeface="Cambria Math"/>
                            </a:rPr>
                            <m:t>𝑑</m:t>
                          </m:r>
                        </m:sub>
                      </m:sSub>
                      <m:r>
                        <a:rPr lang="en-US" altLang="zh-CN" i="1">
                          <a:latin typeface="Cambria Math"/>
                          <a:ea typeface="Cambria Math"/>
                        </a:rPr>
                        <m:t>⋯</m:t>
                      </m:r>
                    </m:oMath>
                  </m:oMathPara>
                </a14:m>
                <a:endParaRPr lang="en-US" altLang="zh-CN" i="1" dirty="0">
                  <a:latin typeface="Cambria Math"/>
                </a:endParaRPr>
              </a:p>
              <a:p>
                <a:pPr>
                  <a:lnSpc>
                    <a:spcPct val="80000"/>
                  </a:lnSpc>
                </a:pPr>
                <a:endParaRPr lang="en-US" altLang="zh-CN" dirty="0" smtClean="0"/>
              </a:p>
              <a:p>
                <a:pPr>
                  <a:lnSpc>
                    <a:spcPct val="80000"/>
                  </a:lnSpc>
                </a:pPr>
                <a:r>
                  <a:rPr lang="zh-CN" altLang="en-US" dirty="0" smtClean="0"/>
                  <a:t>如果</a:t>
                </a:r>
                <a14:m>
                  <m:oMath xmlns:m="http://schemas.openxmlformats.org/officeDocument/2006/math">
                    <m:r>
                      <a:rPr lang="en-US" altLang="zh-CN" i="1" dirty="0" smtClean="0">
                        <a:solidFill>
                          <a:srgbClr val="FF00FF"/>
                        </a:solidFill>
                        <a:latin typeface="Cambria Math"/>
                      </a:rPr>
                      <m:t>𝑑</m:t>
                    </m:r>
                  </m:oMath>
                </a14:m>
                <a:r>
                  <a:rPr lang="zh-CN" altLang="en-US" dirty="0" smtClean="0">
                    <a:solidFill>
                      <a:srgbClr val="FF00FF"/>
                    </a:solidFill>
                  </a:rPr>
                  <a:t>是密钥字长度</a:t>
                </a:r>
                <a:r>
                  <a:rPr lang="zh-CN" altLang="en-US" dirty="0" smtClean="0"/>
                  <a:t>，那么每个</a:t>
                </a:r>
                <a14:m>
                  <m:oMath xmlns:m="http://schemas.openxmlformats.org/officeDocument/2006/math">
                    <m:r>
                      <a:rPr lang="en-US" altLang="zh-CN" sz="2400" i="1" dirty="0" smtClean="0">
                        <a:latin typeface="Cambria Math"/>
                      </a:rPr>
                      <m:t>𝐼</m:t>
                    </m:r>
                    <m:r>
                      <a:rPr lang="en-US" altLang="zh-CN" sz="2400" i="1" baseline="-25000" dirty="0" err="1" smtClean="0">
                        <a:latin typeface="Cambria Math"/>
                      </a:rPr>
                      <m:t>𝑐</m:t>
                    </m:r>
                    <m:r>
                      <a:rPr lang="en-US" altLang="zh-CN" sz="2400" i="1" dirty="0" smtClean="0">
                        <a:latin typeface="Cambria Math"/>
                      </a:rPr>
                      <m:t>(</m:t>
                    </m:r>
                    <m:sSub>
                      <m:sSubPr>
                        <m:ctrlPr>
                          <a:rPr lang="zh-CN" altLang="en-US" i="1" dirty="0" smtClean="0">
                            <a:latin typeface="Cambria Math" panose="02040503050406030204" pitchFamily="18" charset="0"/>
                          </a:rPr>
                        </m:ctrlPr>
                      </m:sSubPr>
                      <m:e>
                        <m:r>
                          <a:rPr lang="en-US" altLang="zh-CN" b="0" i="1" dirty="0" smtClean="0">
                            <a:latin typeface="Cambria Math"/>
                          </a:rPr>
                          <m:t>𝑌</m:t>
                        </m:r>
                      </m:e>
                      <m:sub>
                        <m:r>
                          <a:rPr lang="en-US" altLang="zh-CN" b="0" i="1" dirty="0" smtClean="0">
                            <a:latin typeface="Cambria Math"/>
                          </a:rPr>
                          <m:t>𝑖</m:t>
                        </m:r>
                      </m:sub>
                    </m:sSub>
                    <m:r>
                      <a:rPr lang="en-US" altLang="zh-CN" sz="2400" i="1" dirty="0" smtClean="0">
                        <a:latin typeface="Cambria Math"/>
                      </a:rPr>
                      <m:t>) </m:t>
                    </m:r>
                    <m:r>
                      <a:rPr lang="zh-CN" altLang="en-US" sz="2400" i="1" dirty="0" smtClean="0">
                        <a:latin typeface="Cambria Math"/>
                      </a:rPr>
                      <m:t>（</m:t>
                    </m:r>
                    <m:r>
                      <a:rPr lang="en-US" altLang="zh-CN" sz="2400" i="1" dirty="0" smtClean="0">
                        <a:latin typeface="Cambria Math"/>
                      </a:rPr>
                      <m:t>1≤</m:t>
                    </m:r>
                    <m:r>
                      <a:rPr lang="en-US" altLang="zh-CN" sz="2400" i="1" dirty="0" smtClean="0">
                        <a:latin typeface="Cambria Math"/>
                      </a:rPr>
                      <m:t>𝑖</m:t>
                    </m:r>
                    <m:r>
                      <a:rPr lang="en-US" altLang="zh-CN" sz="2400" i="1" dirty="0" smtClean="0">
                        <a:latin typeface="Cambria Math"/>
                      </a:rPr>
                      <m:t>≤</m:t>
                    </m:r>
                    <m:r>
                      <a:rPr lang="en-US" altLang="zh-CN" sz="2400" i="1" dirty="0" smtClean="0">
                        <a:latin typeface="Cambria Math"/>
                      </a:rPr>
                      <m:t>𝑑</m:t>
                    </m:r>
                    <m:r>
                      <a:rPr lang="zh-CN" altLang="en-US" sz="2400" i="1" dirty="0" smtClean="0">
                        <a:latin typeface="Cambria Math"/>
                      </a:rPr>
                      <m:t>）</m:t>
                    </m:r>
                  </m:oMath>
                </a14:m>
                <a:r>
                  <a:rPr lang="zh-CN" altLang="en-US" dirty="0" smtClean="0"/>
                  <a:t>都将大概等于</a:t>
                </a:r>
                <a:r>
                  <a:rPr lang="en-US" altLang="zh-CN" dirty="0" smtClean="0"/>
                  <a:t>0.065</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5A35A0A-2F8F-46C2-A9C6-83B9BD6FA457}"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116</a:t>
            </a:fld>
            <a:endParaRPr lang="en-US" altLang="zh-CN" dirty="0"/>
          </a:p>
        </p:txBody>
      </p:sp>
    </p:spTree>
  </p:cSld>
  <p:clrMapOvr>
    <a:masterClrMapping/>
  </p:clrMapOvr>
  <p:transition>
    <p:wedg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如果</a:t>
                </a:r>
                <a14:m>
                  <m:oMath xmlns:m="http://schemas.openxmlformats.org/officeDocument/2006/math">
                    <m:r>
                      <a:rPr lang="en-US" altLang="zh-CN" i="1" dirty="0" smtClean="0">
                        <a:latin typeface="Cambria Math"/>
                      </a:rPr>
                      <m:t>𝑑</m:t>
                    </m:r>
                  </m:oMath>
                </a14:m>
                <a:r>
                  <a:rPr lang="zh-CN" altLang="en-US" dirty="0" smtClean="0"/>
                  <a:t>不是密钥字的长度，那么串</a:t>
                </a:r>
                <a14:m>
                  <m:oMath xmlns:m="http://schemas.openxmlformats.org/officeDocument/2006/math">
                    <m:r>
                      <a:rPr lang="en-US" altLang="zh-CN" i="1" dirty="0" smtClean="0">
                        <a:latin typeface="Cambria Math"/>
                      </a:rPr>
                      <m:t>𝑌</m:t>
                    </m:r>
                    <m:r>
                      <a:rPr lang="en-US" altLang="zh-CN" i="1" baseline="-25000" dirty="0" smtClean="0">
                        <a:latin typeface="Cambria Math"/>
                      </a:rPr>
                      <m:t>𝑖</m:t>
                    </m:r>
                  </m:oMath>
                </a14:m>
                <a:r>
                  <a:rPr lang="zh-CN" altLang="en-US" dirty="0" smtClean="0"/>
                  <a:t>将看起来</a:t>
                </a:r>
                <a:r>
                  <a:rPr lang="zh-CN" altLang="en-US" dirty="0" smtClean="0">
                    <a:solidFill>
                      <a:srgbClr val="FF3300"/>
                    </a:solidFill>
                  </a:rPr>
                  <a:t>更随机些</a:t>
                </a:r>
                <a:r>
                  <a:rPr lang="zh-CN" altLang="en-US" dirty="0" smtClean="0"/>
                  <a:t>，因为它们是采用</a:t>
                </a:r>
                <a:r>
                  <a:rPr lang="zh-CN" altLang="en-US" dirty="0" smtClean="0">
                    <a:solidFill>
                      <a:srgbClr val="FF3300"/>
                    </a:solidFill>
                  </a:rPr>
                  <a:t>不同的密钥移位</a:t>
                </a:r>
                <a:r>
                  <a:rPr lang="zh-CN" altLang="en-US" dirty="0" smtClean="0"/>
                  <a:t>加密获得的</a:t>
                </a:r>
              </a:p>
              <a:p>
                <a:endParaRPr lang="zh-CN" altLang="en-US" dirty="0" smtClean="0"/>
              </a:p>
              <a:p>
                <a:r>
                  <a:rPr lang="zh-CN" altLang="en-US" dirty="0" smtClean="0"/>
                  <a:t>而一个完全随机的串</a:t>
                </a:r>
                <a14:m>
                  <m:oMath xmlns:m="http://schemas.openxmlformats.org/officeDocument/2006/math">
                    <m:r>
                      <a:rPr lang="en-US" altLang="zh-CN" i="1" dirty="0" smtClean="0">
                        <a:latin typeface="Cambria Math"/>
                      </a:rPr>
                      <m:t>𝑥</m:t>
                    </m:r>
                    <m:r>
                      <a:rPr lang="zh-CN" altLang="en-US" i="1" dirty="0" smtClean="0">
                        <a:latin typeface="Cambria Math"/>
                      </a:rPr>
                      <m:t>，</m:t>
                    </m:r>
                    <m:r>
                      <a:rPr lang="en-US" altLang="zh-CN" b="0" i="1" dirty="0" smtClean="0">
                        <a:latin typeface="Cambria Math"/>
                      </a:rPr>
                      <m:t>      </m:t>
                    </m:r>
                  </m:oMath>
                </a14:m>
                <a:endParaRPr lang="en-US" altLang="zh-CN" b="0" i="1" dirty="0" smtClean="0">
                  <a:latin typeface="Cambria Math"/>
                </a:endParaRPr>
              </a:p>
              <a:p>
                <a:pPr marL="0" indent="0" algn="ctr">
                  <a:buNone/>
                </a:pPr>
                <a:r>
                  <a:rPr lang="en-US" altLang="zh-CN" sz="2400" dirty="0" smtClean="0"/>
                  <a:t>       </a:t>
                </a:r>
                <a14:m>
                  <m:oMath xmlns:m="http://schemas.openxmlformats.org/officeDocument/2006/math">
                    <m:r>
                      <a:rPr lang="en-US" altLang="zh-CN" sz="2400" i="1" dirty="0" err="1" smtClean="0">
                        <a:latin typeface="Cambria Math"/>
                      </a:rPr>
                      <m:t>𝐼</m:t>
                    </m:r>
                    <m:r>
                      <a:rPr lang="en-US" altLang="zh-CN" sz="2400" i="1" baseline="-25000" dirty="0" err="1" smtClean="0">
                        <a:latin typeface="Cambria Math"/>
                      </a:rPr>
                      <m:t>𝑐</m:t>
                    </m:r>
                    <m:r>
                      <a:rPr lang="en-US" altLang="zh-CN" sz="2400" i="1" dirty="0" smtClean="0">
                        <a:latin typeface="Cambria Math"/>
                      </a:rPr>
                      <m:t>(</m:t>
                    </m:r>
                    <m:r>
                      <a:rPr lang="en-US" altLang="zh-CN" sz="2400" i="1" dirty="0" smtClean="0">
                        <a:latin typeface="Cambria Math"/>
                      </a:rPr>
                      <m:t>𝑥</m:t>
                    </m:r>
                    <m:r>
                      <a:rPr lang="en-US" altLang="zh-CN" sz="2400" i="1" dirty="0" smtClean="0">
                        <a:latin typeface="Cambria Math"/>
                      </a:rPr>
                      <m:t>) ≈26∙</m:t>
                    </m:r>
                    <m:sSup>
                      <m:sSupPr>
                        <m:ctrlPr>
                          <a:rPr lang="en-US" altLang="zh-CN" sz="2400" i="1" dirty="0" smtClean="0">
                            <a:latin typeface="Cambria Math" panose="02040503050406030204" pitchFamily="18" charset="0"/>
                            <a:ea typeface="Cambria Math"/>
                          </a:rPr>
                        </m:ctrlPr>
                      </m:sSupPr>
                      <m:e>
                        <m:r>
                          <a:rPr lang="en-US" altLang="zh-CN" sz="2400" i="1" dirty="0">
                            <a:latin typeface="Cambria Math"/>
                          </a:rPr>
                          <m:t>(1/26)</m:t>
                        </m:r>
                      </m:e>
                      <m:sup>
                        <m:r>
                          <a:rPr lang="en-US" altLang="zh-CN" sz="2400" b="0" i="1" dirty="0" smtClean="0">
                            <a:latin typeface="Cambria Math"/>
                            <a:ea typeface="Cambria Math"/>
                          </a:rPr>
                          <m:t>2</m:t>
                        </m:r>
                      </m:sup>
                    </m:sSup>
                    <m:r>
                      <a:rPr lang="zh-CN" altLang="en-US" sz="2400" i="1" dirty="0" smtClean="0">
                        <a:latin typeface="Cambria Math"/>
                      </a:rPr>
                      <m:t>＝</m:t>
                    </m:r>
                    <m:r>
                      <a:rPr lang="en-US" altLang="zh-CN" sz="2400" i="1" dirty="0" smtClean="0">
                        <a:latin typeface="Cambria Math"/>
                      </a:rPr>
                      <m:t>1/26</m:t>
                    </m:r>
                    <m:r>
                      <a:rPr lang="zh-CN" altLang="en-US" sz="2400" i="1" dirty="0" smtClean="0">
                        <a:latin typeface="Cambria Math"/>
                      </a:rPr>
                      <m:t>＝</m:t>
                    </m:r>
                    <m:r>
                      <a:rPr lang="en-US" altLang="zh-CN" sz="2400" i="1" dirty="0" smtClean="0">
                        <a:latin typeface="Cambria Math"/>
                      </a:rPr>
                      <m:t>0.038</m:t>
                    </m:r>
                    <m:r>
                      <a:rPr lang="en-US" altLang="zh-CN" sz="2400" b="0" i="1" dirty="0" smtClean="0">
                        <a:latin typeface="Cambria Math"/>
                      </a:rPr>
                      <m:t>.</m:t>
                    </m:r>
                  </m:oMath>
                </a14:m>
                <a:endParaRPr lang="en-US" altLang="zh-CN" dirty="0" smtClean="0"/>
              </a:p>
              <a:p>
                <a:pPr marL="0" indent="0" algn="ctr">
                  <a:buNone/>
                </a:pPr>
                <a:endParaRPr lang="en-US" altLang="zh-CN" dirty="0" smtClean="0"/>
              </a:p>
              <a:p>
                <a:pPr marL="0" indent="0" algn="ctr">
                  <a:buNone/>
                </a:pPr>
                <a:r>
                  <a:rPr lang="zh-CN" altLang="en-US" dirty="0" smtClean="0">
                    <a:ln>
                      <a:solidFill>
                        <a:schemeClr val="accent1"/>
                      </a:solidFill>
                    </a:ln>
                    <a:solidFill>
                      <a:srgbClr val="FF0000">
                        <a:alpha val="96000"/>
                      </a:srgbClr>
                    </a:solidFill>
                  </a:rPr>
                  <a:t>值</a:t>
                </a:r>
                <a:r>
                  <a:rPr lang="en-US" altLang="zh-CN" dirty="0" smtClean="0">
                    <a:ln>
                      <a:solidFill>
                        <a:schemeClr val="accent1"/>
                      </a:solidFill>
                    </a:ln>
                    <a:solidFill>
                      <a:srgbClr val="FF0000">
                        <a:alpha val="96000"/>
                      </a:srgbClr>
                    </a:solidFill>
                  </a:rPr>
                  <a:t>0.065</a:t>
                </a:r>
                <a:r>
                  <a:rPr lang="zh-CN" altLang="en-US" dirty="0" smtClean="0">
                    <a:ln>
                      <a:solidFill>
                        <a:schemeClr val="accent1"/>
                      </a:solidFill>
                    </a:ln>
                    <a:solidFill>
                      <a:srgbClr val="FF0000">
                        <a:alpha val="96000"/>
                      </a:srgbClr>
                    </a:solidFill>
                  </a:rPr>
                  <a:t>和</a:t>
                </a:r>
                <a:r>
                  <a:rPr lang="en-US" altLang="zh-CN" dirty="0" smtClean="0">
                    <a:ln>
                      <a:solidFill>
                        <a:schemeClr val="accent1"/>
                      </a:solidFill>
                    </a:ln>
                    <a:solidFill>
                      <a:srgbClr val="FF0000">
                        <a:alpha val="96000"/>
                      </a:srgbClr>
                    </a:solidFill>
                  </a:rPr>
                  <a:t>0.038</a:t>
                </a:r>
                <a:r>
                  <a:rPr lang="zh-CN" altLang="en-US" dirty="0" smtClean="0">
                    <a:ln>
                      <a:solidFill>
                        <a:schemeClr val="accent1"/>
                      </a:solidFill>
                    </a:ln>
                    <a:solidFill>
                      <a:srgbClr val="FF0000">
                        <a:alpha val="96000"/>
                      </a:srgbClr>
                    </a:solidFill>
                  </a:rPr>
                  <a:t>间隔充分远，所以能确定正确的密钥字长度</a:t>
                </a:r>
                <a:endParaRPr lang="zh-CN" altLang="en-US" dirty="0">
                  <a:ln>
                    <a:solidFill>
                      <a:schemeClr val="accent1"/>
                    </a:solidFill>
                  </a:ln>
                  <a:solidFill>
                    <a:srgbClr val="FF0000">
                      <a:alpha val="96000"/>
                    </a:srgbClr>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626" r="-22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C926808-8891-47AD-82AB-D6AE492592C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117</a:t>
            </a:fld>
            <a:endParaRPr lang="en-US" altLang="zh-CN"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例：</a:t>
            </a:r>
            <a:r>
              <a:rPr lang="en-US" altLang="zh-CN" dirty="0" err="1" smtClean="0"/>
              <a:t>Vigenere</a:t>
            </a:r>
            <a:r>
              <a:rPr lang="zh-CN" altLang="en-US" dirty="0" smtClean="0"/>
              <a:t>密码加密的密文：</a:t>
            </a:r>
            <a:endParaRPr lang="zh-CN" altLang="en-US" dirty="0" smtClean="0">
              <a:solidFill>
                <a:srgbClr val="FF3300"/>
              </a:solidFill>
            </a:endParaRPr>
          </a:p>
          <a:p>
            <a:pPr indent="0" defTabSz="0">
              <a:spcBef>
                <a:spcPts val="0"/>
              </a:spcBef>
              <a:buNone/>
            </a:pPr>
            <a:r>
              <a:rPr lang="en-US" altLang="zh-CN" sz="1600" dirty="0" smtClean="0">
                <a:solidFill>
                  <a:srgbClr val="FF3300"/>
                </a:solidFill>
              </a:rPr>
              <a:t>CHR</a:t>
            </a:r>
            <a:r>
              <a:rPr lang="en-US" altLang="zh-CN" sz="1600" dirty="0" smtClean="0"/>
              <a:t>EEVOAHMAERATBIAXXWTNXBEEOPHBSBQMQEQERBWRVXUOAKXAOSXXWEAHBWGJMMQMNKGRFVGXWTRZXWIAKLXFPSKAUTEMNDCMGTSXMXBTUIADNGMGPSRELXNJELXVRVPRTULHDNQWTWDTYGBPHXTFAUHASVBFXNGLL</a:t>
            </a:r>
            <a:r>
              <a:rPr lang="en-US" altLang="zh-CN" sz="1600" dirty="0" smtClean="0">
                <a:solidFill>
                  <a:srgbClr val="FF3300"/>
                </a:solidFill>
              </a:rPr>
              <a:t>CHR</a:t>
            </a:r>
            <a:r>
              <a:rPr lang="en-US" altLang="zh-CN" sz="1600" dirty="0" smtClean="0"/>
              <a:t>ZBWELEKMSJIKNBHWRJGNMGJSGLXFEYPHAGNRBIEQJTAMRVLCRREMNDGLXRRIMGNSNRW</a:t>
            </a:r>
            <a:r>
              <a:rPr lang="en-US" altLang="zh-CN" sz="1600" dirty="0" smtClean="0">
                <a:solidFill>
                  <a:srgbClr val="FF3300"/>
                </a:solidFill>
              </a:rPr>
              <a:t>CHR</a:t>
            </a:r>
            <a:r>
              <a:rPr lang="en-US" altLang="zh-CN" sz="1600" dirty="0" smtClean="0"/>
              <a:t>QHAEYEVTAQEBBIPEEWEVKAKOEWADREMXMTBHH</a:t>
            </a:r>
            <a:r>
              <a:rPr lang="en-US" altLang="zh-CN" sz="1600" dirty="0" smtClean="0">
                <a:solidFill>
                  <a:srgbClr val="FF3300"/>
                </a:solidFill>
              </a:rPr>
              <a:t>CHR</a:t>
            </a:r>
            <a:r>
              <a:rPr lang="en-US" altLang="zh-CN" sz="1600" dirty="0" smtClean="0"/>
              <a:t>TKDNVRZCHRCLQOHPWQAIIWXNRMGWOIIFKEE </a:t>
            </a:r>
          </a:p>
          <a:p>
            <a:pPr indent="0" defTabSz="0">
              <a:spcBef>
                <a:spcPts val="0"/>
              </a:spcBef>
              <a:buNone/>
            </a:pPr>
            <a:endParaRPr lang="en-US" altLang="zh-CN" sz="1600" dirty="0" smtClean="0"/>
          </a:p>
          <a:p>
            <a:r>
              <a:rPr lang="en-US" altLang="zh-CN" sz="2400" dirty="0" err="1" smtClean="0">
                <a:solidFill>
                  <a:srgbClr val="FF3300"/>
                </a:solidFill>
              </a:rPr>
              <a:t>Kasiski</a:t>
            </a:r>
            <a:r>
              <a:rPr lang="zh-CN" altLang="en-US" sz="2400" dirty="0" smtClean="0">
                <a:solidFill>
                  <a:srgbClr val="FF3300"/>
                </a:solidFill>
              </a:rPr>
              <a:t>测试法</a:t>
            </a:r>
            <a:r>
              <a:rPr lang="zh-CN" altLang="en-US" sz="2400" dirty="0" smtClean="0"/>
              <a:t>：密文串</a:t>
            </a:r>
            <a:r>
              <a:rPr lang="en-US" altLang="zh-CN" sz="2400" dirty="0" smtClean="0"/>
              <a:t>CHR</a:t>
            </a:r>
            <a:r>
              <a:rPr lang="zh-CN" altLang="en-US" sz="2400" dirty="0" smtClean="0"/>
              <a:t>出现四</a:t>
            </a:r>
            <a:r>
              <a:rPr lang="zh-CN" altLang="en-US" sz="2400" dirty="0"/>
              <a:t>次</a:t>
            </a:r>
            <a:r>
              <a:rPr lang="zh-CN" altLang="en-US" sz="2400" dirty="0" smtClean="0"/>
              <a:t>，起始位置在</a:t>
            </a:r>
            <a:r>
              <a:rPr lang="en-US" altLang="zh-CN" sz="2400" dirty="0" smtClean="0"/>
              <a:t>1</a:t>
            </a:r>
            <a:r>
              <a:rPr lang="zh-CN" altLang="en-US" sz="2400" dirty="0" smtClean="0"/>
              <a:t>，</a:t>
            </a:r>
            <a:r>
              <a:rPr lang="en-US" altLang="zh-CN" sz="2400" dirty="0" smtClean="0"/>
              <a:t>166</a:t>
            </a:r>
            <a:r>
              <a:rPr lang="zh-CN" altLang="en-US" sz="2400" dirty="0" smtClean="0"/>
              <a:t>，</a:t>
            </a:r>
            <a:r>
              <a:rPr lang="en-US" altLang="zh-CN" sz="2400" dirty="0" smtClean="0"/>
              <a:t>236</a:t>
            </a:r>
            <a:r>
              <a:rPr lang="zh-CN" altLang="en-US" sz="2400" dirty="0" smtClean="0"/>
              <a:t>和</a:t>
            </a:r>
            <a:r>
              <a:rPr lang="en-US" altLang="zh-CN" sz="2400" dirty="0" smtClean="0"/>
              <a:t>286</a:t>
            </a:r>
            <a:r>
              <a:rPr lang="zh-CN" altLang="en-US" sz="2400" dirty="0" smtClean="0"/>
              <a:t>。从第</a:t>
            </a:r>
            <a:r>
              <a:rPr lang="en-US" altLang="zh-CN" sz="2400" dirty="0" smtClean="0"/>
              <a:t>1</a:t>
            </a:r>
            <a:r>
              <a:rPr lang="zh-CN" altLang="en-US" sz="2400" dirty="0" smtClean="0"/>
              <a:t>个到其它</a:t>
            </a:r>
            <a:r>
              <a:rPr lang="en-US" altLang="zh-CN" sz="2400" dirty="0" smtClean="0"/>
              <a:t>3</a:t>
            </a:r>
            <a:r>
              <a:rPr lang="zh-CN" altLang="en-US" sz="2400" dirty="0" smtClean="0"/>
              <a:t>个的距离分别为</a:t>
            </a:r>
            <a:r>
              <a:rPr lang="en-US" altLang="zh-CN" sz="2400" dirty="0" smtClean="0"/>
              <a:t>165</a:t>
            </a:r>
            <a:r>
              <a:rPr lang="zh-CN" altLang="en-US" sz="2400" dirty="0" smtClean="0"/>
              <a:t>，</a:t>
            </a:r>
            <a:r>
              <a:rPr lang="en-US" altLang="zh-CN" sz="2400" dirty="0" smtClean="0"/>
              <a:t>235</a:t>
            </a:r>
            <a:r>
              <a:rPr lang="zh-CN" altLang="en-US" sz="2400" dirty="0" smtClean="0"/>
              <a:t>和</a:t>
            </a:r>
            <a:r>
              <a:rPr lang="en-US" altLang="zh-CN" sz="2400" dirty="0" smtClean="0"/>
              <a:t>285</a:t>
            </a:r>
            <a:r>
              <a:rPr lang="zh-CN" altLang="en-US" sz="2400" dirty="0" smtClean="0"/>
              <a:t>，</a:t>
            </a:r>
            <a:r>
              <a:rPr lang="en-US" altLang="zh-CN" sz="2400" dirty="0" err="1" smtClean="0"/>
              <a:t>gcd</a:t>
            </a:r>
            <a:r>
              <a:rPr lang="en-US" altLang="zh-CN" sz="2400" dirty="0" smtClean="0"/>
              <a:t>(165,235,285)=5</a:t>
            </a:r>
            <a:r>
              <a:rPr lang="zh-CN" altLang="en-US" sz="2400" dirty="0" smtClean="0"/>
              <a:t>，所以</a:t>
            </a:r>
            <a:r>
              <a:rPr lang="en-US" altLang="zh-CN" sz="2400" dirty="0" smtClean="0"/>
              <a:t>5</a:t>
            </a:r>
            <a:r>
              <a:rPr lang="zh-CN" altLang="en-US" sz="2400" dirty="0" smtClean="0"/>
              <a:t>可能是密钥字长度</a:t>
            </a:r>
            <a:endParaRPr lang="zh-CN" altLang="en-US" sz="2400" dirty="0"/>
          </a:p>
        </p:txBody>
      </p:sp>
      <p:sp>
        <p:nvSpPr>
          <p:cNvPr id="4" name="日期占位符 3"/>
          <p:cNvSpPr>
            <a:spLocks noGrp="1"/>
          </p:cNvSpPr>
          <p:nvPr>
            <p:ph type="dt" sz="half" idx="10"/>
          </p:nvPr>
        </p:nvSpPr>
        <p:spPr/>
        <p:txBody>
          <a:bodyPr/>
          <a:lstStyle/>
          <a:p>
            <a:fld id="{5BC92639-3080-4F52-B4E2-8AD58FC9A71B}"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118</a:t>
            </a:fld>
            <a:endParaRPr lang="en-US" altLang="zh-CN" dirty="0"/>
          </a:p>
        </p:txBody>
      </p:sp>
    </p:spTree>
  </p:cSld>
  <p:clrMapOvr>
    <a:masterClrMapping/>
  </p:clrMapOvr>
  <p:transition>
    <p:wedg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solidFill>
                      <a:srgbClr val="FF3300"/>
                    </a:solidFill>
                  </a:rPr>
                  <a:t>重合指数法：</a:t>
                </a:r>
                <a:endParaRPr lang="zh-CN" altLang="en-US" dirty="0" smtClean="0"/>
              </a:p>
              <a:p>
                <a:pPr marL="914400" lvl="1" indent="-457200">
                  <a:buFont typeface="+mj-lt"/>
                  <a:buAutoNum type="arabicPeriod"/>
                </a:pPr>
                <a:r>
                  <a:rPr lang="zh-CN" altLang="en-US" dirty="0" smtClean="0"/>
                  <a:t>当</a:t>
                </a:r>
                <a14:m>
                  <m:oMath xmlns:m="http://schemas.openxmlformats.org/officeDocument/2006/math">
                    <m:r>
                      <a:rPr lang="en-US" altLang="zh-CN" i="1" dirty="0" smtClean="0">
                        <a:latin typeface="Cambria Math"/>
                      </a:rPr>
                      <m:t>𝑑</m:t>
                    </m:r>
                    <m:r>
                      <a:rPr lang="zh-CN" altLang="en-US" i="1" dirty="0" smtClean="0">
                        <a:latin typeface="Cambria Math"/>
                      </a:rPr>
                      <m:t>＝</m:t>
                    </m:r>
                    <m:r>
                      <a:rPr lang="en-US" altLang="zh-CN" i="1" dirty="0" smtClean="0">
                        <a:latin typeface="Cambria Math"/>
                      </a:rPr>
                      <m:t>1</m:t>
                    </m:r>
                  </m:oMath>
                </a14:m>
                <a:r>
                  <a:rPr lang="zh-CN" altLang="en-US" dirty="0" smtClean="0"/>
                  <a:t>时，重合指数为</a:t>
                </a:r>
                <a:r>
                  <a:rPr lang="en-US" altLang="zh-CN" dirty="0" smtClean="0"/>
                  <a:t>0.0455</a:t>
                </a:r>
              </a:p>
              <a:p>
                <a:pPr marL="914400" lvl="1" indent="-457200">
                  <a:buFont typeface="+mj-lt"/>
                  <a:buAutoNum type="arabicPeriod"/>
                </a:pPr>
                <a:r>
                  <a:rPr lang="zh-CN" altLang="en-US" dirty="0" smtClean="0"/>
                  <a:t>当</a:t>
                </a:r>
                <a14:m>
                  <m:oMath xmlns:m="http://schemas.openxmlformats.org/officeDocument/2006/math">
                    <m:r>
                      <a:rPr lang="en-US" altLang="zh-CN" i="1" dirty="0" smtClean="0">
                        <a:latin typeface="Cambria Math"/>
                      </a:rPr>
                      <m:t>𝑑</m:t>
                    </m:r>
                    <m:r>
                      <a:rPr lang="zh-CN" altLang="en-US" i="1" dirty="0" smtClean="0">
                        <a:latin typeface="Cambria Math"/>
                      </a:rPr>
                      <m:t>＝</m:t>
                    </m:r>
                    <m:r>
                      <a:rPr lang="en-US" altLang="zh-CN" i="1" dirty="0" smtClean="0">
                        <a:latin typeface="Cambria Math"/>
                      </a:rPr>
                      <m:t>2</m:t>
                    </m:r>
                  </m:oMath>
                </a14:m>
                <a:r>
                  <a:rPr lang="zh-CN" altLang="en-US" dirty="0" smtClean="0"/>
                  <a:t>时，两个重合指数分别为</a:t>
                </a:r>
                <a:r>
                  <a:rPr lang="en-US" altLang="zh-CN" dirty="0" smtClean="0"/>
                  <a:t>0.046</a:t>
                </a:r>
                <a:r>
                  <a:rPr lang="zh-CN" altLang="en-US" dirty="0" smtClean="0"/>
                  <a:t>和</a:t>
                </a:r>
                <a:r>
                  <a:rPr lang="en-US" altLang="zh-CN" dirty="0" smtClean="0"/>
                  <a:t>0.041</a:t>
                </a:r>
                <a:r>
                  <a:rPr lang="zh-CN" altLang="en-US" dirty="0" smtClean="0"/>
                  <a:t>；</a:t>
                </a:r>
              </a:p>
              <a:p>
                <a:pPr marL="914400" lvl="1" indent="-457200">
                  <a:buFont typeface="+mj-lt"/>
                  <a:buAutoNum type="arabicPeriod"/>
                </a:pPr>
                <a:r>
                  <a:rPr lang="zh-CN" altLang="en-US" dirty="0" smtClean="0"/>
                  <a:t>当</a:t>
                </a:r>
                <a14:m>
                  <m:oMath xmlns:m="http://schemas.openxmlformats.org/officeDocument/2006/math">
                    <m:r>
                      <a:rPr lang="en-US" altLang="zh-CN" i="1" dirty="0" smtClean="0">
                        <a:latin typeface="Cambria Math"/>
                      </a:rPr>
                      <m:t>𝑑</m:t>
                    </m:r>
                    <m:r>
                      <a:rPr lang="zh-CN" altLang="en-US" i="1" dirty="0" smtClean="0">
                        <a:latin typeface="Cambria Math"/>
                      </a:rPr>
                      <m:t>＝</m:t>
                    </m:r>
                    <m:r>
                      <a:rPr lang="en-US" altLang="zh-CN" i="1" dirty="0" smtClean="0">
                        <a:latin typeface="Cambria Math"/>
                      </a:rPr>
                      <m:t>3</m:t>
                    </m:r>
                  </m:oMath>
                </a14:m>
                <a:r>
                  <a:rPr lang="zh-CN" altLang="en-US" dirty="0" smtClean="0"/>
                  <a:t>时，三个重合指数分别为</a:t>
                </a:r>
                <a:r>
                  <a:rPr lang="en-US" altLang="zh-CN" dirty="0" smtClean="0"/>
                  <a:t>0.043</a:t>
                </a:r>
                <a:r>
                  <a:rPr lang="zh-CN" altLang="en-US" dirty="0" smtClean="0"/>
                  <a:t>，</a:t>
                </a:r>
                <a:r>
                  <a:rPr lang="en-US" altLang="zh-CN" dirty="0" smtClean="0"/>
                  <a:t>0.050</a:t>
                </a:r>
                <a:r>
                  <a:rPr lang="zh-CN" altLang="en-US" dirty="0" smtClean="0"/>
                  <a:t>和</a:t>
                </a:r>
                <a:r>
                  <a:rPr lang="en-US" altLang="zh-CN" dirty="0" smtClean="0"/>
                  <a:t>0.047</a:t>
                </a:r>
                <a:r>
                  <a:rPr lang="zh-CN" altLang="en-US" dirty="0" smtClean="0"/>
                  <a:t>；</a:t>
                </a:r>
              </a:p>
              <a:p>
                <a:pPr marL="914400" lvl="1" indent="-457200">
                  <a:buFont typeface="+mj-lt"/>
                  <a:buAutoNum type="arabicPeriod"/>
                </a:pPr>
                <a:r>
                  <a:rPr lang="zh-CN" altLang="en-US" dirty="0" smtClean="0"/>
                  <a:t>当</a:t>
                </a:r>
                <a14:m>
                  <m:oMath xmlns:m="http://schemas.openxmlformats.org/officeDocument/2006/math">
                    <m:r>
                      <a:rPr lang="en-US" altLang="zh-CN" i="1" dirty="0" smtClean="0">
                        <a:latin typeface="Cambria Math"/>
                      </a:rPr>
                      <m:t>𝑑</m:t>
                    </m:r>
                    <m:r>
                      <a:rPr lang="zh-CN" altLang="en-US" i="1" dirty="0" smtClean="0">
                        <a:latin typeface="Cambria Math"/>
                      </a:rPr>
                      <m:t>＝</m:t>
                    </m:r>
                    <m:r>
                      <a:rPr lang="en-US" altLang="zh-CN" i="1" dirty="0" smtClean="0">
                        <a:latin typeface="Cambria Math"/>
                      </a:rPr>
                      <m:t>4</m:t>
                    </m:r>
                  </m:oMath>
                </a14:m>
                <a:r>
                  <a:rPr lang="zh-CN" altLang="en-US" dirty="0" smtClean="0"/>
                  <a:t>时，四个重合指数分别为</a:t>
                </a:r>
                <a:r>
                  <a:rPr lang="en-US" altLang="zh-CN" dirty="0" smtClean="0"/>
                  <a:t>0.042</a:t>
                </a:r>
                <a:r>
                  <a:rPr lang="zh-CN" altLang="en-US" dirty="0" smtClean="0"/>
                  <a:t>，</a:t>
                </a:r>
                <a:r>
                  <a:rPr lang="en-US" altLang="zh-CN" dirty="0" smtClean="0"/>
                  <a:t>0.039</a:t>
                </a:r>
                <a:r>
                  <a:rPr lang="zh-CN" altLang="en-US" dirty="0" smtClean="0"/>
                  <a:t>，</a:t>
                </a:r>
                <a:r>
                  <a:rPr lang="en-US" altLang="zh-CN" dirty="0" smtClean="0"/>
                  <a:t>0.046</a:t>
                </a:r>
                <a:r>
                  <a:rPr lang="zh-CN" altLang="en-US" dirty="0" smtClean="0"/>
                  <a:t>和</a:t>
                </a:r>
                <a:r>
                  <a:rPr lang="en-US" altLang="zh-CN" dirty="0" smtClean="0"/>
                  <a:t>0.040</a:t>
                </a:r>
                <a:r>
                  <a:rPr lang="zh-CN" altLang="en-US" dirty="0" smtClean="0"/>
                  <a:t>，</a:t>
                </a:r>
              </a:p>
              <a:p>
                <a:pPr marL="914400" lvl="1" indent="-457200">
                  <a:buFont typeface="+mj-lt"/>
                  <a:buAutoNum type="arabicPeriod"/>
                </a:pPr>
                <a:r>
                  <a:rPr lang="zh-CN" altLang="en-US" dirty="0" smtClean="0"/>
                  <a:t>当</a:t>
                </a:r>
                <a14:m>
                  <m:oMath xmlns:m="http://schemas.openxmlformats.org/officeDocument/2006/math">
                    <m:r>
                      <a:rPr lang="en-US" altLang="zh-CN" i="1" dirty="0" smtClean="0">
                        <a:latin typeface="Cambria Math"/>
                      </a:rPr>
                      <m:t>𝑑</m:t>
                    </m:r>
                    <m:r>
                      <a:rPr lang="zh-CN" altLang="en-US" i="1" dirty="0" smtClean="0">
                        <a:latin typeface="Cambria Math"/>
                      </a:rPr>
                      <m:t>＝</m:t>
                    </m:r>
                    <m:r>
                      <a:rPr lang="en-US" altLang="zh-CN" i="1" dirty="0" smtClean="0">
                        <a:latin typeface="Cambria Math"/>
                      </a:rPr>
                      <m:t>5</m:t>
                    </m:r>
                  </m:oMath>
                </a14:m>
                <a:r>
                  <a:rPr lang="zh-CN" altLang="en-US" dirty="0" smtClean="0"/>
                  <a:t>时，五个重合指数分别为</a:t>
                </a:r>
                <a:r>
                  <a:rPr lang="en-US" altLang="zh-CN" dirty="0" smtClean="0"/>
                  <a:t>0.063</a:t>
                </a:r>
                <a:r>
                  <a:rPr lang="zh-CN" altLang="en-US" dirty="0" smtClean="0"/>
                  <a:t>，</a:t>
                </a:r>
                <a:r>
                  <a:rPr lang="en-US" altLang="zh-CN" dirty="0" smtClean="0"/>
                  <a:t>0.068</a:t>
                </a:r>
                <a:r>
                  <a:rPr lang="zh-CN" altLang="en-US" dirty="0" smtClean="0"/>
                  <a:t>，</a:t>
                </a:r>
                <a:r>
                  <a:rPr lang="en-US" altLang="zh-CN" dirty="0" smtClean="0"/>
                  <a:t>0.069</a:t>
                </a:r>
                <a:r>
                  <a:rPr lang="zh-CN" altLang="en-US" dirty="0" smtClean="0"/>
                  <a:t>，</a:t>
                </a:r>
                <a:r>
                  <a:rPr lang="en-US" altLang="zh-CN" dirty="0" smtClean="0"/>
                  <a:t>0.061</a:t>
                </a:r>
                <a:r>
                  <a:rPr lang="zh-CN" altLang="en-US" dirty="0" smtClean="0"/>
                  <a:t>和</a:t>
                </a:r>
                <a:r>
                  <a:rPr lang="en-US" altLang="zh-CN" dirty="0" smtClean="0"/>
                  <a:t>0.072</a:t>
                </a:r>
                <a:r>
                  <a:rPr lang="zh-CN" altLang="en-US" dirty="0" smtClean="0"/>
                  <a:t>，这为密钥字长度是</a:t>
                </a:r>
                <a:r>
                  <a:rPr lang="en-US" altLang="zh-CN" dirty="0" smtClean="0"/>
                  <a:t>5</a:t>
                </a:r>
                <a:r>
                  <a:rPr lang="zh-CN" altLang="en-US" dirty="0" smtClean="0"/>
                  <a:t>提供了有力证据</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r="-7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2EA3FF4-8113-49D2-ABE8-F80742EF0660}"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119</a:t>
            </a:fld>
            <a:endParaRPr lang="en-US" altLang="zh-CN" dirty="0"/>
          </a:p>
        </p:txBody>
      </p:sp>
    </p:spTree>
  </p:cSld>
  <p:clrMapOvr>
    <a:masterClrMapping/>
  </p:clrMapOvr>
  <p:transition>
    <p:wedg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914400" y="304800"/>
            <a:ext cx="7391400" cy="563563"/>
          </a:xfrm>
        </p:spPr>
        <p:txBody>
          <a:bodyPr/>
          <a:lstStyle/>
          <a:p>
            <a:r>
              <a:rPr lang="zh-CN" altLang="en-US" b="1" dirty="0"/>
              <a:t>乘法密码</a:t>
            </a:r>
          </a:p>
        </p:txBody>
      </p:sp>
      <p:sp>
        <p:nvSpPr>
          <p:cNvPr id="21507" name="Rectangle 3"/>
          <p:cNvSpPr>
            <a:spLocks noGrp="1" noChangeArrowheads="1"/>
          </p:cNvSpPr>
          <p:nvPr>
            <p:ph type="body" idx="1"/>
          </p:nvPr>
        </p:nvSpPr>
        <p:spPr>
          <a:xfrm>
            <a:off x="533400" y="914400"/>
            <a:ext cx="8229600" cy="5181600"/>
          </a:xfrm>
        </p:spPr>
        <p:txBody>
          <a:bodyPr/>
          <a:lstStyle/>
          <a:p>
            <a:r>
              <a:rPr lang="zh-CN" altLang="en-US" b="1" dirty="0">
                <a:latin typeface="楷体_GB2312" pitchFamily="49" charset="-122"/>
                <a:ea typeface="楷体_GB2312" pitchFamily="49" charset="-122"/>
              </a:rPr>
              <a:t>乘法密码的映射函数为：</a:t>
            </a:r>
          </a:p>
          <a:p>
            <a:pPr lvl="2"/>
            <a:r>
              <a:rPr lang="en-US" altLang="zh-CN" sz="3200" b="1" dirty="0">
                <a:latin typeface="楷体_GB2312" pitchFamily="49" charset="-122"/>
                <a:ea typeface="楷体_GB2312" pitchFamily="49" charset="-122"/>
              </a:rPr>
              <a:t>f</a:t>
            </a:r>
            <a:r>
              <a:rPr lang="zh-CN" altLang="en-US" sz="3200" b="1" dirty="0">
                <a:latin typeface="楷体_GB2312" pitchFamily="49" charset="-122"/>
                <a:ea typeface="楷体_GB2312" pitchFamily="49" charset="-122"/>
              </a:rPr>
              <a:t>（</a:t>
            </a:r>
            <a:r>
              <a:rPr lang="en-US" altLang="zh-CN" sz="3200" b="1" dirty="0">
                <a:latin typeface="楷体_GB2312" pitchFamily="49" charset="-122"/>
                <a:ea typeface="楷体_GB2312" pitchFamily="49" charset="-122"/>
              </a:rPr>
              <a:t>a</a:t>
            </a:r>
            <a:r>
              <a:rPr lang="en-US" altLang="zh-CN" sz="3200" b="1" baseline="-25000" dirty="0">
                <a:latin typeface="楷体_GB2312" pitchFamily="49" charset="-122"/>
                <a:ea typeface="楷体_GB2312" pitchFamily="49" charset="-122"/>
              </a:rPr>
              <a:t> </a:t>
            </a:r>
            <a:r>
              <a:rPr lang="en-US" altLang="zh-CN" sz="3200" b="1" baseline="-25000" dirty="0" err="1">
                <a:latin typeface="楷体_GB2312" pitchFamily="49" charset="-122"/>
                <a:ea typeface="楷体_GB2312" pitchFamily="49" charset="-122"/>
              </a:rPr>
              <a:t>i</a:t>
            </a:r>
            <a:r>
              <a:rPr lang="zh-CN" altLang="en-US" sz="3200" b="1" dirty="0">
                <a:latin typeface="楷体_GB2312" pitchFamily="49" charset="-122"/>
                <a:ea typeface="楷体_GB2312" pitchFamily="49" charset="-122"/>
              </a:rPr>
              <a:t>）</a:t>
            </a:r>
            <a:r>
              <a:rPr lang="en-US" altLang="zh-CN" sz="3200" b="1" dirty="0">
                <a:latin typeface="楷体_GB2312" pitchFamily="49" charset="-122"/>
                <a:ea typeface="楷体_GB2312" pitchFamily="49" charset="-122"/>
              </a:rPr>
              <a:t>=b </a:t>
            </a:r>
            <a:r>
              <a:rPr lang="en-US" altLang="zh-CN" sz="3200" b="1" baseline="-25000" dirty="0" err="1">
                <a:latin typeface="楷体_GB2312" pitchFamily="49" charset="-122"/>
                <a:ea typeface="楷体_GB2312" pitchFamily="49" charset="-122"/>
              </a:rPr>
              <a:t>i</a:t>
            </a:r>
            <a:r>
              <a:rPr lang="en-US" altLang="zh-CN" sz="3200" b="1" dirty="0">
                <a:latin typeface="楷体_GB2312" pitchFamily="49" charset="-122"/>
                <a:ea typeface="楷体_GB2312" pitchFamily="49" charset="-122"/>
              </a:rPr>
              <a:t>=a </a:t>
            </a:r>
            <a:r>
              <a:rPr lang="en-US" altLang="zh-CN" sz="3200" b="1" baseline="-25000" dirty="0">
                <a:latin typeface="楷体_GB2312" pitchFamily="49" charset="-122"/>
                <a:ea typeface="楷体_GB2312" pitchFamily="49" charset="-122"/>
              </a:rPr>
              <a:t>j</a:t>
            </a:r>
          </a:p>
          <a:p>
            <a:pPr lvl="2"/>
            <a:r>
              <a:rPr lang="en-US" altLang="zh-CN" sz="3200" b="1" dirty="0">
                <a:latin typeface="楷体_GB2312" pitchFamily="49" charset="-122"/>
                <a:ea typeface="楷体_GB2312" pitchFamily="49" charset="-122"/>
              </a:rPr>
              <a:t>J=</a:t>
            </a:r>
            <a:r>
              <a:rPr lang="en-US" altLang="zh-CN" sz="3200" b="1" dirty="0" err="1">
                <a:latin typeface="楷体_GB2312" pitchFamily="49" charset="-122"/>
                <a:ea typeface="楷体_GB2312" pitchFamily="49" charset="-122"/>
              </a:rPr>
              <a:t>ik</a:t>
            </a:r>
            <a:r>
              <a:rPr lang="en-US" altLang="zh-CN" sz="3200" b="1" dirty="0">
                <a:latin typeface="楷体_GB2312" pitchFamily="49" charset="-122"/>
                <a:ea typeface="楷体_GB2312" pitchFamily="49" charset="-122"/>
              </a:rPr>
              <a:t> mod n</a:t>
            </a:r>
          </a:p>
          <a:p>
            <a:pPr lvl="3"/>
            <a:r>
              <a:rPr lang="zh-CN" altLang="en-US" sz="2800" b="1" dirty="0">
                <a:latin typeface="楷体_GB2312" pitchFamily="49" charset="-122"/>
                <a:ea typeface="楷体_GB2312" pitchFamily="49" charset="-122"/>
              </a:rPr>
              <a:t>其中， </a:t>
            </a:r>
            <a:r>
              <a:rPr lang="en-US" altLang="zh-CN" sz="2800" b="1" dirty="0">
                <a:latin typeface="楷体_GB2312" pitchFamily="49" charset="-122"/>
                <a:ea typeface="楷体_GB2312" pitchFamily="49" charset="-122"/>
              </a:rPr>
              <a:t>a</a:t>
            </a:r>
            <a:r>
              <a:rPr lang="en-US" altLang="zh-CN" sz="2800" b="1" baseline="-25000" dirty="0">
                <a:latin typeface="楷体_GB2312" pitchFamily="49" charset="-122"/>
                <a:ea typeface="楷体_GB2312" pitchFamily="49" charset="-122"/>
              </a:rPr>
              <a:t> </a:t>
            </a:r>
            <a:r>
              <a:rPr lang="en-US" altLang="zh-CN" sz="2800" b="1" baseline="-25000" dirty="0" err="1">
                <a:latin typeface="楷体_GB2312" pitchFamily="49" charset="-122"/>
                <a:ea typeface="楷体_GB2312" pitchFamily="49" charset="-122"/>
              </a:rPr>
              <a:t>I</a:t>
            </a:r>
            <a:r>
              <a:rPr lang="en-US" altLang="zh-CN" sz="2800" b="1" dirty="0" err="1">
                <a:latin typeface="楷体_GB2312" pitchFamily="49" charset="-122"/>
                <a:ea typeface="楷体_GB2312" pitchFamily="49" charset="-122"/>
              </a:rPr>
              <a:t>∈A,k</a:t>
            </a:r>
            <a:r>
              <a:rPr lang="zh-CN" altLang="en-US" sz="2800" b="1" dirty="0">
                <a:latin typeface="楷体_GB2312" pitchFamily="49" charset="-122"/>
                <a:ea typeface="楷体_GB2312" pitchFamily="49" charset="-122"/>
              </a:rPr>
              <a:t>是满足</a:t>
            </a:r>
            <a:r>
              <a:rPr lang="en-US" altLang="zh-CN" sz="2800" b="1" dirty="0">
                <a:latin typeface="楷体_GB2312" pitchFamily="49" charset="-122"/>
                <a:ea typeface="楷体_GB2312" pitchFamily="49" charset="-122"/>
              </a:rPr>
              <a:t>0</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k</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n</a:t>
            </a:r>
            <a:r>
              <a:rPr lang="zh-CN" altLang="en-US" sz="2800" b="1" dirty="0">
                <a:latin typeface="楷体_GB2312" pitchFamily="49" charset="-122"/>
                <a:ea typeface="楷体_GB2312" pitchFamily="49" charset="-122"/>
              </a:rPr>
              <a:t>的正整数</a:t>
            </a:r>
          </a:p>
          <a:p>
            <a:pPr lvl="2"/>
            <a:r>
              <a:rPr lang="zh-CN" altLang="en-US" sz="3200" b="1" dirty="0">
                <a:latin typeface="楷体_GB2312" pitchFamily="49" charset="-122"/>
                <a:ea typeface="楷体_GB2312" pitchFamily="49" charset="-122"/>
              </a:rPr>
              <a:t>要求</a:t>
            </a:r>
            <a:r>
              <a:rPr lang="en-US" altLang="zh-CN" sz="3200" b="1" dirty="0">
                <a:latin typeface="楷体_GB2312" pitchFamily="49" charset="-122"/>
                <a:ea typeface="楷体_GB2312" pitchFamily="49" charset="-122"/>
              </a:rPr>
              <a:t>k</a:t>
            </a:r>
            <a:r>
              <a:rPr lang="zh-CN" altLang="en-US" sz="3200" b="1" dirty="0">
                <a:latin typeface="楷体_GB2312" pitchFamily="49" charset="-122"/>
                <a:ea typeface="楷体_GB2312" pitchFamily="49" charset="-122"/>
              </a:rPr>
              <a:t>与</a:t>
            </a:r>
            <a:r>
              <a:rPr lang="en-US" altLang="zh-CN" sz="3200" b="1" dirty="0">
                <a:latin typeface="楷体_GB2312" pitchFamily="49" charset="-122"/>
                <a:ea typeface="楷体_GB2312" pitchFamily="49" charset="-122"/>
              </a:rPr>
              <a:t>n</a:t>
            </a:r>
            <a:r>
              <a:rPr lang="zh-CN" altLang="en-US" sz="3200" b="1" dirty="0">
                <a:latin typeface="楷体_GB2312" pitchFamily="49" charset="-122"/>
                <a:ea typeface="楷体_GB2312" pitchFamily="49" charset="-122"/>
              </a:rPr>
              <a:t>互素</a:t>
            </a:r>
          </a:p>
          <a:p>
            <a:pPr lvl="3"/>
            <a:r>
              <a:rPr lang="zh-CN" altLang="en-US" sz="2800" b="1" dirty="0">
                <a:latin typeface="楷体_GB2312" pitchFamily="49" charset="-122"/>
                <a:ea typeface="楷体_GB2312" pitchFamily="49" charset="-122"/>
              </a:rPr>
              <a:t>原因：仅当</a:t>
            </a:r>
            <a:r>
              <a:rPr lang="en-US" altLang="zh-CN" sz="2800" b="1" dirty="0" err="1">
                <a:latin typeface="楷体_GB2312" pitchFamily="49" charset="-122"/>
                <a:ea typeface="楷体_GB2312" pitchFamily="49" charset="-122"/>
              </a:rPr>
              <a:t>gcd</a:t>
            </a:r>
            <a:r>
              <a:rPr lang="zh-CN" altLang="en-US" sz="2800" b="1" dirty="0">
                <a:latin typeface="楷体_GB2312" pitchFamily="49" charset="-122"/>
                <a:ea typeface="楷体_GB2312" pitchFamily="49" charset="-122"/>
              </a:rPr>
              <a:t>（</a:t>
            </a:r>
            <a:r>
              <a:rPr lang="en-US" altLang="zh-CN" sz="2800" b="1" dirty="0" err="1">
                <a:latin typeface="楷体_GB2312" pitchFamily="49" charset="-122"/>
                <a:ea typeface="楷体_GB2312" pitchFamily="49" charset="-122"/>
              </a:rPr>
              <a:t>k,n</a:t>
            </a:r>
            <a:r>
              <a:rPr lang="zh-CN" altLang="en-US" sz="2800" b="1" dirty="0">
                <a:latin typeface="楷体_GB2312" pitchFamily="49" charset="-122"/>
                <a:ea typeface="楷体_GB2312" pitchFamily="49" charset="-122"/>
              </a:rPr>
              <a:t>）</a:t>
            </a: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时，才存在两个整数</a:t>
            </a:r>
            <a:r>
              <a:rPr lang="en-US" altLang="zh-CN" sz="2800" b="1" dirty="0" err="1">
                <a:latin typeface="楷体_GB2312" pitchFamily="49" charset="-122"/>
                <a:ea typeface="楷体_GB2312" pitchFamily="49" charset="-122"/>
              </a:rPr>
              <a:t>x,y</a:t>
            </a:r>
            <a:r>
              <a:rPr lang="zh-CN" altLang="en-US" sz="2800" b="1" dirty="0">
                <a:latin typeface="楷体_GB2312" pitchFamily="49" charset="-122"/>
                <a:ea typeface="楷体_GB2312" pitchFamily="49" charset="-122"/>
              </a:rPr>
              <a:t>使得</a:t>
            </a:r>
            <a:r>
              <a:rPr lang="en-US" altLang="zh-CN" sz="2800" b="1" dirty="0" err="1">
                <a:latin typeface="楷体_GB2312" pitchFamily="49" charset="-122"/>
                <a:ea typeface="楷体_GB2312" pitchFamily="49" charset="-122"/>
              </a:rPr>
              <a:t>xk+yn</a:t>
            </a:r>
            <a:r>
              <a:rPr lang="en-US" altLang="zh-CN" sz="2800" b="1" dirty="0">
                <a:latin typeface="楷体_GB2312" pitchFamily="49" charset="-122"/>
                <a:ea typeface="楷体_GB2312" pitchFamily="49" charset="-122"/>
              </a:rPr>
              <a:t>=1,</a:t>
            </a:r>
            <a:r>
              <a:rPr lang="zh-CN" altLang="en-US" sz="2800" b="1" dirty="0">
                <a:latin typeface="楷体_GB2312" pitchFamily="49" charset="-122"/>
                <a:ea typeface="楷体_GB2312" pitchFamily="49" charset="-122"/>
              </a:rPr>
              <a:t>才有</a:t>
            </a:r>
            <a:r>
              <a:rPr lang="en-US" altLang="zh-CN" sz="2800" b="1" dirty="0" err="1">
                <a:latin typeface="楷体_GB2312" pitchFamily="49" charset="-122"/>
                <a:ea typeface="楷体_GB2312" pitchFamily="49" charset="-122"/>
              </a:rPr>
              <a:t>xk</a:t>
            </a:r>
            <a:r>
              <a:rPr lang="en-US" altLang="zh-CN" sz="2800" b="1" dirty="0">
                <a:latin typeface="楷体_GB2312" pitchFamily="49" charset="-122"/>
                <a:ea typeface="楷体_GB2312" pitchFamily="49" charset="-122"/>
              </a:rPr>
              <a:t>= 1 mod n</a:t>
            </a:r>
          </a:p>
          <a:p>
            <a:pPr lvl="3">
              <a:buFont typeface="Wingdings" pitchFamily="2" charset="2"/>
              <a:buNone/>
            </a:pP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进而有</a:t>
            </a:r>
            <a:r>
              <a:rPr lang="en-US" altLang="zh-CN" sz="2800" b="1" dirty="0" err="1">
                <a:latin typeface="楷体_GB2312" pitchFamily="49" charset="-122"/>
                <a:ea typeface="楷体_GB2312" pitchFamily="49" charset="-122"/>
              </a:rPr>
              <a:t>i</a:t>
            </a:r>
            <a:r>
              <a:rPr lang="en-US" altLang="zh-CN" sz="2800" b="1" dirty="0">
                <a:latin typeface="楷体_GB2312" pitchFamily="49" charset="-122"/>
                <a:ea typeface="楷体_GB2312" pitchFamily="49" charset="-122"/>
              </a:rPr>
              <a:t>=</a:t>
            </a:r>
            <a:r>
              <a:rPr lang="en-US" altLang="zh-CN" sz="2800" b="1" dirty="0" err="1">
                <a:latin typeface="楷体_GB2312" pitchFamily="49" charset="-122"/>
                <a:ea typeface="楷体_GB2312" pitchFamily="49" charset="-122"/>
              </a:rPr>
              <a:t>xj</a:t>
            </a:r>
            <a:r>
              <a:rPr lang="en-US" altLang="zh-CN" sz="2800" b="1" dirty="0">
                <a:latin typeface="楷体_GB2312" pitchFamily="49" charset="-122"/>
                <a:ea typeface="楷体_GB2312" pitchFamily="49" charset="-122"/>
              </a:rPr>
              <a:t> mod n </a:t>
            </a:r>
            <a:r>
              <a:rPr lang="zh-CN" altLang="en-US" sz="2800" b="1" dirty="0">
                <a:latin typeface="楷体_GB2312" pitchFamily="49" charset="-122"/>
                <a:ea typeface="楷体_GB2312" pitchFamily="49" charset="-122"/>
              </a:rPr>
              <a:t>，密码才能正确</a:t>
            </a:r>
            <a:r>
              <a:rPr lang="zh-CN" altLang="en-US" sz="2800" b="1" dirty="0" smtClean="0">
                <a:latin typeface="楷体_GB2312" pitchFamily="49" charset="-122"/>
                <a:ea typeface="楷体_GB2312" pitchFamily="49" charset="-122"/>
              </a:rPr>
              <a:t>解密</a:t>
            </a:r>
            <a:endParaRPr lang="en-US" altLang="zh-CN" sz="2800" b="1" dirty="0" smtClean="0">
              <a:latin typeface="楷体_GB2312" pitchFamily="49" charset="-122"/>
              <a:ea typeface="楷体_GB2312" pitchFamily="49" charset="-122"/>
            </a:endParaRPr>
          </a:p>
          <a:p>
            <a:pPr lvl="3">
              <a:buFont typeface="Wingdings" pitchFamily="2" charset="2"/>
              <a:buNone/>
            </a:pPr>
            <a:r>
              <a:rPr lang="zh-CN" altLang="en-US" b="1" dirty="0" smtClean="0">
                <a:latin typeface="楷体_GB2312" pitchFamily="49" charset="-122"/>
                <a:ea typeface="楷体_GB2312" pitchFamily="49" charset="-122"/>
              </a:rPr>
              <a:t>若</a:t>
            </a:r>
            <a:r>
              <a:rPr lang="en-US" altLang="zh-CN" b="1" i="1" dirty="0" smtClean="0">
                <a:latin typeface="楷体_GB2312" pitchFamily="49" charset="-122"/>
                <a:ea typeface="楷体_GB2312" pitchFamily="49" charset="-122"/>
              </a:rPr>
              <a:t>n</a:t>
            </a:r>
            <a:r>
              <a:rPr lang="zh-CN" altLang="en-US" b="1" dirty="0" smtClean="0">
                <a:latin typeface="楷体_GB2312" pitchFamily="49" charset="-122"/>
                <a:ea typeface="楷体_GB2312" pitchFamily="49" charset="-122"/>
              </a:rPr>
              <a:t>为素数，则有</a:t>
            </a:r>
            <a:r>
              <a:rPr lang="en-US" altLang="zh-CN" b="1" i="1" dirty="0" smtClean="0">
                <a:latin typeface="楷体_GB2312" pitchFamily="49" charset="-122"/>
                <a:ea typeface="楷体_GB2312" pitchFamily="49" charset="-122"/>
              </a:rPr>
              <a:t>n</a:t>
            </a:r>
            <a:r>
              <a:rPr lang="en-US" altLang="zh-CN" b="1" dirty="0" smtClean="0">
                <a:latin typeface="楷体_GB2312" pitchFamily="49" charset="-122"/>
                <a:ea typeface="楷体_GB2312" pitchFamily="49" charset="-122"/>
              </a:rPr>
              <a:t>-2</a:t>
            </a:r>
            <a:r>
              <a:rPr lang="zh-CN" altLang="en-US" b="1" dirty="0" smtClean="0">
                <a:latin typeface="楷体_GB2312" pitchFamily="49" charset="-122"/>
                <a:ea typeface="楷体_GB2312" pitchFamily="49" charset="-122"/>
              </a:rPr>
              <a:t>个可用密钥</a:t>
            </a:r>
          </a:p>
          <a:p>
            <a:pPr lvl="3">
              <a:buFont typeface="Wingdings" pitchFamily="2" charset="2"/>
              <a:buNone/>
            </a:pPr>
            <a:endParaRPr lang="zh-CN" altLang="en-US" b="1" dirty="0">
              <a:latin typeface="楷体_GB2312" pitchFamily="49" charset="-122"/>
              <a:ea typeface="楷体_GB2312" pitchFamily="49"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additive="base">
                                        <p:cTn id="7" dur="500" fill="hold"/>
                                        <p:tgtEl>
                                          <p:spTgt spid="21506"/>
                                        </p:tgtEl>
                                        <p:attrNameLst>
                                          <p:attrName>ppt_x</p:attrName>
                                        </p:attrNameLst>
                                      </p:cBhvr>
                                      <p:tavLst>
                                        <p:tav tm="0">
                                          <p:val>
                                            <p:strVal val="#ppt_x"/>
                                          </p:val>
                                        </p:tav>
                                        <p:tav tm="100000">
                                          <p:val>
                                            <p:strVal val="#ppt_x"/>
                                          </p:val>
                                        </p:tav>
                                      </p:tavLst>
                                    </p:anim>
                                    <p:anim calcmode="lin" valueType="num">
                                      <p:cBhvr additive="base">
                                        <p:cTn id="8"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1507">
                                            <p:txEl>
                                              <p:pRg st="0" end="0"/>
                                            </p:txEl>
                                          </p:spTgt>
                                        </p:tgtEl>
                                        <p:attrNameLst>
                                          <p:attrName>style.visibility</p:attrName>
                                        </p:attrNameLst>
                                      </p:cBhvr>
                                      <p:to>
                                        <p:strVal val="visible"/>
                                      </p:to>
                                    </p:set>
                                    <p:animEffect transition="in" filter="checkerboard(across)">
                                      <p:cBhvr>
                                        <p:cTn id="13" dur="500"/>
                                        <p:tgtEl>
                                          <p:spTgt spid="21507">
                                            <p:txEl>
                                              <p:pRg st="0" end="0"/>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1507">
                                            <p:txEl>
                                              <p:pRg st="1" end="1"/>
                                            </p:txEl>
                                          </p:spTgt>
                                        </p:tgtEl>
                                        <p:attrNameLst>
                                          <p:attrName>style.visibility</p:attrName>
                                        </p:attrNameLst>
                                      </p:cBhvr>
                                      <p:to>
                                        <p:strVal val="visible"/>
                                      </p:to>
                                    </p:set>
                                    <p:animEffect transition="in" filter="checkerboard(across)">
                                      <p:cBhvr>
                                        <p:cTn id="16" dur="500"/>
                                        <p:tgtEl>
                                          <p:spTgt spid="21507">
                                            <p:txEl>
                                              <p:pRg st="1" end="1"/>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19" dur="500"/>
                                        <p:tgtEl>
                                          <p:spTgt spid="21507">
                                            <p:txEl>
                                              <p:pRg st="2" end="2"/>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checkerboard(across)">
                                      <p:cBhvr>
                                        <p:cTn id="22" dur="500"/>
                                        <p:tgtEl>
                                          <p:spTgt spid="21507">
                                            <p:txEl>
                                              <p:pRg st="3" end="3"/>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1507">
                                            <p:txEl>
                                              <p:pRg st="4" end="4"/>
                                            </p:txEl>
                                          </p:spTgt>
                                        </p:tgtEl>
                                        <p:attrNameLst>
                                          <p:attrName>style.visibility</p:attrName>
                                        </p:attrNameLst>
                                      </p:cBhvr>
                                      <p:to>
                                        <p:strVal val="visible"/>
                                      </p:to>
                                    </p:set>
                                    <p:animEffect transition="in" filter="checkerboard(across)">
                                      <p:cBhvr>
                                        <p:cTn id="25" dur="500"/>
                                        <p:tgtEl>
                                          <p:spTgt spid="21507">
                                            <p:txEl>
                                              <p:pRg st="4" end="4"/>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1507">
                                            <p:txEl>
                                              <p:pRg st="5" end="5"/>
                                            </p:txEl>
                                          </p:spTgt>
                                        </p:tgtEl>
                                        <p:attrNameLst>
                                          <p:attrName>style.visibility</p:attrName>
                                        </p:attrNameLst>
                                      </p:cBhvr>
                                      <p:to>
                                        <p:strVal val="visible"/>
                                      </p:to>
                                    </p:set>
                                    <p:animEffect transition="in" filter="checkerboard(across)">
                                      <p:cBhvr>
                                        <p:cTn id="28" dur="500"/>
                                        <p:tgtEl>
                                          <p:spTgt spid="21507">
                                            <p:txEl>
                                              <p:pRg st="5" end="5"/>
                                            </p:txEl>
                                          </p:spTgt>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21507">
                                            <p:txEl>
                                              <p:pRg st="6" end="6"/>
                                            </p:txEl>
                                          </p:spTgt>
                                        </p:tgtEl>
                                        <p:attrNameLst>
                                          <p:attrName>style.visibility</p:attrName>
                                        </p:attrNameLst>
                                      </p:cBhvr>
                                      <p:to>
                                        <p:strVal val="visible"/>
                                      </p:to>
                                    </p:set>
                                    <p:animEffect transition="in" filter="checkerboard(across)">
                                      <p:cBhvr>
                                        <p:cTn id="31" dur="500"/>
                                        <p:tgtEl>
                                          <p:spTgt spid="21507">
                                            <p:txEl>
                                              <p:pRg st="6" end="6"/>
                                            </p:txEl>
                                          </p:spTgt>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21507">
                                            <p:txEl>
                                              <p:pRg st="7" end="7"/>
                                            </p:txEl>
                                          </p:spTgt>
                                        </p:tgtEl>
                                        <p:attrNameLst>
                                          <p:attrName>style.visibility</p:attrName>
                                        </p:attrNameLst>
                                      </p:cBhvr>
                                      <p:to>
                                        <p:strVal val="visible"/>
                                      </p:to>
                                    </p:set>
                                    <p:animEffect transition="in" filter="checkerboard(across)">
                                      <p:cBhvr>
                                        <p:cTn id="34"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FF0000"/>
                    </a:solidFill>
                  </a:rPr>
                  <a:t>第二步</a:t>
                </a:r>
                <a:r>
                  <a:rPr lang="en-US" altLang="zh-CN" b="1" dirty="0" smtClean="0">
                    <a:solidFill>
                      <a:srgbClr val="FF0000"/>
                    </a:solidFill>
                  </a:rPr>
                  <a:t>—</a:t>
                </a:r>
                <a:r>
                  <a:rPr lang="zh-CN" altLang="en-US" b="1" dirty="0" smtClean="0">
                    <a:solidFill>
                      <a:srgbClr val="FF0000"/>
                    </a:solidFill>
                  </a:rPr>
                  <a:t>确定密钥字</a:t>
                </a:r>
                <a:r>
                  <a:rPr lang="zh-CN" altLang="en-US" b="1" dirty="0" smtClean="0"/>
                  <a:t>：</a:t>
                </a:r>
                <a:r>
                  <a:rPr lang="zh-CN" altLang="en-US" b="1" dirty="0" smtClean="0">
                    <a:solidFill>
                      <a:srgbClr val="FF3300"/>
                    </a:solidFill>
                  </a:rPr>
                  <a:t>重合互指数</a:t>
                </a:r>
                <a:r>
                  <a:rPr lang="zh-CN" altLang="en-US" b="1" dirty="0">
                    <a:solidFill>
                      <a:srgbClr val="FF3300"/>
                    </a:solidFill>
                  </a:rPr>
                  <a:t>法</a:t>
                </a:r>
                <a:r>
                  <a:rPr lang="zh-CN" altLang="en-US" dirty="0"/>
                  <a:t>（</a:t>
                </a:r>
                <a:r>
                  <a:rPr lang="en-US" altLang="zh-CN" dirty="0" smtClean="0"/>
                  <a:t>mutual index of coincidence</a:t>
                </a:r>
                <a:r>
                  <a:rPr lang="zh-CN" altLang="en-US" dirty="0" smtClean="0"/>
                  <a:t>）</a:t>
                </a:r>
              </a:p>
              <a:p>
                <a:endParaRPr lang="zh-CN" altLang="en-US" dirty="0" smtClean="0"/>
              </a:p>
              <a:p>
                <a:r>
                  <a:rPr lang="zh-CN" altLang="en-US" b="1" dirty="0" smtClean="0"/>
                  <a:t>定义（</a:t>
                </a:r>
                <a:r>
                  <a:rPr lang="zh-CN" altLang="en-US" b="1" dirty="0" smtClean="0">
                    <a:solidFill>
                      <a:srgbClr val="FF3300"/>
                    </a:solidFill>
                  </a:rPr>
                  <a:t>重合互指数</a:t>
                </a:r>
                <a:r>
                  <a:rPr lang="zh-CN" altLang="en-US" b="1" dirty="0" smtClean="0"/>
                  <a:t>）：</a:t>
                </a:r>
                <a:r>
                  <a:rPr lang="zh-CN" altLang="en-US" dirty="0" smtClean="0"/>
                  <a:t>假定</a:t>
                </a:r>
                <a14:m>
                  <m:oMath xmlns:m="http://schemas.openxmlformats.org/officeDocument/2006/math">
                    <m:r>
                      <a:rPr lang="en-US" altLang="zh-CN" i="1" dirty="0" smtClean="0">
                        <a:latin typeface="Cambria Math"/>
                      </a:rPr>
                      <m:t>𝑥</m:t>
                    </m:r>
                    <m:r>
                      <a:rPr lang="zh-CN" altLang="en-US" i="1" dirty="0" smtClean="0">
                        <a:latin typeface="Cambria Math"/>
                      </a:rPr>
                      <m:t>＝</m:t>
                    </m:r>
                    <m:r>
                      <a:rPr lang="en-US" altLang="zh-CN" i="1" dirty="0" smtClean="0">
                        <a:latin typeface="Cambria Math"/>
                      </a:rPr>
                      <m:t>𝑥</m:t>
                    </m:r>
                    <m:r>
                      <a:rPr lang="en-US" altLang="zh-CN" i="1" baseline="-25000" dirty="0" smtClean="0">
                        <a:latin typeface="Cambria Math"/>
                      </a:rPr>
                      <m:t>1</m:t>
                    </m:r>
                    <m:r>
                      <a:rPr lang="en-US" altLang="zh-CN" i="1" dirty="0" smtClean="0">
                        <a:latin typeface="Cambria Math"/>
                      </a:rPr>
                      <m:t>𝑥</m:t>
                    </m:r>
                    <m:r>
                      <a:rPr lang="en-US" altLang="zh-CN" i="1" baseline="-25000" dirty="0" smtClean="0">
                        <a:latin typeface="Cambria Math"/>
                      </a:rPr>
                      <m:t>2</m:t>
                    </m:r>
                    <m:r>
                      <a:rPr lang="en-US" altLang="zh-CN" i="1" dirty="0" smtClean="0">
                        <a:latin typeface="Cambria Math"/>
                      </a:rPr>
                      <m:t> … </m:t>
                    </m:r>
                    <m:r>
                      <a:rPr lang="en-US" altLang="zh-CN" i="1" dirty="0" err="1" smtClean="0">
                        <a:latin typeface="Cambria Math"/>
                      </a:rPr>
                      <m:t>𝑥</m:t>
                    </m:r>
                    <m:r>
                      <a:rPr lang="en-US" altLang="zh-CN" i="1" baseline="-25000" dirty="0" err="1" smtClean="0">
                        <a:latin typeface="Cambria Math"/>
                      </a:rPr>
                      <m:t>𝑛</m:t>
                    </m:r>
                  </m:oMath>
                </a14:m>
                <a:r>
                  <a:rPr lang="zh-CN" altLang="en-US" dirty="0" smtClean="0"/>
                  <a:t>和</a:t>
                </a:r>
                <a14:m>
                  <m:oMath xmlns:m="http://schemas.openxmlformats.org/officeDocument/2006/math">
                    <m:r>
                      <a:rPr lang="en-US" altLang="zh-CN" i="1" dirty="0" smtClean="0">
                        <a:latin typeface="Cambria Math"/>
                      </a:rPr>
                      <m:t>𝑦</m:t>
                    </m:r>
                    <m:r>
                      <a:rPr lang="zh-CN" altLang="en-US" i="1" dirty="0" smtClean="0">
                        <a:latin typeface="Cambria Math"/>
                      </a:rPr>
                      <m:t>＝</m:t>
                    </m:r>
                    <m:r>
                      <a:rPr lang="en-US" altLang="zh-CN" i="1" dirty="0" smtClean="0">
                        <a:latin typeface="Cambria Math"/>
                      </a:rPr>
                      <m:t>𝑦</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𝑦</m:t>
                    </m:r>
                    <m:r>
                      <a:rPr lang="en-US" altLang="zh-CN" i="1" baseline="-25000" dirty="0" smtClean="0">
                        <a:latin typeface="Cambria Math"/>
                      </a:rPr>
                      <m:t>2</m:t>
                    </m:r>
                    <m:r>
                      <a:rPr lang="en-US" altLang="zh-CN" i="1" dirty="0" smtClean="0">
                        <a:latin typeface="Cambria Math"/>
                      </a:rPr>
                      <m:t>…</m:t>
                    </m:r>
                    <m:r>
                      <a:rPr lang="en-US" altLang="zh-CN" i="1" dirty="0" err="1" smtClean="0">
                        <a:latin typeface="Cambria Math"/>
                      </a:rPr>
                      <m:t>𝑦</m:t>
                    </m:r>
                    <m:r>
                      <a:rPr lang="en-US" altLang="zh-CN" i="1" baseline="-25000" dirty="0" err="1" smtClean="0">
                        <a:latin typeface="Cambria Math"/>
                      </a:rPr>
                      <m:t>𝑛</m:t>
                    </m:r>
                    <m:r>
                      <a:rPr lang="en-US" altLang="zh-CN" b="0" i="1" baseline="-25000" dirty="0" smtClean="0">
                        <a:latin typeface="Cambria Math"/>
                      </a:rPr>
                      <m:t>′</m:t>
                    </m:r>
                  </m:oMath>
                </a14:m>
                <a:r>
                  <a:rPr lang="en-US" altLang="zh-CN" dirty="0" smtClean="0"/>
                  <a:t>,</a:t>
                </a:r>
                <a:r>
                  <a:rPr lang="zh-CN" altLang="en-US" dirty="0" smtClean="0"/>
                  <a:t>分别是长为</a:t>
                </a:r>
                <a14:m>
                  <m:oMath xmlns:m="http://schemas.openxmlformats.org/officeDocument/2006/math">
                    <m:r>
                      <a:rPr lang="en-US" altLang="zh-CN" i="1" dirty="0" smtClean="0">
                        <a:latin typeface="Cambria Math"/>
                      </a:rPr>
                      <m:t>𝑛</m:t>
                    </m:r>
                    <m:r>
                      <a:rPr lang="zh-CN" altLang="en-US" i="1" dirty="0" smtClean="0">
                        <a:latin typeface="Cambria Math"/>
                      </a:rPr>
                      <m:t>和</m:t>
                    </m:r>
                    <m:r>
                      <a:rPr lang="en-US" altLang="zh-CN" i="1" dirty="0" smtClean="0">
                        <a:latin typeface="Cambria Math"/>
                      </a:rPr>
                      <m:t>𝑛</m:t>
                    </m:r>
                    <m:r>
                      <a:rPr lang="en-US" altLang="zh-CN" i="1" dirty="0" smtClean="0">
                        <a:latin typeface="Cambria Math"/>
                      </a:rPr>
                      <m:t>’</m:t>
                    </m:r>
                  </m:oMath>
                </a14:m>
                <a:r>
                  <a:rPr lang="zh-CN" altLang="en-US" dirty="0" smtClean="0"/>
                  <a:t>的字符串。</a:t>
                </a:r>
                <a14:m>
                  <m:oMath xmlns:m="http://schemas.openxmlformats.org/officeDocument/2006/math">
                    <m:r>
                      <a:rPr lang="en-US" altLang="zh-CN" i="1" dirty="0" smtClean="0">
                        <a:latin typeface="Cambria Math"/>
                      </a:rPr>
                      <m:t>𝑥</m:t>
                    </m:r>
                    <m:r>
                      <a:rPr lang="zh-CN" altLang="en-US" i="1" dirty="0" smtClean="0">
                        <a:latin typeface="Cambria Math"/>
                      </a:rPr>
                      <m:t>和</m:t>
                    </m:r>
                    <m:r>
                      <a:rPr lang="en-US" altLang="zh-CN" i="1" dirty="0" smtClean="0">
                        <a:latin typeface="Cambria Math"/>
                      </a:rPr>
                      <m:t>𝑦</m:t>
                    </m:r>
                  </m:oMath>
                </a14:m>
                <a:r>
                  <a:rPr lang="zh-CN" altLang="en-US" dirty="0" smtClean="0"/>
                  <a:t>的重合互指数是指</a:t>
                </a:r>
                <a14:m>
                  <m:oMath xmlns:m="http://schemas.openxmlformats.org/officeDocument/2006/math">
                    <m:r>
                      <a:rPr lang="en-US" altLang="zh-CN" i="1" dirty="0" smtClean="0">
                        <a:latin typeface="Cambria Math"/>
                      </a:rPr>
                      <m:t>𝑥</m:t>
                    </m:r>
                  </m:oMath>
                </a14:m>
                <a:r>
                  <a:rPr lang="zh-CN" altLang="en-US" dirty="0" smtClean="0"/>
                  <a:t>的一个随机元素等于</a:t>
                </a:r>
                <a14:m>
                  <m:oMath xmlns:m="http://schemas.openxmlformats.org/officeDocument/2006/math">
                    <m:r>
                      <a:rPr lang="en-US" altLang="zh-CN" i="1" dirty="0" smtClean="0">
                        <a:latin typeface="Cambria Math"/>
                      </a:rPr>
                      <m:t>𝑦</m:t>
                    </m:r>
                  </m:oMath>
                </a14:m>
                <a:r>
                  <a:rPr lang="zh-CN" altLang="en-US" dirty="0" smtClean="0"/>
                  <a:t>的一个随机元素的概率，记为</a:t>
                </a:r>
                <a14:m>
                  <m:oMath xmlns:m="http://schemas.openxmlformats.org/officeDocument/2006/math">
                    <m:r>
                      <a:rPr lang="en-US" altLang="zh-CN" i="1" dirty="0" smtClean="0">
                        <a:latin typeface="Cambria Math"/>
                      </a:rPr>
                      <m:t>𝑀𝐼</m:t>
                    </m:r>
                    <m:r>
                      <a:rPr lang="en-US" altLang="zh-CN" i="1" baseline="-25000" dirty="0" err="1" smtClean="0">
                        <a:latin typeface="Cambria Math"/>
                      </a:rPr>
                      <m:t>𝑐</m:t>
                    </m:r>
                    <m:r>
                      <a:rPr lang="en-US" altLang="zh-CN" i="1" dirty="0" smtClean="0">
                        <a:latin typeface="Cambria Math"/>
                      </a:rPr>
                      <m:t>(</m:t>
                    </m:r>
                    <m:r>
                      <a:rPr lang="en-US" altLang="zh-CN" i="1" dirty="0" err="1" smtClean="0">
                        <a:latin typeface="Cambria Math"/>
                      </a:rPr>
                      <m:t>𝑥</m:t>
                    </m:r>
                    <m:r>
                      <a:rPr lang="en-US" altLang="zh-CN" i="1" dirty="0" err="1" smtClean="0">
                        <a:latin typeface="Cambria Math"/>
                      </a:rPr>
                      <m:t>,</m:t>
                    </m:r>
                    <m:r>
                      <a:rPr lang="en-US" altLang="zh-CN" i="1" dirty="0" err="1" smtClean="0">
                        <a:latin typeface="Cambria Math"/>
                      </a:rPr>
                      <m:t>𝑦</m:t>
                    </m:r>
                    <m:r>
                      <a:rPr lang="en-US" altLang="zh-CN" i="1" dirty="0" smtClean="0">
                        <a:latin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259" t="-1491" r="-88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6C9EAF0-3114-4836-9F46-A6D2C26ACB13}"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120</a:t>
            </a:fld>
            <a:endParaRPr lang="en-US" altLang="zh-CN" dirty="0"/>
          </a:p>
        </p:txBody>
      </p:sp>
    </p:spTree>
  </p:cSld>
  <p:clrMapOvr>
    <a:masterClrMapping/>
  </p:clrMapOvr>
  <p:transition>
    <p:wedg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将</a:t>
                </a:r>
                <a14:m>
                  <m:oMath xmlns:m="http://schemas.openxmlformats.org/officeDocument/2006/math">
                    <m:r>
                      <a:rPr lang="en-US" altLang="zh-CN" i="1" dirty="0" smtClean="0">
                        <a:latin typeface="Cambria Math"/>
                      </a:rPr>
                      <m:t>𝑥</m:t>
                    </m:r>
                    <m:r>
                      <a:rPr lang="zh-CN" altLang="en-US" i="1" dirty="0" smtClean="0">
                        <a:latin typeface="Cambria Math"/>
                      </a:rPr>
                      <m:t>和</m:t>
                    </m:r>
                    <m:r>
                      <a:rPr lang="en-US" altLang="zh-CN" i="1" dirty="0" smtClean="0">
                        <a:latin typeface="Cambria Math"/>
                      </a:rPr>
                      <m:t>𝑦</m:t>
                    </m:r>
                  </m:oMath>
                </a14:m>
                <a:r>
                  <a:rPr lang="zh-CN" altLang="en-US" dirty="0" smtClean="0"/>
                  <a:t>中的字母</a:t>
                </a:r>
                <a:r>
                  <a:rPr lang="en-US" altLang="zh-CN" dirty="0" smtClean="0"/>
                  <a:t>A,B,C,……,Z</a:t>
                </a:r>
                <a:r>
                  <a:rPr lang="zh-CN" altLang="en-US" dirty="0" smtClean="0"/>
                  <a:t>出现的次数分别表示为</a:t>
                </a:r>
                <a14:m>
                  <m:oMath xmlns:m="http://schemas.openxmlformats.org/officeDocument/2006/math">
                    <m:r>
                      <a:rPr lang="en-US" altLang="zh-CN" i="1" dirty="0" smtClean="0">
                        <a:latin typeface="Cambria Math"/>
                      </a:rPr>
                      <m:t>𝑓</m:t>
                    </m:r>
                    <m:r>
                      <a:rPr lang="en-US" altLang="zh-CN" i="1" baseline="-25000" dirty="0" smtClean="0">
                        <a:latin typeface="Cambria Math"/>
                      </a:rPr>
                      <m:t>0</m:t>
                    </m:r>
                    <m:r>
                      <a:rPr lang="en-US" altLang="zh-CN" i="1" dirty="0" smtClean="0">
                        <a:latin typeface="Cambria Math"/>
                      </a:rPr>
                      <m:t>,</m:t>
                    </m:r>
                    <m:r>
                      <a:rPr lang="en-US" altLang="zh-CN" i="1" dirty="0" smtClean="0">
                        <a:latin typeface="Cambria Math"/>
                      </a:rPr>
                      <m:t>𝑓</m:t>
                    </m:r>
                    <m:r>
                      <a:rPr lang="en-US" altLang="zh-CN" i="1" baseline="-25000" dirty="0" smtClean="0">
                        <a:latin typeface="Cambria Math"/>
                      </a:rPr>
                      <m:t>1</m:t>
                    </m:r>
                    <m:r>
                      <a:rPr lang="en-US" altLang="zh-CN" i="1" dirty="0">
                        <a:latin typeface="Cambria Math"/>
                      </a:rPr>
                      <m:t>,……,</m:t>
                    </m:r>
                    <m:r>
                      <a:rPr lang="en-US" altLang="zh-CN" i="1" dirty="0" smtClean="0">
                        <a:latin typeface="Cambria Math"/>
                      </a:rPr>
                      <m:t>𝑓</m:t>
                    </m:r>
                    <m:r>
                      <a:rPr lang="en-US" altLang="zh-CN" i="1" baseline="-25000" dirty="0" smtClean="0">
                        <a:latin typeface="Cambria Math"/>
                      </a:rPr>
                      <m:t>25</m:t>
                    </m:r>
                  </m:oMath>
                </a14:m>
                <a:r>
                  <a:rPr lang="zh-CN" altLang="en-US" dirty="0" smtClean="0"/>
                  <a:t>和</a:t>
                </a:r>
                <a14:m>
                  <m:oMath xmlns:m="http://schemas.openxmlformats.org/officeDocument/2006/math">
                    <m:sSup>
                      <m:sSupPr>
                        <m:ctrlPr>
                          <a:rPr lang="en-US" altLang="zh-CN" i="1" dirty="0" smtClean="0">
                            <a:latin typeface="Cambria Math" panose="02040503050406030204" pitchFamily="18" charset="0"/>
                          </a:rPr>
                        </m:ctrlPr>
                      </m:sSupPr>
                      <m:e>
                        <m:sSub>
                          <m:sSubPr>
                            <m:ctrlPr>
                              <a:rPr lang="en-US" altLang="zh-CN" i="1" dirty="0" smtClean="0">
                                <a:latin typeface="Cambria Math" panose="02040503050406030204" pitchFamily="18" charset="0"/>
                              </a:rPr>
                            </m:ctrlPr>
                          </m:sSubPr>
                          <m:e>
                            <m:r>
                              <a:rPr lang="en-US" altLang="zh-CN" b="0" i="1" dirty="0" smtClean="0">
                                <a:latin typeface="Cambria Math"/>
                              </a:rPr>
                              <m:t>𝑓</m:t>
                            </m:r>
                          </m:e>
                          <m:sub>
                            <m:r>
                              <a:rPr lang="en-US" altLang="zh-CN" b="0" i="1" dirty="0" smtClean="0">
                                <a:latin typeface="Cambria Math"/>
                              </a:rPr>
                              <m:t>0</m:t>
                            </m:r>
                          </m:sub>
                        </m:sSub>
                      </m:e>
                      <m:sup>
                        <m:r>
                          <a:rPr lang="en-US" altLang="zh-CN" b="0" i="1" dirty="0" smtClean="0">
                            <a:latin typeface="Cambria Math"/>
                          </a:rPr>
                          <m:t>′</m:t>
                        </m:r>
                      </m:sup>
                    </m:sSup>
                    <m:r>
                      <a:rPr lang="en-US" altLang="zh-CN" b="0" i="1" dirty="0" smtClean="0">
                        <a:latin typeface="Cambria Math"/>
                      </a:rPr>
                      <m:t>,</m:t>
                    </m:r>
                  </m:oMath>
                </a14:m>
                <a:r>
                  <a:rPr lang="en-US" altLang="zh-CN" dirty="0"/>
                  <a:t> </a:t>
                </a:r>
                <a14:m>
                  <m:oMath xmlns:m="http://schemas.openxmlformats.org/officeDocument/2006/math">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a:rPr>
                              <m:t>𝑓</m:t>
                            </m:r>
                          </m:e>
                          <m:sub>
                            <m:r>
                              <a:rPr lang="en-US" altLang="zh-CN" b="0" i="1" dirty="0" smtClean="0">
                                <a:latin typeface="Cambria Math"/>
                              </a:rPr>
                              <m:t>1</m:t>
                            </m:r>
                          </m:sub>
                        </m:sSub>
                      </m:e>
                      <m:sup>
                        <m:r>
                          <a:rPr lang="en-US" altLang="zh-CN" i="1" dirty="0">
                            <a:latin typeface="Cambria Math"/>
                          </a:rPr>
                          <m:t>′</m:t>
                        </m:r>
                      </m:sup>
                    </m:sSup>
                    <m:r>
                      <a:rPr lang="en-US" altLang="zh-CN" i="1" dirty="0">
                        <a:latin typeface="Cambria Math"/>
                      </a:rPr>
                      <m:t>,</m:t>
                    </m:r>
                    <m:r>
                      <a:rPr lang="en-US" altLang="zh-CN" i="1" dirty="0" smtClean="0">
                        <a:latin typeface="Cambria Math"/>
                        <a:ea typeface="Cambria Math"/>
                      </a:rPr>
                      <m:t>⋯</m:t>
                    </m:r>
                    <m:r>
                      <a:rPr lang="en-US" altLang="zh-CN" b="0" i="1" dirty="0" smtClean="0">
                        <a:latin typeface="Cambria Math"/>
                        <a:ea typeface="Cambria Math"/>
                      </a:rPr>
                      <m:t>,</m:t>
                    </m:r>
                    <m:r>
                      <a:rPr lang="en-US" altLang="zh-CN" i="1" dirty="0">
                        <a:latin typeface="Cambria Math"/>
                      </a:rPr>
                      <m:t> </m:t>
                    </m:r>
                    <m:sSup>
                      <m:sSupPr>
                        <m:ctrlPr>
                          <a:rPr lang="en-US" altLang="zh-CN" i="1" dirty="0">
                            <a:latin typeface="Cambria Math" panose="02040503050406030204" pitchFamily="18" charset="0"/>
                          </a:rPr>
                        </m:ctrlPr>
                      </m:sSupPr>
                      <m:e>
                        <m:sSub>
                          <m:sSubPr>
                            <m:ctrlPr>
                              <a:rPr lang="en-US" altLang="zh-CN" i="1" dirty="0">
                                <a:latin typeface="Cambria Math" panose="02040503050406030204" pitchFamily="18" charset="0"/>
                              </a:rPr>
                            </m:ctrlPr>
                          </m:sSubPr>
                          <m:e>
                            <m:r>
                              <a:rPr lang="en-US" altLang="zh-CN" i="1" dirty="0">
                                <a:latin typeface="Cambria Math"/>
                              </a:rPr>
                              <m:t>𝑓</m:t>
                            </m:r>
                          </m:e>
                          <m:sub>
                            <m:r>
                              <a:rPr lang="en-US" altLang="zh-CN" b="0" i="1" dirty="0" smtClean="0">
                                <a:latin typeface="Cambria Math"/>
                              </a:rPr>
                              <m:t>25</m:t>
                            </m:r>
                          </m:sub>
                        </m:sSub>
                      </m:e>
                      <m:sup>
                        <m:r>
                          <a:rPr lang="en-US" altLang="zh-CN" i="1" dirty="0">
                            <a:latin typeface="Cambria Math"/>
                          </a:rPr>
                          <m:t>′</m:t>
                        </m:r>
                      </m:sup>
                    </m:sSup>
                    <m:r>
                      <a:rPr lang="en-US" altLang="zh-CN" i="1" dirty="0">
                        <a:latin typeface="Cambria Math"/>
                      </a:rPr>
                      <m:t>, </m:t>
                    </m:r>
                  </m:oMath>
                </a14:m>
                <a:r>
                  <a:rPr lang="zh-CN" altLang="en-US" dirty="0" smtClean="0"/>
                  <a:t>那么</a:t>
                </a:r>
                <a:endParaRPr lang="en-US" altLang="zh-CN" dirty="0" smtClean="0"/>
              </a:p>
              <a:p>
                <a:endParaRPr lang="en-US" altLang="zh-CN" dirty="0"/>
              </a:p>
              <a:p>
                <a:endParaRPr lang="en-US" altLang="zh-CN" dirty="0" smtClean="0"/>
              </a:p>
              <a:p>
                <a:pPr marL="0" indent="0" algn="ctr">
                  <a:buNone/>
                </a:pPr>
                <a:r>
                  <a:rPr lang="en-US" altLang="zh-CN" b="1" dirty="0"/>
                  <a:t> </a:t>
                </a:r>
                <a14:m>
                  <m:oMath xmlns:m="http://schemas.openxmlformats.org/officeDocument/2006/math">
                    <m:sSub>
                      <m:sSubPr>
                        <m:ctrlPr>
                          <a:rPr lang="en-US" altLang="zh-CN" sz="3600" b="1" i="1" smtClean="0">
                            <a:solidFill>
                              <a:srgbClr val="FF00FF"/>
                            </a:solidFill>
                            <a:latin typeface="Cambria Math" panose="02040503050406030204" pitchFamily="18" charset="0"/>
                          </a:rPr>
                        </m:ctrlPr>
                      </m:sSubPr>
                      <m:e>
                        <m:r>
                          <a:rPr lang="en-US" altLang="zh-CN" sz="3600" b="1" i="1" smtClean="0">
                            <a:solidFill>
                              <a:srgbClr val="FF00FF"/>
                            </a:solidFill>
                            <a:latin typeface="Cambria Math"/>
                          </a:rPr>
                          <m:t>𝑴𝑰</m:t>
                        </m:r>
                      </m:e>
                      <m:sub>
                        <m:r>
                          <a:rPr lang="en-US" altLang="zh-CN" sz="3600" b="1" i="1" smtClean="0">
                            <a:solidFill>
                              <a:srgbClr val="FF00FF"/>
                            </a:solidFill>
                            <a:latin typeface="Cambria Math"/>
                          </a:rPr>
                          <m:t>𝒄</m:t>
                        </m:r>
                      </m:sub>
                    </m:sSub>
                    <m:d>
                      <m:dPr>
                        <m:ctrlPr>
                          <a:rPr lang="en-US" altLang="zh-CN" sz="3600" b="1" i="1" smtClean="0">
                            <a:solidFill>
                              <a:srgbClr val="FF00FF"/>
                            </a:solidFill>
                            <a:latin typeface="Cambria Math" panose="02040503050406030204" pitchFamily="18" charset="0"/>
                          </a:rPr>
                        </m:ctrlPr>
                      </m:dPr>
                      <m:e>
                        <m:r>
                          <a:rPr lang="en-US" altLang="zh-CN" sz="3600" b="1" i="1" smtClean="0">
                            <a:solidFill>
                              <a:srgbClr val="FF00FF"/>
                            </a:solidFill>
                            <a:latin typeface="Cambria Math"/>
                          </a:rPr>
                          <m:t>𝒙</m:t>
                        </m:r>
                        <m:r>
                          <a:rPr lang="en-US" altLang="zh-CN" sz="3600" b="1" i="1" smtClean="0">
                            <a:solidFill>
                              <a:srgbClr val="FF00FF"/>
                            </a:solidFill>
                            <a:latin typeface="Cambria Math"/>
                          </a:rPr>
                          <m:t>,</m:t>
                        </m:r>
                        <m:r>
                          <a:rPr lang="en-US" altLang="zh-CN" sz="3600" b="1" i="1" smtClean="0">
                            <a:solidFill>
                              <a:srgbClr val="FF00FF"/>
                            </a:solidFill>
                            <a:latin typeface="Cambria Math"/>
                          </a:rPr>
                          <m:t>𝒚</m:t>
                        </m:r>
                      </m:e>
                    </m:d>
                    <m:r>
                      <a:rPr lang="en-US" altLang="zh-CN" sz="3600" b="1" i="1" smtClean="0">
                        <a:solidFill>
                          <a:srgbClr val="FF00FF"/>
                        </a:solidFill>
                        <a:latin typeface="Cambria Math"/>
                      </a:rPr>
                      <m:t>=</m:t>
                    </m:r>
                    <m:nary>
                      <m:naryPr>
                        <m:chr m:val="∑"/>
                        <m:ctrlPr>
                          <a:rPr lang="en-US" altLang="zh-CN" sz="3600" b="1" i="1" smtClean="0">
                            <a:solidFill>
                              <a:srgbClr val="FF00FF"/>
                            </a:solidFill>
                            <a:latin typeface="Cambria Math" panose="02040503050406030204" pitchFamily="18" charset="0"/>
                          </a:rPr>
                        </m:ctrlPr>
                      </m:naryPr>
                      <m:sub>
                        <m:r>
                          <m:rPr>
                            <m:brk m:alnAt="23"/>
                          </m:rPr>
                          <a:rPr lang="en-US" altLang="zh-CN" sz="3600" b="1" i="1" smtClean="0">
                            <a:solidFill>
                              <a:srgbClr val="FF00FF"/>
                            </a:solidFill>
                            <a:latin typeface="Cambria Math"/>
                          </a:rPr>
                          <m:t>𝒊</m:t>
                        </m:r>
                        <m:r>
                          <a:rPr lang="en-US" altLang="zh-CN" sz="3600" b="1" i="1" smtClean="0">
                            <a:solidFill>
                              <a:srgbClr val="FF00FF"/>
                            </a:solidFill>
                            <a:latin typeface="Cambria Math"/>
                          </a:rPr>
                          <m:t>=</m:t>
                        </m:r>
                        <m:r>
                          <a:rPr lang="en-US" altLang="zh-CN" sz="3600" b="1" i="1" smtClean="0">
                            <a:solidFill>
                              <a:srgbClr val="FF00FF"/>
                            </a:solidFill>
                            <a:latin typeface="Cambria Math"/>
                          </a:rPr>
                          <m:t>𝟎</m:t>
                        </m:r>
                      </m:sub>
                      <m:sup>
                        <m:r>
                          <a:rPr lang="en-US" altLang="zh-CN" sz="3600" b="1" i="1" smtClean="0">
                            <a:solidFill>
                              <a:srgbClr val="FF00FF"/>
                            </a:solidFill>
                            <a:latin typeface="Cambria Math"/>
                          </a:rPr>
                          <m:t>𝟐𝟓</m:t>
                        </m:r>
                      </m:sup>
                      <m:e>
                        <m:f>
                          <m:fPr>
                            <m:ctrlPr>
                              <a:rPr lang="en-US" altLang="zh-CN" sz="3600" b="1" i="1" smtClean="0">
                                <a:solidFill>
                                  <a:srgbClr val="FF00FF"/>
                                </a:solidFill>
                                <a:latin typeface="Cambria Math" panose="02040503050406030204" pitchFamily="18" charset="0"/>
                              </a:rPr>
                            </m:ctrlPr>
                          </m:fPr>
                          <m:num>
                            <m:sSub>
                              <m:sSubPr>
                                <m:ctrlPr>
                                  <a:rPr lang="en-US" altLang="zh-CN" sz="3600" b="1" i="1" smtClean="0">
                                    <a:solidFill>
                                      <a:srgbClr val="FF00FF"/>
                                    </a:solidFill>
                                    <a:latin typeface="Cambria Math" panose="02040503050406030204" pitchFamily="18" charset="0"/>
                                  </a:rPr>
                                </m:ctrlPr>
                              </m:sSubPr>
                              <m:e>
                                <m:r>
                                  <a:rPr lang="en-US" altLang="zh-CN" sz="3600" b="1" i="1" smtClean="0">
                                    <a:solidFill>
                                      <a:srgbClr val="FF00FF"/>
                                    </a:solidFill>
                                    <a:latin typeface="Cambria Math"/>
                                  </a:rPr>
                                  <m:t>𝒇</m:t>
                                </m:r>
                              </m:e>
                              <m:sub>
                                <m:r>
                                  <a:rPr lang="en-US" altLang="zh-CN" sz="3600" b="1" i="1" smtClean="0">
                                    <a:solidFill>
                                      <a:srgbClr val="FF00FF"/>
                                    </a:solidFill>
                                    <a:latin typeface="Cambria Math"/>
                                  </a:rPr>
                                  <m:t>𝒊</m:t>
                                </m:r>
                              </m:sub>
                            </m:sSub>
                          </m:num>
                          <m:den>
                            <m:r>
                              <a:rPr lang="en-US" altLang="zh-CN" sz="3600" b="1" i="1" smtClean="0">
                                <a:solidFill>
                                  <a:srgbClr val="FF00FF"/>
                                </a:solidFill>
                                <a:latin typeface="Cambria Math"/>
                              </a:rPr>
                              <m:t>𝒏</m:t>
                            </m:r>
                          </m:den>
                        </m:f>
                        <m:f>
                          <m:fPr>
                            <m:ctrlPr>
                              <a:rPr lang="en-US" altLang="zh-CN" sz="3600" b="1" i="1" smtClean="0">
                                <a:solidFill>
                                  <a:srgbClr val="FF00FF"/>
                                </a:solidFill>
                                <a:latin typeface="Cambria Math" panose="02040503050406030204" pitchFamily="18" charset="0"/>
                              </a:rPr>
                            </m:ctrlPr>
                          </m:fPr>
                          <m:num>
                            <m:sSup>
                              <m:sSupPr>
                                <m:ctrlPr>
                                  <a:rPr lang="en-US" altLang="zh-CN" sz="3600" b="1" i="1" smtClean="0">
                                    <a:solidFill>
                                      <a:srgbClr val="FF00FF"/>
                                    </a:solidFill>
                                    <a:latin typeface="Cambria Math" panose="02040503050406030204" pitchFamily="18" charset="0"/>
                                  </a:rPr>
                                </m:ctrlPr>
                              </m:sSupPr>
                              <m:e>
                                <m:sSub>
                                  <m:sSubPr>
                                    <m:ctrlPr>
                                      <a:rPr lang="en-US" altLang="zh-CN" sz="3600" b="1" i="1" smtClean="0">
                                        <a:solidFill>
                                          <a:srgbClr val="FF00FF"/>
                                        </a:solidFill>
                                        <a:latin typeface="Cambria Math" panose="02040503050406030204" pitchFamily="18" charset="0"/>
                                      </a:rPr>
                                    </m:ctrlPr>
                                  </m:sSubPr>
                                  <m:e>
                                    <m:r>
                                      <a:rPr lang="en-US" altLang="zh-CN" sz="3600" b="1" i="1" smtClean="0">
                                        <a:solidFill>
                                          <a:srgbClr val="FF00FF"/>
                                        </a:solidFill>
                                        <a:latin typeface="Cambria Math"/>
                                      </a:rPr>
                                      <m:t>𝒇</m:t>
                                    </m:r>
                                  </m:e>
                                  <m:sub>
                                    <m:r>
                                      <a:rPr lang="en-US" altLang="zh-CN" sz="3600" b="1" i="1" smtClean="0">
                                        <a:solidFill>
                                          <a:srgbClr val="FF00FF"/>
                                        </a:solidFill>
                                        <a:latin typeface="Cambria Math"/>
                                      </a:rPr>
                                      <m:t>𝒊</m:t>
                                    </m:r>
                                  </m:sub>
                                </m:sSub>
                              </m:e>
                              <m:sup>
                                <m:r>
                                  <a:rPr lang="en-US" altLang="zh-CN" sz="3600" b="1" i="1" smtClean="0">
                                    <a:solidFill>
                                      <a:srgbClr val="FF00FF"/>
                                    </a:solidFill>
                                    <a:latin typeface="Cambria Math"/>
                                  </a:rPr>
                                  <m:t>′</m:t>
                                </m:r>
                              </m:sup>
                            </m:sSup>
                          </m:num>
                          <m:den>
                            <m:sSup>
                              <m:sSupPr>
                                <m:ctrlPr>
                                  <a:rPr lang="en-US" altLang="zh-CN" sz="3600" b="1" i="1" smtClean="0">
                                    <a:solidFill>
                                      <a:srgbClr val="FF00FF"/>
                                    </a:solidFill>
                                    <a:latin typeface="Cambria Math" panose="02040503050406030204" pitchFamily="18" charset="0"/>
                                  </a:rPr>
                                </m:ctrlPr>
                              </m:sSupPr>
                              <m:e>
                                <m:r>
                                  <a:rPr lang="en-US" altLang="zh-CN" sz="3600" b="1" i="1" smtClean="0">
                                    <a:solidFill>
                                      <a:srgbClr val="FF00FF"/>
                                    </a:solidFill>
                                    <a:latin typeface="Cambria Math"/>
                                  </a:rPr>
                                  <m:t>𝒏</m:t>
                                </m:r>
                              </m:e>
                              <m:sup>
                                <m:r>
                                  <a:rPr lang="en-US" altLang="zh-CN" sz="3600" b="1" i="1" smtClean="0">
                                    <a:solidFill>
                                      <a:srgbClr val="FF00FF"/>
                                    </a:solidFill>
                                    <a:latin typeface="Cambria Math"/>
                                  </a:rPr>
                                  <m:t>′</m:t>
                                </m:r>
                              </m:sup>
                            </m:sSup>
                          </m:den>
                        </m:f>
                        <m:r>
                          <a:rPr lang="en-US" altLang="zh-CN" sz="3600" b="1" i="1" smtClean="0">
                            <a:solidFill>
                              <a:srgbClr val="FF00FF"/>
                            </a:solidFill>
                            <a:latin typeface="Cambria Math"/>
                          </a:rPr>
                          <m:t>=</m:t>
                        </m:r>
                        <m:f>
                          <m:fPr>
                            <m:ctrlPr>
                              <a:rPr lang="en-US" altLang="zh-CN" sz="3600" b="1" i="1" smtClean="0">
                                <a:solidFill>
                                  <a:srgbClr val="FF00FF"/>
                                </a:solidFill>
                                <a:latin typeface="Cambria Math" panose="02040503050406030204" pitchFamily="18" charset="0"/>
                              </a:rPr>
                            </m:ctrlPr>
                          </m:fPr>
                          <m:num>
                            <m:nary>
                              <m:naryPr>
                                <m:chr m:val="∑"/>
                                <m:ctrlPr>
                                  <a:rPr lang="en-US" altLang="zh-CN" sz="3600" b="1" i="1" smtClean="0">
                                    <a:solidFill>
                                      <a:srgbClr val="FF00FF"/>
                                    </a:solidFill>
                                    <a:latin typeface="Cambria Math" panose="02040503050406030204" pitchFamily="18" charset="0"/>
                                  </a:rPr>
                                </m:ctrlPr>
                              </m:naryPr>
                              <m:sub>
                                <m:r>
                                  <m:rPr>
                                    <m:brk m:alnAt="23"/>
                                  </m:rPr>
                                  <a:rPr lang="en-US" altLang="zh-CN" sz="3600" b="1" i="1" smtClean="0">
                                    <a:solidFill>
                                      <a:srgbClr val="FF00FF"/>
                                    </a:solidFill>
                                    <a:latin typeface="Cambria Math"/>
                                  </a:rPr>
                                  <m:t>𝒊</m:t>
                                </m:r>
                                <m:r>
                                  <a:rPr lang="en-US" altLang="zh-CN" sz="3600" b="1" i="1" smtClean="0">
                                    <a:solidFill>
                                      <a:srgbClr val="FF00FF"/>
                                    </a:solidFill>
                                    <a:latin typeface="Cambria Math"/>
                                  </a:rPr>
                                  <m:t>=</m:t>
                                </m:r>
                                <m:r>
                                  <a:rPr lang="en-US" altLang="zh-CN" sz="3600" b="1" i="1" smtClean="0">
                                    <a:solidFill>
                                      <a:srgbClr val="FF00FF"/>
                                    </a:solidFill>
                                    <a:latin typeface="Cambria Math"/>
                                  </a:rPr>
                                  <m:t>𝟎</m:t>
                                </m:r>
                              </m:sub>
                              <m:sup>
                                <m:r>
                                  <a:rPr lang="en-US" altLang="zh-CN" sz="3600" b="1" i="1" smtClean="0">
                                    <a:solidFill>
                                      <a:srgbClr val="FF00FF"/>
                                    </a:solidFill>
                                    <a:latin typeface="Cambria Math"/>
                                  </a:rPr>
                                  <m:t>𝟐𝟓</m:t>
                                </m:r>
                              </m:sup>
                              <m:e>
                                <m:sSub>
                                  <m:sSubPr>
                                    <m:ctrlPr>
                                      <a:rPr lang="en-US" altLang="zh-CN" sz="3600" b="1" i="1">
                                        <a:solidFill>
                                          <a:srgbClr val="FF00FF"/>
                                        </a:solidFill>
                                        <a:latin typeface="Cambria Math" panose="02040503050406030204" pitchFamily="18" charset="0"/>
                                      </a:rPr>
                                    </m:ctrlPr>
                                  </m:sSubPr>
                                  <m:e>
                                    <m:r>
                                      <a:rPr lang="en-US" altLang="zh-CN" sz="3600" b="1" i="1">
                                        <a:solidFill>
                                          <a:srgbClr val="FF00FF"/>
                                        </a:solidFill>
                                        <a:latin typeface="Cambria Math"/>
                                      </a:rPr>
                                      <m:t>𝒇</m:t>
                                    </m:r>
                                  </m:e>
                                  <m:sub>
                                    <m:r>
                                      <a:rPr lang="en-US" altLang="zh-CN" sz="3600" b="1" i="1">
                                        <a:solidFill>
                                          <a:srgbClr val="FF00FF"/>
                                        </a:solidFill>
                                        <a:latin typeface="Cambria Math"/>
                                      </a:rPr>
                                      <m:t>𝒊</m:t>
                                    </m:r>
                                  </m:sub>
                                </m:sSub>
                                <m:sSup>
                                  <m:sSupPr>
                                    <m:ctrlPr>
                                      <a:rPr lang="en-US" altLang="zh-CN" sz="3600" b="1" i="1" smtClean="0">
                                        <a:solidFill>
                                          <a:srgbClr val="FF00FF"/>
                                        </a:solidFill>
                                        <a:latin typeface="Cambria Math" panose="02040503050406030204" pitchFamily="18" charset="0"/>
                                      </a:rPr>
                                    </m:ctrlPr>
                                  </m:sSupPr>
                                  <m:e>
                                    <m:sSub>
                                      <m:sSubPr>
                                        <m:ctrlPr>
                                          <a:rPr lang="en-US" altLang="zh-CN" sz="3600" b="1" i="1" smtClean="0">
                                            <a:solidFill>
                                              <a:srgbClr val="FF00FF"/>
                                            </a:solidFill>
                                            <a:latin typeface="Cambria Math" panose="02040503050406030204" pitchFamily="18" charset="0"/>
                                          </a:rPr>
                                        </m:ctrlPr>
                                      </m:sSubPr>
                                      <m:e>
                                        <m:r>
                                          <a:rPr lang="en-US" altLang="zh-CN" sz="3600" b="1" i="1" smtClean="0">
                                            <a:solidFill>
                                              <a:srgbClr val="FF00FF"/>
                                            </a:solidFill>
                                            <a:latin typeface="Cambria Math"/>
                                          </a:rPr>
                                          <m:t>𝒇</m:t>
                                        </m:r>
                                      </m:e>
                                      <m:sub>
                                        <m:r>
                                          <a:rPr lang="en-US" altLang="zh-CN" sz="3600" b="1" i="1" smtClean="0">
                                            <a:solidFill>
                                              <a:srgbClr val="FF00FF"/>
                                            </a:solidFill>
                                            <a:latin typeface="Cambria Math"/>
                                          </a:rPr>
                                          <m:t>𝒊</m:t>
                                        </m:r>
                                      </m:sub>
                                    </m:sSub>
                                  </m:e>
                                  <m:sup>
                                    <m:r>
                                      <a:rPr lang="en-US" altLang="zh-CN" sz="3600" b="1" i="1" smtClean="0">
                                        <a:solidFill>
                                          <a:srgbClr val="FF00FF"/>
                                        </a:solidFill>
                                        <a:latin typeface="Cambria Math"/>
                                      </a:rPr>
                                      <m:t>′</m:t>
                                    </m:r>
                                  </m:sup>
                                </m:sSup>
                              </m:e>
                            </m:nary>
                          </m:num>
                          <m:den>
                            <m:r>
                              <a:rPr lang="en-US" altLang="zh-CN" sz="3600" b="1" i="1" smtClean="0">
                                <a:solidFill>
                                  <a:srgbClr val="FF00FF"/>
                                </a:solidFill>
                                <a:latin typeface="Cambria Math"/>
                              </a:rPr>
                              <m:t>𝒏</m:t>
                            </m:r>
                            <m:sSup>
                              <m:sSupPr>
                                <m:ctrlPr>
                                  <a:rPr lang="en-US" altLang="zh-CN" sz="3600" b="1" i="1" smtClean="0">
                                    <a:solidFill>
                                      <a:srgbClr val="FF00FF"/>
                                    </a:solidFill>
                                    <a:latin typeface="Cambria Math" panose="02040503050406030204" pitchFamily="18" charset="0"/>
                                  </a:rPr>
                                </m:ctrlPr>
                              </m:sSupPr>
                              <m:e>
                                <m:r>
                                  <a:rPr lang="en-US" altLang="zh-CN" sz="3600" b="1" i="1" smtClean="0">
                                    <a:solidFill>
                                      <a:srgbClr val="FF00FF"/>
                                    </a:solidFill>
                                    <a:latin typeface="Cambria Math"/>
                                  </a:rPr>
                                  <m:t>𝒏</m:t>
                                </m:r>
                              </m:e>
                              <m:sup>
                                <m:r>
                                  <a:rPr lang="en-US" altLang="zh-CN" sz="3600" b="1" i="1" smtClean="0">
                                    <a:solidFill>
                                      <a:srgbClr val="FF00FF"/>
                                    </a:solidFill>
                                    <a:latin typeface="Cambria Math"/>
                                  </a:rPr>
                                  <m:t>′</m:t>
                                </m:r>
                              </m:sup>
                            </m:sSup>
                          </m:den>
                        </m:f>
                      </m:e>
                    </m:nary>
                  </m:oMath>
                </a14:m>
                <a:endParaRPr lang="zh-CN" altLang="en-US" sz="3600" b="1"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7B42EB6-011A-4CB1-AD1C-A7CE5DB4F4F1}"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121</a:t>
            </a:fld>
            <a:endParaRPr lang="en-US" altLang="zh-CN" dirty="0"/>
          </a:p>
        </p:txBody>
      </p:sp>
    </p:spTree>
  </p:cSld>
  <p:clrMapOvr>
    <a:masterClrMapping/>
  </p:clrMapOvr>
  <p:transition>
    <p:wedg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sz="2400" b="1" i="1" dirty="0" smtClean="0">
                        <a:solidFill>
                          <a:srgbClr val="FF0000"/>
                        </a:solidFill>
                        <a:latin typeface="Cambria Math"/>
                      </a:rPr>
                      <m:t>𝒅</m:t>
                    </m:r>
                  </m:oMath>
                </a14:m>
                <a:r>
                  <a:rPr lang="zh-CN" altLang="en-US" sz="2400" b="1" dirty="0" smtClean="0">
                    <a:solidFill>
                      <a:srgbClr val="FF0000"/>
                    </a:solidFill>
                  </a:rPr>
                  <a:t>的值已确定</a:t>
                </a:r>
                <a:r>
                  <a:rPr lang="zh-CN" altLang="en-US" sz="2400" dirty="0" smtClean="0"/>
                  <a:t>，假定</a:t>
                </a:r>
                <a14:m>
                  <m:oMath xmlns:m="http://schemas.openxmlformats.org/officeDocument/2006/math">
                    <m:r>
                      <a:rPr lang="en-US" altLang="zh-CN" sz="2400" i="1" dirty="0" smtClean="0">
                        <a:solidFill>
                          <a:srgbClr val="FF3300"/>
                        </a:solidFill>
                        <a:latin typeface="Cambria Math"/>
                      </a:rPr>
                      <m:t>𝐾</m:t>
                    </m:r>
                    <m:r>
                      <a:rPr lang="zh-CN" altLang="en-US" sz="2400" i="1" dirty="0" smtClean="0">
                        <a:solidFill>
                          <a:srgbClr val="FF3300"/>
                        </a:solidFill>
                        <a:latin typeface="Cambria Math"/>
                      </a:rPr>
                      <m:t>＝</m:t>
                    </m:r>
                    <m:r>
                      <a:rPr lang="en-US" altLang="zh-CN" sz="2400" i="1" dirty="0" smtClean="0">
                        <a:solidFill>
                          <a:srgbClr val="FF3300"/>
                        </a:solidFill>
                        <a:latin typeface="Cambria Math"/>
                      </a:rPr>
                      <m:t>( </m:t>
                    </m:r>
                    <m:r>
                      <a:rPr lang="en-US" altLang="zh-CN" sz="2400" i="1" dirty="0" smtClean="0">
                        <a:solidFill>
                          <a:srgbClr val="FF3300"/>
                        </a:solidFill>
                        <a:latin typeface="Cambria Math"/>
                      </a:rPr>
                      <m:t>𝑘</m:t>
                    </m:r>
                    <m:r>
                      <a:rPr lang="en-US" altLang="zh-CN" sz="2400" i="1" baseline="-25000" dirty="0" smtClean="0">
                        <a:solidFill>
                          <a:srgbClr val="FF3300"/>
                        </a:solidFill>
                        <a:latin typeface="Cambria Math"/>
                      </a:rPr>
                      <m:t>1</m:t>
                    </m:r>
                    <m:r>
                      <a:rPr lang="en-US" altLang="zh-CN" sz="2400" i="1" dirty="0" smtClean="0">
                        <a:solidFill>
                          <a:srgbClr val="FF3300"/>
                        </a:solidFill>
                        <a:latin typeface="Cambria Math"/>
                      </a:rPr>
                      <m:t>, </m:t>
                    </m:r>
                    <m:r>
                      <a:rPr lang="en-US" altLang="zh-CN" sz="2400" i="1" dirty="0" smtClean="0">
                        <a:solidFill>
                          <a:srgbClr val="FF3300"/>
                        </a:solidFill>
                        <a:latin typeface="Cambria Math"/>
                      </a:rPr>
                      <m:t>𝑘</m:t>
                    </m:r>
                    <m:r>
                      <a:rPr lang="en-US" altLang="zh-CN" sz="2400" i="1" baseline="-25000" dirty="0" smtClean="0">
                        <a:solidFill>
                          <a:srgbClr val="FF3300"/>
                        </a:solidFill>
                        <a:latin typeface="Cambria Math"/>
                      </a:rPr>
                      <m:t>2</m:t>
                    </m:r>
                    <m:r>
                      <a:rPr lang="en-US" altLang="zh-CN" sz="2400" i="1" dirty="0" smtClean="0">
                        <a:solidFill>
                          <a:srgbClr val="FF3300"/>
                        </a:solidFill>
                        <a:latin typeface="Cambria Math"/>
                      </a:rPr>
                      <m:t>, …, </m:t>
                    </m:r>
                    <m:r>
                      <a:rPr lang="en-US" altLang="zh-CN" sz="2400" i="1" dirty="0" err="1" smtClean="0">
                        <a:solidFill>
                          <a:srgbClr val="FF3300"/>
                        </a:solidFill>
                        <a:latin typeface="Cambria Math"/>
                      </a:rPr>
                      <m:t>𝑘</m:t>
                    </m:r>
                    <m:r>
                      <a:rPr lang="en-US" altLang="zh-CN" sz="2400" i="1" baseline="-25000" dirty="0" err="1" smtClean="0">
                        <a:solidFill>
                          <a:srgbClr val="FF3300"/>
                        </a:solidFill>
                        <a:latin typeface="Cambria Math"/>
                      </a:rPr>
                      <m:t>𝑑</m:t>
                    </m:r>
                    <m:r>
                      <a:rPr lang="en-US" altLang="zh-CN" sz="2400" i="1" dirty="0" smtClean="0">
                        <a:solidFill>
                          <a:srgbClr val="FF3300"/>
                        </a:solidFill>
                        <a:latin typeface="Cambria Math"/>
                      </a:rPr>
                      <m:t> )</m:t>
                    </m:r>
                  </m:oMath>
                </a14:m>
                <a:r>
                  <a:rPr lang="zh-CN" altLang="en-US" sz="2400" dirty="0" smtClean="0"/>
                  <a:t>是密钥字。我们来估计</a:t>
                </a:r>
                <a14:m>
                  <m:oMath xmlns:m="http://schemas.openxmlformats.org/officeDocument/2006/math">
                    <m:r>
                      <a:rPr lang="en-US" altLang="zh-CN" sz="2400" i="1" dirty="0" smtClean="0">
                        <a:latin typeface="Cambria Math"/>
                      </a:rPr>
                      <m:t>𝑀𝐼</m:t>
                    </m:r>
                    <m:r>
                      <a:rPr lang="en-US" altLang="zh-CN" sz="2400" i="1" baseline="-25000" dirty="0" err="1" smtClean="0">
                        <a:latin typeface="Cambria Math"/>
                      </a:rPr>
                      <m:t>𝑐</m:t>
                    </m:r>
                    <m:r>
                      <a:rPr lang="en-US" altLang="zh-CN" sz="2400" i="1" dirty="0" smtClean="0">
                        <a:latin typeface="Cambria Math"/>
                      </a:rPr>
                      <m:t>(</m:t>
                    </m:r>
                    <m:sSub>
                      <m:sSubPr>
                        <m:ctrlPr>
                          <a:rPr lang="en-US" altLang="zh-CN" sz="2400" i="1" dirty="0" smtClean="0">
                            <a:latin typeface="Cambria Math" panose="02040503050406030204" pitchFamily="18" charset="0"/>
                          </a:rPr>
                        </m:ctrlPr>
                      </m:sSubPr>
                      <m:e>
                        <m:r>
                          <a:rPr lang="en-US" altLang="zh-CN" sz="2400" b="0" i="1" dirty="0" smtClean="0">
                            <a:latin typeface="Cambria Math"/>
                          </a:rPr>
                          <m:t>𝑌</m:t>
                        </m:r>
                      </m:e>
                      <m:sub>
                        <m:r>
                          <a:rPr lang="en-US" altLang="zh-CN" sz="2400" b="0" i="1" dirty="0" smtClean="0">
                            <a:latin typeface="Cambria Math"/>
                          </a:rPr>
                          <m:t>𝑖</m:t>
                        </m:r>
                      </m:sub>
                    </m:sSub>
                    <m:r>
                      <a:rPr lang="en-US" altLang="zh-CN" sz="2400" i="1" dirty="0" smtClean="0">
                        <a:latin typeface="Cambria Math"/>
                      </a:rPr>
                      <m:t>, </m:t>
                    </m:r>
                    <m:r>
                      <a:rPr lang="en-US" altLang="zh-CN" sz="2400" i="1" dirty="0" err="1" smtClean="0">
                        <a:latin typeface="Cambria Math"/>
                      </a:rPr>
                      <m:t>𝑌</m:t>
                    </m:r>
                    <m:r>
                      <a:rPr lang="en-US" altLang="zh-CN" sz="2400" i="1" baseline="-25000" dirty="0" err="1" smtClean="0">
                        <a:latin typeface="Cambria Math"/>
                      </a:rPr>
                      <m:t>𝑗</m:t>
                    </m:r>
                    <m:r>
                      <a:rPr lang="en-US" altLang="zh-CN" sz="2400" i="1" baseline="-25000" dirty="0" smtClean="0">
                        <a:latin typeface="Cambria Math"/>
                      </a:rPr>
                      <m:t> </m:t>
                    </m:r>
                    <m:r>
                      <a:rPr lang="en-US" altLang="zh-CN" sz="2400" i="1" dirty="0" smtClean="0">
                        <a:latin typeface="Cambria Math"/>
                      </a:rPr>
                      <m:t>)</m:t>
                    </m:r>
                  </m:oMath>
                </a14:m>
                <a:endParaRPr lang="zh-CN" altLang="en-US" sz="2400" dirty="0" smtClean="0"/>
              </a:p>
              <a:p>
                <a14:m>
                  <m:oMath xmlns:m="http://schemas.openxmlformats.org/officeDocument/2006/math">
                    <m:r>
                      <a:rPr lang="en-US" altLang="zh-CN" sz="2400" i="1" dirty="0" smtClean="0">
                        <a:latin typeface="Cambria Math"/>
                      </a:rPr>
                      <m:t>𝑌</m:t>
                    </m:r>
                    <m:r>
                      <a:rPr lang="en-US" altLang="zh-CN" sz="2400" i="1" baseline="-25000" dirty="0" smtClean="0">
                        <a:latin typeface="Cambria Math"/>
                      </a:rPr>
                      <m:t>𝑖</m:t>
                    </m:r>
                  </m:oMath>
                </a14:m>
                <a:r>
                  <a:rPr lang="zh-CN" altLang="en-US" sz="2400" dirty="0" smtClean="0"/>
                  <a:t>中的一个随机字母和</a:t>
                </a:r>
                <a14:m>
                  <m:oMath xmlns:m="http://schemas.openxmlformats.org/officeDocument/2006/math">
                    <m:r>
                      <a:rPr lang="en-US" altLang="zh-CN" sz="2400" i="1" dirty="0" smtClean="0">
                        <a:latin typeface="Cambria Math"/>
                      </a:rPr>
                      <m:t>𝑌</m:t>
                    </m:r>
                    <m:r>
                      <a:rPr lang="en-US" altLang="zh-CN" sz="2400" i="1" baseline="-25000" dirty="0" err="1" smtClean="0">
                        <a:latin typeface="Cambria Math"/>
                      </a:rPr>
                      <m:t>𝑗</m:t>
                    </m:r>
                  </m:oMath>
                </a14:m>
                <a:r>
                  <a:rPr lang="zh-CN" altLang="en-US" sz="2400" dirty="0" smtClean="0"/>
                  <a:t>中的一个随机字母都是</a:t>
                </a:r>
                <a:r>
                  <a:rPr lang="en-US" altLang="zh-CN" sz="2400" dirty="0" smtClean="0"/>
                  <a:t>A</a:t>
                </a:r>
                <a:r>
                  <a:rPr lang="zh-CN" altLang="en-US" sz="2400" dirty="0" smtClean="0"/>
                  <a:t>的概率是</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a:rPr>
                          <m:t>𝑝</m:t>
                        </m:r>
                      </m:e>
                      <m:sub>
                        <m:sSub>
                          <m:sSubPr>
                            <m:ctrlPr>
                              <a:rPr lang="en-US" altLang="zh-CN" sz="2400" i="1" smtClean="0">
                                <a:latin typeface="Cambria Math" panose="02040503050406030204" pitchFamily="18" charset="0"/>
                              </a:rPr>
                            </m:ctrlPr>
                          </m:sSubPr>
                          <m:e>
                            <m:r>
                              <a:rPr lang="en-US" altLang="zh-CN" sz="2400" b="0" i="1" smtClean="0">
                                <a:latin typeface="Cambria Math"/>
                              </a:rPr>
                              <m:t>−</m:t>
                            </m:r>
                            <m:r>
                              <a:rPr lang="en-US" altLang="zh-CN" sz="2400" b="0" i="1" smtClean="0">
                                <a:latin typeface="Cambria Math"/>
                              </a:rPr>
                              <m:t>𝑘</m:t>
                            </m:r>
                          </m:e>
                          <m:sub>
                            <m:r>
                              <a:rPr lang="en-US" altLang="zh-CN" sz="2400" b="0" i="1" smtClean="0">
                                <a:latin typeface="Cambria Math"/>
                              </a:rPr>
                              <m:t>𝑖</m:t>
                            </m:r>
                          </m:sub>
                        </m:sSub>
                      </m:sub>
                    </m:sSub>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𝑝</m:t>
                        </m:r>
                      </m:e>
                      <m:sub>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𝑘</m:t>
                            </m:r>
                          </m:e>
                          <m:sub>
                            <m:r>
                              <a:rPr lang="en-US" altLang="zh-CN" sz="2400" b="0" i="1" smtClean="0">
                                <a:latin typeface="Cambria Math"/>
                              </a:rPr>
                              <m:t>𝑗</m:t>
                            </m:r>
                          </m:sub>
                        </m:sSub>
                      </m:sub>
                    </m:sSub>
                  </m:oMath>
                </a14:m>
                <a:r>
                  <a:rPr lang="en-US" altLang="zh-CN" sz="2400" dirty="0" smtClean="0"/>
                  <a:t>(=</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𝑝</m:t>
                        </m:r>
                      </m:e>
                      <m:sub>
                        <m:sSub>
                          <m:sSubPr>
                            <m:ctrlPr>
                              <a:rPr lang="en-US" altLang="zh-CN" sz="2400" i="1">
                                <a:latin typeface="Cambria Math" panose="02040503050406030204" pitchFamily="18" charset="0"/>
                              </a:rPr>
                            </m:ctrlPr>
                          </m:sSubPr>
                          <m:e>
                            <m:r>
                              <a:rPr lang="en-US" altLang="zh-CN" sz="2400" b="0" i="1" smtClean="0">
                                <a:latin typeface="Cambria Math"/>
                              </a:rPr>
                              <m:t>26</m:t>
                            </m:r>
                            <m:r>
                              <a:rPr lang="en-US" altLang="zh-CN" sz="2400" i="1">
                                <a:latin typeface="Cambria Math"/>
                              </a:rPr>
                              <m:t>−</m:t>
                            </m:r>
                            <m:r>
                              <a:rPr lang="en-US" altLang="zh-CN" sz="2400" i="1">
                                <a:latin typeface="Cambria Math"/>
                              </a:rPr>
                              <m:t>𝑘</m:t>
                            </m:r>
                          </m:e>
                          <m:sub>
                            <m:r>
                              <a:rPr lang="en-US" altLang="zh-CN" sz="2400" i="1">
                                <a:latin typeface="Cambria Math"/>
                              </a:rPr>
                              <m:t>𝑖</m:t>
                            </m:r>
                          </m:sub>
                        </m:sSub>
                      </m:sub>
                    </m:sSub>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𝑝</m:t>
                        </m:r>
                      </m:e>
                      <m:sub>
                        <m:r>
                          <a:rPr lang="en-US" altLang="zh-CN" sz="2400" b="0" i="1" smtClean="0">
                            <a:latin typeface="Cambria Math"/>
                          </a:rPr>
                          <m:t>26</m:t>
                        </m:r>
                        <m:sSub>
                          <m:sSubPr>
                            <m:ctrlPr>
                              <a:rPr lang="en-US" altLang="zh-CN" sz="2400" i="1">
                                <a:latin typeface="Cambria Math" panose="02040503050406030204" pitchFamily="18" charset="0"/>
                              </a:rPr>
                            </m:ctrlPr>
                          </m:sSubPr>
                          <m:e>
                            <m:r>
                              <a:rPr lang="en-US" altLang="zh-CN" sz="2400" i="1">
                                <a:latin typeface="Cambria Math"/>
                              </a:rPr>
                              <m:t>−</m:t>
                            </m:r>
                            <m:r>
                              <a:rPr lang="en-US" altLang="zh-CN" sz="2400" i="1">
                                <a:latin typeface="Cambria Math"/>
                              </a:rPr>
                              <m:t>𝑘</m:t>
                            </m:r>
                          </m:e>
                          <m:sub>
                            <m:r>
                              <a:rPr lang="en-US" altLang="zh-CN" sz="2400" i="1">
                                <a:latin typeface="Cambria Math"/>
                              </a:rPr>
                              <m:t>𝑗</m:t>
                            </m:r>
                          </m:sub>
                        </m:sSub>
                      </m:sub>
                    </m:sSub>
                  </m:oMath>
                </a14:m>
                <a:r>
                  <a:rPr lang="zh-CN" altLang="en-US" sz="2400" dirty="0"/>
                  <a:t> </a:t>
                </a:r>
                <a:r>
                  <a:rPr lang="en-US" altLang="zh-CN" sz="2400" dirty="0" smtClean="0"/>
                  <a:t>)</a:t>
                </a:r>
                <a:r>
                  <a:rPr lang="zh-CN" altLang="en-US" sz="2400" dirty="0" smtClean="0"/>
                  <a:t> 。因此，我们可估计 </a:t>
                </a:r>
              </a:p>
              <a:p>
                <a:endParaRPr lang="en-US" altLang="zh-CN" sz="2400" dirty="0" smtClean="0"/>
              </a:p>
              <a:p>
                <a:endParaRPr lang="zh-CN" altLang="en-US" sz="2400" dirty="0" smtClean="0"/>
              </a:p>
              <a:p>
                <a:endParaRPr lang="en-US" altLang="zh-CN" sz="2400" dirty="0" smtClean="0"/>
              </a:p>
              <a:p>
                <a:r>
                  <a:rPr lang="zh-CN" altLang="en-US" sz="2400" dirty="0" smtClean="0"/>
                  <a:t>易知，</a:t>
                </a:r>
                <a14:m>
                  <m:oMath xmlns:m="http://schemas.openxmlformats.org/officeDocument/2006/math">
                    <m:r>
                      <a:rPr lang="en-US" altLang="zh-CN" sz="2400" i="1" dirty="0" smtClean="0">
                        <a:latin typeface="Cambria Math"/>
                      </a:rPr>
                      <m:t>𝑀𝐼</m:t>
                    </m:r>
                    <m:r>
                      <a:rPr lang="en-US" altLang="zh-CN" sz="2400" i="1" baseline="-25000" dirty="0" err="1" smtClean="0">
                        <a:latin typeface="Cambria Math"/>
                      </a:rPr>
                      <m:t>𝑐</m:t>
                    </m:r>
                    <m:r>
                      <a:rPr lang="en-US" altLang="zh-CN" sz="2400" i="1" dirty="0" smtClean="0">
                        <a:latin typeface="Cambria Math"/>
                      </a:rPr>
                      <m:t> (</m:t>
                    </m:r>
                    <m:sSub>
                      <m:sSubPr>
                        <m:ctrlPr>
                          <a:rPr lang="en-US" altLang="zh-CN" sz="2400" i="1" dirty="0">
                            <a:latin typeface="Cambria Math" panose="02040503050406030204" pitchFamily="18" charset="0"/>
                          </a:rPr>
                        </m:ctrlPr>
                      </m:sSubPr>
                      <m:e>
                        <m:r>
                          <a:rPr lang="en-US" altLang="zh-CN" sz="2400" i="1" dirty="0">
                            <a:latin typeface="Cambria Math"/>
                          </a:rPr>
                          <m:t>𝑌</m:t>
                        </m:r>
                      </m:e>
                      <m:sub>
                        <m:r>
                          <a:rPr lang="en-US" altLang="zh-CN" sz="2400" i="1" dirty="0">
                            <a:latin typeface="Cambria Math"/>
                          </a:rPr>
                          <m:t>𝑖</m:t>
                        </m:r>
                      </m:sub>
                    </m:sSub>
                    <m:r>
                      <a:rPr lang="en-US" altLang="zh-CN" sz="2400" i="1" dirty="0" smtClean="0">
                        <a:latin typeface="Cambria Math"/>
                      </a:rPr>
                      <m:t>, </m:t>
                    </m:r>
                    <m:r>
                      <a:rPr lang="en-US" altLang="zh-CN" sz="2400" i="1" dirty="0" err="1" smtClean="0">
                        <a:latin typeface="Cambria Math"/>
                      </a:rPr>
                      <m:t>𝑌</m:t>
                    </m:r>
                    <m:r>
                      <a:rPr lang="en-US" altLang="zh-CN" sz="2400" i="1" baseline="-25000" dirty="0" err="1" smtClean="0">
                        <a:latin typeface="Cambria Math"/>
                      </a:rPr>
                      <m:t>𝑗</m:t>
                    </m:r>
                    <m:r>
                      <a:rPr lang="en-US" altLang="zh-CN" sz="2400" i="1" baseline="-25000" dirty="0" smtClean="0">
                        <a:latin typeface="Cambria Math"/>
                      </a:rPr>
                      <m:t> </m:t>
                    </m:r>
                    <m:r>
                      <a:rPr lang="en-US" altLang="zh-CN" sz="2400" i="1" dirty="0" smtClean="0">
                        <a:latin typeface="Cambria Math"/>
                      </a:rPr>
                      <m:t>)</m:t>
                    </m:r>
                  </m:oMath>
                </a14:m>
                <a:r>
                  <a:rPr lang="zh-CN" altLang="en-US" sz="2400" dirty="0" smtClean="0"/>
                  <a:t>的估计值只依赖于差</a:t>
                </a:r>
                <a14:m>
                  <m:oMath xmlns:m="http://schemas.openxmlformats.org/officeDocument/2006/math">
                    <m:r>
                      <a:rPr lang="en-US" altLang="zh-CN" sz="2400" i="1" dirty="0" smtClean="0">
                        <a:latin typeface="Cambria Math"/>
                      </a:rPr>
                      <m:t>(</m:t>
                    </m:r>
                    <m:r>
                      <a:rPr lang="en-US" altLang="zh-CN" sz="2400" i="1" dirty="0" err="1" smtClean="0">
                        <a:latin typeface="Cambria Math"/>
                      </a:rPr>
                      <m:t>𝑘</m:t>
                    </m:r>
                    <m:r>
                      <a:rPr lang="en-US" altLang="zh-CN" sz="2400" i="1" baseline="-25000" dirty="0" err="1" smtClean="0">
                        <a:latin typeface="Cambria Math"/>
                      </a:rPr>
                      <m:t>𝑖</m:t>
                    </m:r>
                    <m:r>
                      <a:rPr lang="zh-CN" altLang="en-US" sz="2400" i="1" dirty="0" smtClean="0">
                        <a:latin typeface="Cambria Math"/>
                      </a:rPr>
                      <m:t>－</m:t>
                    </m:r>
                    <m:r>
                      <a:rPr lang="en-US" altLang="zh-CN" sz="2400" i="1" dirty="0" err="1" smtClean="0">
                        <a:latin typeface="Cambria Math"/>
                      </a:rPr>
                      <m:t>𝑘</m:t>
                    </m:r>
                    <m:r>
                      <a:rPr lang="en-US" altLang="zh-CN" sz="2400" i="1" baseline="-25000" dirty="0" err="1" smtClean="0">
                        <a:latin typeface="Cambria Math"/>
                      </a:rPr>
                      <m:t>𝑗</m:t>
                    </m:r>
                    <m:r>
                      <a:rPr lang="en-US" altLang="zh-CN" sz="2400" i="1" dirty="0" smtClean="0">
                        <a:latin typeface="Cambria Math"/>
                      </a:rPr>
                      <m:t>) </m:t>
                    </m:r>
                    <m:r>
                      <a:rPr lang="en-US" altLang="zh-CN" sz="2400" i="1" dirty="0" smtClean="0">
                        <a:latin typeface="Cambria Math"/>
                      </a:rPr>
                      <m:t>𝑚𝑜𝑑</m:t>
                    </m:r>
                    <m:r>
                      <a:rPr lang="en-US" altLang="zh-CN" sz="2400" i="1" dirty="0" smtClean="0">
                        <a:latin typeface="Cambria Math"/>
                      </a:rPr>
                      <m:t> 26</m:t>
                    </m:r>
                  </m:oMath>
                </a14:m>
                <a:r>
                  <a:rPr lang="zh-CN" altLang="en-US" sz="2400" dirty="0" smtClean="0"/>
                  <a:t>，</a:t>
                </a:r>
                <a:r>
                  <a:rPr lang="zh-CN" altLang="en-US" sz="2400"/>
                  <a:t>我们</a:t>
                </a:r>
                <a:r>
                  <a:rPr lang="zh-CN" altLang="en-US" sz="2400" smtClean="0"/>
                  <a:t>称该差</a:t>
                </a:r>
                <a:r>
                  <a:rPr lang="zh-CN" altLang="en-US" sz="2400" dirty="0" smtClean="0"/>
                  <a:t>为</a:t>
                </a:r>
                <a14:m>
                  <m:oMath xmlns:m="http://schemas.openxmlformats.org/officeDocument/2006/math">
                    <m:r>
                      <a:rPr lang="en-US" altLang="zh-CN" sz="2400" b="1" i="1" dirty="0" smtClean="0">
                        <a:solidFill>
                          <a:srgbClr val="FF0000"/>
                        </a:solidFill>
                        <a:latin typeface="Cambria Math"/>
                      </a:rPr>
                      <m:t>𝒀</m:t>
                    </m:r>
                    <m:r>
                      <a:rPr lang="en-US" altLang="zh-CN" sz="2400" b="1" i="1" baseline="-25000" dirty="0" smtClean="0">
                        <a:solidFill>
                          <a:srgbClr val="FF0000"/>
                        </a:solidFill>
                        <a:latin typeface="Cambria Math"/>
                      </a:rPr>
                      <m:t>𝒊</m:t>
                    </m:r>
                    <m:r>
                      <a:rPr lang="zh-CN" altLang="en-US" sz="2400" b="1" i="1" dirty="0" smtClean="0">
                        <a:solidFill>
                          <a:srgbClr val="FF0000"/>
                        </a:solidFill>
                        <a:latin typeface="Cambria Math"/>
                      </a:rPr>
                      <m:t>和</m:t>
                    </m:r>
                    <m:r>
                      <a:rPr lang="en-US" altLang="zh-CN" sz="2400" b="1" i="1" dirty="0" err="1" smtClean="0">
                        <a:solidFill>
                          <a:srgbClr val="FF0000"/>
                        </a:solidFill>
                        <a:latin typeface="Cambria Math"/>
                      </a:rPr>
                      <m:t>𝒀</m:t>
                    </m:r>
                    <m:r>
                      <a:rPr lang="en-US" altLang="zh-CN" sz="2400" b="1" i="1" baseline="-25000" dirty="0" err="1" smtClean="0">
                        <a:solidFill>
                          <a:srgbClr val="FF0000"/>
                        </a:solidFill>
                        <a:latin typeface="Cambria Math"/>
                      </a:rPr>
                      <m:t>𝒋</m:t>
                    </m:r>
                  </m:oMath>
                </a14:m>
                <a:r>
                  <a:rPr lang="zh-CN" altLang="en-US" sz="2400" b="1" dirty="0" smtClean="0">
                    <a:solidFill>
                      <a:srgbClr val="FF0000"/>
                    </a:solidFill>
                  </a:rPr>
                  <a:t>的相对移位</a:t>
                </a:r>
                <a:endParaRPr lang="zh-CN" altLang="en-US" sz="2400" b="1"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963" t="-149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FD6EA0F-57FB-47F1-8B4A-A7438C86280B}"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122</a:t>
            </a:fld>
            <a:endParaRPr lang="en-US" altLang="zh-CN" dirty="0"/>
          </a:p>
        </p:txBody>
      </p:sp>
      <p:graphicFrame>
        <p:nvGraphicFramePr>
          <p:cNvPr id="66562" name="Object 2"/>
          <p:cNvGraphicFramePr>
            <a:graphicFrameLocks noChangeAspect="1"/>
          </p:cNvGraphicFramePr>
          <p:nvPr>
            <p:extLst>
              <p:ext uri="{D42A27DB-BD31-4B8C-83A1-F6EECF244321}">
                <p14:modId xmlns:p14="http://schemas.microsoft.com/office/powerpoint/2010/main" val="2623770869"/>
              </p:ext>
            </p:extLst>
          </p:nvPr>
        </p:nvGraphicFramePr>
        <p:xfrm>
          <a:off x="1752600" y="3733800"/>
          <a:ext cx="5541962" cy="946150"/>
        </p:xfrm>
        <a:graphic>
          <a:graphicData uri="http://schemas.openxmlformats.org/presentationml/2006/ole">
            <mc:AlternateContent xmlns:mc="http://schemas.openxmlformats.org/markup-compatibility/2006">
              <mc:Choice xmlns:v="urn:schemas-microsoft-com:vml" Requires="v">
                <p:oleObj spid="_x0000_s66917" name="Equation" r:id="rId4" imgW="2501900" imgH="431800" progId="">
                  <p:embed/>
                </p:oleObj>
              </mc:Choice>
              <mc:Fallback>
                <p:oleObj name="Equation" r:id="rId4" imgW="2501900" imgH="431800" progId="">
                  <p:embed/>
                  <p:pic>
                    <p:nvPicPr>
                      <p:cNvPr id="0" name="Picture 3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733800"/>
                        <a:ext cx="5541962" cy="94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edg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期望的重合指数</a:t>
            </a:r>
            <a:endParaRPr lang="zh-CN" altLang="en-US" dirty="0"/>
          </a:p>
        </p:txBody>
      </p:sp>
      <p:pic>
        <p:nvPicPr>
          <p:cNvPr id="7" name="内容占位符 6" descr="期望的重合指数.png"/>
          <p:cNvPicPr>
            <a:picLocks noGrp="1" noChangeAspect="1"/>
          </p:cNvPicPr>
          <p:nvPr>
            <p:ph idx="1"/>
          </p:nvPr>
        </p:nvPicPr>
        <p:blipFill>
          <a:blip r:embed="rId2" cstate="print"/>
          <a:stretch>
            <a:fillRect/>
          </a:stretch>
        </p:blipFill>
        <p:spPr>
          <a:xfrm>
            <a:off x="2095500" y="1447799"/>
            <a:ext cx="5029200" cy="2819401"/>
          </a:xfrm>
        </p:spPr>
      </p:pic>
      <p:sp>
        <p:nvSpPr>
          <p:cNvPr id="4" name="日期占位符 3"/>
          <p:cNvSpPr>
            <a:spLocks noGrp="1"/>
          </p:cNvSpPr>
          <p:nvPr>
            <p:ph type="dt" sz="half" idx="10"/>
          </p:nvPr>
        </p:nvSpPr>
        <p:spPr/>
        <p:txBody>
          <a:bodyPr/>
          <a:lstStyle/>
          <a:p>
            <a:fld id="{7F6C29BE-C234-468B-A400-0C746B12483F}"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123</a:t>
            </a:fld>
            <a:endParaRPr lang="en-US" altLang="zh-CN" dirty="0"/>
          </a:p>
        </p:txBody>
      </p:sp>
      <mc:AlternateContent xmlns:mc="http://schemas.openxmlformats.org/markup-compatibility/2006" xmlns:a14="http://schemas.microsoft.com/office/drawing/2010/main">
        <mc:Choice Requires="a14">
          <p:sp>
            <p:nvSpPr>
              <p:cNvPr id="9" name="TextBox 8"/>
              <p:cNvSpPr txBox="1"/>
              <p:nvPr/>
            </p:nvSpPr>
            <p:spPr>
              <a:xfrm>
                <a:off x="457200" y="4480274"/>
                <a:ext cx="8305800" cy="1530227"/>
              </a:xfrm>
              <a:prstGeom prst="rect">
                <a:avLst/>
              </a:prstGeom>
              <a:noFill/>
            </p:spPr>
            <p:txBody>
              <a:bodyPr wrap="square" rtlCol="0">
                <a:spAutoFit/>
              </a:bodyPr>
              <a:lstStyle/>
              <a:p>
                <a:pPr>
                  <a:lnSpc>
                    <a:spcPct val="135000"/>
                  </a:lnSpc>
                  <a:buFont typeface="Arial" pitchFamily="34" charset="0"/>
                  <a:buChar char="•"/>
                </a:pPr>
                <a:r>
                  <a:rPr lang="zh-CN" altLang="en-US" sz="2400" dirty="0" smtClean="0"/>
                  <a:t>当相对移位不是</a:t>
                </a:r>
                <a:r>
                  <a:rPr lang="en-US" altLang="zh-CN" sz="2400" dirty="0" smtClean="0"/>
                  <a:t>0</a:t>
                </a:r>
                <a:r>
                  <a:rPr lang="zh-CN" altLang="en-US" sz="2400" dirty="0" smtClean="0"/>
                  <a:t>时，估计值均在</a:t>
                </a:r>
                <a:r>
                  <a:rPr lang="en-US" altLang="zh-CN" sz="2400" dirty="0" smtClean="0"/>
                  <a:t>0.031</a:t>
                </a:r>
                <a:r>
                  <a:rPr lang="en-US" altLang="zh-CN" sz="2400" dirty="0" smtClean="0">
                    <a:sym typeface="Symbol" pitchFamily="18" charset="2"/>
                  </a:rPr>
                  <a:t></a:t>
                </a:r>
                <a:r>
                  <a:rPr lang="en-US" altLang="zh-CN" sz="2400" dirty="0" smtClean="0"/>
                  <a:t>0.045</a:t>
                </a:r>
                <a:r>
                  <a:rPr lang="zh-CN" altLang="en-US" sz="2400" dirty="0" smtClean="0"/>
                  <a:t>之间，而是</a:t>
                </a:r>
                <a:r>
                  <a:rPr lang="en-US" altLang="zh-CN" sz="2400" dirty="0" smtClean="0"/>
                  <a:t>0</a:t>
                </a:r>
                <a:r>
                  <a:rPr lang="zh-CN" altLang="en-US" sz="2400" dirty="0" smtClean="0"/>
                  <a:t>时，估计值是</a:t>
                </a:r>
                <a:r>
                  <a:rPr lang="en-US" altLang="zh-CN" sz="2400" dirty="0" smtClean="0"/>
                  <a:t>0.065</a:t>
                </a:r>
                <a:r>
                  <a:rPr lang="zh-CN" altLang="en-US" sz="2400" dirty="0" smtClean="0"/>
                  <a:t>。我们能使用这个表来推测</a:t>
                </a:r>
                <a14:m>
                  <m:oMath xmlns:m="http://schemas.openxmlformats.org/officeDocument/2006/math">
                    <m:r>
                      <a:rPr lang="en-US" altLang="zh-CN" sz="2400" i="1" dirty="0" smtClean="0">
                        <a:latin typeface="Cambria Math"/>
                      </a:rPr>
                      <m:t>𝑌</m:t>
                    </m:r>
                    <m:r>
                      <a:rPr lang="en-US" altLang="zh-CN" sz="2400" i="1" baseline="-25000" dirty="0" smtClean="0">
                        <a:latin typeface="Cambria Math"/>
                      </a:rPr>
                      <m:t>𝑖</m:t>
                    </m:r>
                    <m:r>
                      <a:rPr lang="zh-CN" altLang="en-US" sz="2400" i="1" dirty="0" smtClean="0">
                        <a:latin typeface="Cambria Math"/>
                      </a:rPr>
                      <m:t>和</m:t>
                    </m:r>
                    <m:r>
                      <a:rPr lang="en-US" altLang="zh-CN" sz="2400" i="1" dirty="0" err="1" smtClean="0">
                        <a:latin typeface="Cambria Math"/>
                      </a:rPr>
                      <m:t>𝑌</m:t>
                    </m:r>
                    <m:r>
                      <a:rPr lang="en-US" altLang="zh-CN" sz="2400" i="1" baseline="-25000" dirty="0" err="1" smtClean="0">
                        <a:latin typeface="Cambria Math"/>
                      </a:rPr>
                      <m:t>𝑗</m:t>
                    </m:r>
                    <m:r>
                      <a:rPr lang="zh-CN" altLang="en-US" sz="2400" i="1" dirty="0" smtClean="0">
                        <a:latin typeface="Cambria Math"/>
                      </a:rPr>
                      <m:t>的</m:t>
                    </m:r>
                  </m:oMath>
                </a14:m>
                <a:r>
                  <a:rPr lang="zh-CN" altLang="en-US" sz="2400" dirty="0" smtClean="0"/>
                  <a:t>相对移位</a:t>
                </a:r>
                <a14:m>
                  <m:oMath xmlns:m="http://schemas.openxmlformats.org/officeDocument/2006/math">
                    <m:r>
                      <a:rPr lang="en-US" altLang="zh-CN" sz="2400" i="1" dirty="0" smtClean="0">
                        <a:latin typeface="Cambria Math"/>
                      </a:rPr>
                      <m:t>𝑙</m:t>
                    </m:r>
                    <m:r>
                      <a:rPr lang="zh-CN" altLang="en-US" sz="2400" i="1" dirty="0" smtClean="0">
                        <a:latin typeface="Cambria Math"/>
                      </a:rPr>
                      <m:t>＝</m:t>
                    </m:r>
                    <m:r>
                      <a:rPr lang="en-US" altLang="zh-CN" sz="2400" i="1" dirty="0" smtClean="0">
                        <a:latin typeface="Cambria Math"/>
                      </a:rPr>
                      <m:t>( </m:t>
                    </m:r>
                    <m:r>
                      <a:rPr lang="en-US" altLang="zh-CN" sz="2400" i="1" dirty="0" err="1" smtClean="0">
                        <a:latin typeface="Cambria Math"/>
                      </a:rPr>
                      <m:t>𝑘</m:t>
                    </m:r>
                    <m:r>
                      <a:rPr lang="en-US" altLang="zh-CN" sz="2400" i="1" baseline="-25000" dirty="0" err="1" smtClean="0">
                        <a:latin typeface="Cambria Math"/>
                      </a:rPr>
                      <m:t>𝑖</m:t>
                    </m:r>
                    <m:r>
                      <a:rPr lang="zh-CN" altLang="en-US" sz="2400" i="1" dirty="0" smtClean="0">
                        <a:latin typeface="Cambria Math"/>
                      </a:rPr>
                      <m:t>－</m:t>
                    </m:r>
                    <m:r>
                      <a:rPr lang="en-US" altLang="zh-CN" sz="2400" i="1" dirty="0" err="1" smtClean="0">
                        <a:latin typeface="Cambria Math"/>
                      </a:rPr>
                      <m:t>𝑘</m:t>
                    </m:r>
                    <m:r>
                      <a:rPr lang="en-US" altLang="zh-CN" sz="2400" i="1" baseline="-25000" dirty="0" err="1" smtClean="0">
                        <a:latin typeface="Cambria Math"/>
                      </a:rPr>
                      <m:t>𝑗</m:t>
                    </m:r>
                    <m:r>
                      <a:rPr lang="en-US" altLang="zh-CN" sz="2400" i="1" dirty="0" smtClean="0">
                        <a:latin typeface="Cambria Math"/>
                      </a:rPr>
                      <m:t> ) </m:t>
                    </m:r>
                    <m:r>
                      <a:rPr lang="en-US" altLang="zh-CN" sz="2400" i="1" dirty="0" smtClean="0">
                        <a:latin typeface="Cambria Math"/>
                      </a:rPr>
                      <m:t>𝑚𝑜𝑑</m:t>
                    </m:r>
                    <m:r>
                      <a:rPr lang="en-US" altLang="zh-CN" sz="2400" i="1" dirty="0" smtClean="0">
                        <a:latin typeface="Cambria Math"/>
                      </a:rPr>
                      <m:t> 26</m:t>
                    </m:r>
                  </m:oMath>
                </a14:m>
                <a:endParaRPr lang="zh-CN" alt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457200" y="4480274"/>
                <a:ext cx="8305800" cy="1530227"/>
              </a:xfrm>
              <a:prstGeom prst="rect">
                <a:avLst/>
              </a:prstGeom>
              <a:blipFill rotWithShape="1">
                <a:blip r:embed="rId3" cstate="print"/>
                <a:stretch>
                  <a:fillRect l="-1101" b="-7171"/>
                </a:stretch>
              </a:blipFill>
            </p:spPr>
            <p:txBody>
              <a:bodyPr/>
              <a:lstStyle/>
              <a:p>
                <a:r>
                  <a:rPr lang="zh-CN" altLang="en-US">
                    <a:noFill/>
                  </a:rPr>
                  <a:t> </a:t>
                </a:r>
              </a:p>
            </p:txBody>
          </p:sp>
        </mc:Fallback>
      </mc:AlternateContent>
      <p:cxnSp>
        <p:nvCxnSpPr>
          <p:cNvPr id="8" name="直接连接符 7"/>
          <p:cNvCxnSpPr/>
          <p:nvPr/>
        </p:nvCxnSpPr>
        <p:spPr bwMode="auto">
          <a:xfrm>
            <a:off x="2209800" y="1905000"/>
            <a:ext cx="39624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ransition>
    <p:wedg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固定</a:t>
                </a:r>
                <a14:m>
                  <m:oMath xmlns:m="http://schemas.openxmlformats.org/officeDocument/2006/math">
                    <m:r>
                      <a:rPr lang="en-US" altLang="zh-CN" i="1" dirty="0" smtClean="0">
                        <a:latin typeface="Cambria Math"/>
                      </a:rPr>
                      <m:t>𝑌</m:t>
                    </m:r>
                    <m:r>
                      <a:rPr lang="en-US" altLang="zh-CN" i="1" baseline="-25000" dirty="0" smtClean="0">
                        <a:latin typeface="Cambria Math"/>
                      </a:rPr>
                      <m:t>𝑖</m:t>
                    </m:r>
                  </m:oMath>
                </a14:m>
                <a:r>
                  <a:rPr lang="zh-CN" altLang="en-US" dirty="0" smtClean="0"/>
                  <a:t>，考虑由长为</a:t>
                </a:r>
                <a14:m>
                  <m:oMath xmlns:m="http://schemas.openxmlformats.org/officeDocument/2006/math">
                    <m:r>
                      <a:rPr lang="en-US" altLang="zh-CN" i="1" dirty="0" smtClean="0">
                        <a:latin typeface="Cambria Math"/>
                      </a:rPr>
                      <m:t>𝑑</m:t>
                    </m:r>
                  </m:oMath>
                </a14:m>
                <a:r>
                  <a:rPr lang="zh-CN" altLang="en-US" dirty="0" smtClean="0"/>
                  <a:t>的密钥字</a:t>
                </a:r>
                <a14:m>
                  <m:oMath xmlns:m="http://schemas.openxmlformats.org/officeDocument/2006/math">
                    <m:r>
                      <a:rPr lang="en-US" altLang="zh-CN" i="1" dirty="0" smtClean="0">
                        <a:latin typeface="Cambria Math"/>
                      </a:rPr>
                      <m:t>𝑒</m:t>
                    </m:r>
                    <m:r>
                      <a:rPr lang="en-US" altLang="zh-CN" i="1" baseline="-25000" dirty="0" smtClean="0">
                        <a:latin typeface="Cambria Math"/>
                      </a:rPr>
                      <m:t>0</m:t>
                    </m:r>
                    <m:r>
                      <a:rPr lang="zh-CN" altLang="en-US" i="1" dirty="0" smtClean="0">
                        <a:latin typeface="Cambria Math"/>
                      </a:rPr>
                      <m:t>＝</m:t>
                    </m:r>
                    <m:d>
                      <m:dPr>
                        <m:ctrlPr>
                          <a:rPr lang="en-US" altLang="zh-CN" i="1" dirty="0" smtClean="0">
                            <a:latin typeface="Cambria Math" panose="02040503050406030204" pitchFamily="18" charset="0"/>
                          </a:rPr>
                        </m:ctrlPr>
                      </m:dPr>
                      <m:e>
                        <m:r>
                          <a:rPr lang="en-US" altLang="zh-CN" i="1" dirty="0" smtClean="0">
                            <a:latin typeface="Cambria Math"/>
                          </a:rPr>
                          <m:t>0, 0, …, 0</m:t>
                        </m:r>
                      </m:e>
                    </m:d>
                    <m:r>
                      <a:rPr lang="zh-CN" altLang="en-US" i="1" dirty="0" smtClean="0">
                        <a:latin typeface="Cambria Math"/>
                      </a:rPr>
                      <m:t>，</m:t>
                    </m:r>
                    <m:r>
                      <a:rPr lang="en-US" altLang="zh-CN" i="1" dirty="0" smtClean="0">
                        <a:latin typeface="Cambria Math"/>
                      </a:rPr>
                      <m:t>𝑒</m:t>
                    </m:r>
                    <m:r>
                      <a:rPr lang="en-US" altLang="zh-CN" i="1" baseline="-25000" dirty="0" smtClean="0">
                        <a:latin typeface="Cambria Math"/>
                      </a:rPr>
                      <m:t>1</m:t>
                    </m:r>
                    <m:r>
                      <a:rPr lang="zh-CN" altLang="en-US" i="1" dirty="0" smtClean="0">
                        <a:latin typeface="Cambria Math"/>
                      </a:rPr>
                      <m:t>＝</m:t>
                    </m:r>
                    <m:r>
                      <a:rPr lang="en-US" altLang="zh-CN" b="0" i="1" dirty="0" smtClean="0">
                        <a:latin typeface="Cambria Math"/>
                      </a:rPr>
                      <m:t>(1,1,</m:t>
                    </m:r>
                    <m:r>
                      <a:rPr lang="en-US" altLang="zh-CN" b="0" i="1" dirty="0" smtClean="0">
                        <a:latin typeface="Cambria Math"/>
                        <a:ea typeface="Cambria Math"/>
                      </a:rPr>
                      <m:t>⋯,1)</m:t>
                    </m:r>
                    <m:r>
                      <a:rPr lang="zh-CN" altLang="en-US" i="1" dirty="0" smtClean="0">
                        <a:latin typeface="Cambria Math"/>
                      </a:rPr>
                      <m:t>，</m:t>
                    </m:r>
                    <m:r>
                      <a:rPr lang="en-US" altLang="zh-CN" i="1" dirty="0" smtClean="0">
                        <a:latin typeface="Cambria Math"/>
                      </a:rPr>
                      <m:t>𝑒</m:t>
                    </m:r>
                    <m:r>
                      <a:rPr lang="en-US" altLang="zh-CN" i="1" baseline="-25000" dirty="0" smtClean="0">
                        <a:latin typeface="Cambria Math"/>
                      </a:rPr>
                      <m:t>2</m:t>
                    </m:r>
                    <m:r>
                      <a:rPr lang="zh-CN" altLang="en-US" i="1" dirty="0" smtClean="0">
                        <a:latin typeface="Cambria Math"/>
                      </a:rPr>
                      <m:t>＝</m:t>
                    </m:r>
                    <m:r>
                      <a:rPr lang="en-US" altLang="zh-CN" i="1" dirty="0">
                        <a:latin typeface="Cambria Math"/>
                      </a:rPr>
                      <m:t>(</m:t>
                    </m:r>
                    <m:r>
                      <a:rPr lang="en-US" altLang="zh-CN" b="0" i="1" dirty="0" smtClean="0">
                        <a:latin typeface="Cambria Math"/>
                      </a:rPr>
                      <m:t>2</m:t>
                    </m:r>
                    <m:r>
                      <a:rPr lang="en-US" altLang="zh-CN" i="1" dirty="0">
                        <a:latin typeface="Cambria Math"/>
                      </a:rPr>
                      <m:t>,</m:t>
                    </m:r>
                    <m:r>
                      <a:rPr lang="en-US" altLang="zh-CN" b="0" i="1" dirty="0" smtClean="0">
                        <a:latin typeface="Cambria Math"/>
                      </a:rPr>
                      <m:t>2</m:t>
                    </m:r>
                    <m:r>
                      <a:rPr lang="en-US" altLang="zh-CN" i="1" dirty="0">
                        <a:latin typeface="Cambria Math"/>
                      </a:rPr>
                      <m:t>,</m:t>
                    </m:r>
                    <m:r>
                      <a:rPr lang="en-US" altLang="zh-CN" i="1" dirty="0">
                        <a:latin typeface="Cambria Math"/>
                        <a:ea typeface="Cambria Math"/>
                      </a:rPr>
                      <m:t>⋯,</m:t>
                    </m:r>
                    <m:r>
                      <a:rPr lang="en-US" altLang="zh-CN" b="0" i="1" dirty="0" smtClean="0">
                        <a:latin typeface="Cambria Math"/>
                        <a:ea typeface="Cambria Math"/>
                      </a:rPr>
                      <m:t>2</m:t>
                    </m:r>
                    <m:r>
                      <a:rPr lang="en-US" altLang="zh-CN" i="1" dirty="0">
                        <a:latin typeface="Cambria Math"/>
                        <a:ea typeface="Cambria Math"/>
                      </a:rPr>
                      <m:t>)</m:t>
                    </m:r>
                    <m:r>
                      <a:rPr lang="zh-CN" altLang="en-US" i="1" dirty="0" smtClean="0">
                        <a:latin typeface="Cambria Math"/>
                      </a:rPr>
                      <m:t>，</m:t>
                    </m:r>
                  </m:oMath>
                </a14:m>
                <a:endParaRPr lang="en-US" altLang="zh-CN" i="1" dirty="0" smtClean="0">
                  <a:latin typeface="Cambria Math"/>
                </a:endParaRPr>
              </a:p>
              <a:p>
                <a:pPr marL="360363" indent="-360363">
                  <a:buNone/>
                </a:pPr>
                <a14:m>
                  <m:oMath xmlns:m="http://schemas.openxmlformats.org/officeDocument/2006/math">
                    <m:r>
                      <a:rPr lang="en-US" altLang="zh-CN" b="0" i="1" dirty="0" smtClean="0">
                        <a:latin typeface="Cambria Math"/>
                      </a:rPr>
                      <m:t>     </m:t>
                    </m:r>
                    <m:r>
                      <a:rPr lang="en-US" altLang="zh-CN" i="1" dirty="0" smtClean="0">
                        <a:latin typeface="Cambria Math"/>
                      </a:rPr>
                      <m:t>…… </m:t>
                    </m:r>
                    <m:r>
                      <a:rPr lang="en-US" altLang="zh-CN" i="1" dirty="0" smtClean="0">
                        <a:latin typeface="Cambria Math"/>
                      </a:rPr>
                      <m:t>𝑒</m:t>
                    </m:r>
                    <m:r>
                      <a:rPr lang="en-US" altLang="zh-CN" i="1" baseline="-25000" dirty="0" smtClean="0">
                        <a:latin typeface="Cambria Math"/>
                      </a:rPr>
                      <m:t>25</m:t>
                    </m:r>
                    <m:r>
                      <a:rPr lang="zh-CN" altLang="en-US" i="1" dirty="0" smtClean="0">
                        <a:latin typeface="Cambria Math"/>
                      </a:rPr>
                      <m:t>＝</m:t>
                    </m:r>
                    <m:r>
                      <a:rPr lang="en-US" altLang="zh-CN" i="1" dirty="0" smtClean="0">
                        <a:latin typeface="Cambria Math"/>
                      </a:rPr>
                      <m:t>(25, 25, …, 25)</m:t>
                    </m:r>
                  </m:oMath>
                </a14:m>
                <a:r>
                  <a:rPr lang="zh-CN" altLang="en-US" dirty="0" smtClean="0"/>
                  <a:t>分别加密</a:t>
                </a:r>
                <a14:m>
                  <m:oMath xmlns:m="http://schemas.openxmlformats.org/officeDocument/2006/math">
                    <m:r>
                      <a:rPr lang="en-US" altLang="zh-CN" i="1" dirty="0" smtClean="0">
                        <a:latin typeface="Cambria Math"/>
                      </a:rPr>
                      <m:t>𝑌</m:t>
                    </m:r>
                    <m:r>
                      <a:rPr lang="en-US" altLang="zh-CN" i="1" baseline="-25000" dirty="0" err="1" smtClean="0">
                        <a:latin typeface="Cambria Math"/>
                      </a:rPr>
                      <m:t>𝑗</m:t>
                    </m:r>
                  </m:oMath>
                </a14:m>
                <a:r>
                  <a:rPr lang="zh-CN" altLang="en-US" dirty="0" smtClean="0"/>
                  <a:t>，将加密结果  分别记为</a:t>
                </a:r>
                <a14:m>
                  <m:oMath xmlns:m="http://schemas.openxmlformats.org/officeDocument/2006/math">
                    <m:r>
                      <a:rPr lang="en-US" altLang="zh-CN" i="1" dirty="0" smtClean="0">
                        <a:latin typeface="Cambria Math"/>
                      </a:rPr>
                      <m:t>𝑌</m:t>
                    </m:r>
                    <m:r>
                      <a:rPr lang="en-US" altLang="zh-CN" i="1" baseline="30000" dirty="0" smtClean="0">
                        <a:latin typeface="Cambria Math"/>
                      </a:rPr>
                      <m:t>0</m:t>
                    </m:r>
                    <m:r>
                      <a:rPr lang="en-US" altLang="zh-CN" i="1" baseline="-25000" dirty="0" smtClean="0">
                        <a:latin typeface="Cambria Math"/>
                      </a:rPr>
                      <m:t>𝑗</m:t>
                    </m:r>
                    <m:r>
                      <a:rPr lang="zh-CN" altLang="en-US" i="1" dirty="0" smtClean="0">
                        <a:latin typeface="Cambria Math"/>
                      </a:rPr>
                      <m:t>，</m:t>
                    </m:r>
                    <m:r>
                      <a:rPr lang="en-US" altLang="zh-CN" i="1" dirty="0" smtClean="0">
                        <a:latin typeface="Cambria Math"/>
                      </a:rPr>
                      <m:t>𝑌</m:t>
                    </m:r>
                    <m:r>
                      <a:rPr lang="en-US" altLang="zh-CN" i="1" baseline="30000" dirty="0" smtClean="0">
                        <a:latin typeface="Cambria Math"/>
                      </a:rPr>
                      <m:t>1</m:t>
                    </m:r>
                    <m:r>
                      <a:rPr lang="en-US" altLang="zh-CN" i="1" baseline="-25000" dirty="0" smtClean="0">
                        <a:latin typeface="Cambria Math"/>
                      </a:rPr>
                      <m:t>𝑗</m:t>
                    </m:r>
                    <m:r>
                      <a:rPr lang="zh-CN" altLang="en-US" i="1" dirty="0" smtClean="0">
                        <a:latin typeface="Cambria Math"/>
                      </a:rPr>
                      <m:t>，</m:t>
                    </m:r>
                    <m:r>
                      <a:rPr lang="en-US" altLang="zh-CN" i="1" dirty="0" smtClean="0">
                        <a:latin typeface="Cambria Math"/>
                      </a:rPr>
                      <m:t>𝑌</m:t>
                    </m:r>
                    <m:r>
                      <a:rPr lang="en-US" altLang="zh-CN" i="1" baseline="30000" dirty="0" smtClean="0">
                        <a:latin typeface="Cambria Math"/>
                      </a:rPr>
                      <m:t>2</m:t>
                    </m:r>
                    <m:r>
                      <a:rPr lang="en-US" altLang="zh-CN" i="1" baseline="-25000" dirty="0" smtClean="0">
                        <a:latin typeface="Cambria Math"/>
                      </a:rPr>
                      <m:t>𝑗</m:t>
                    </m:r>
                    <m:r>
                      <a:rPr lang="zh-CN" altLang="en-US" i="1" dirty="0" smtClean="0">
                        <a:latin typeface="Cambria Math"/>
                      </a:rPr>
                      <m:t>，</m:t>
                    </m:r>
                    <m:r>
                      <a:rPr lang="en-US" altLang="zh-CN" i="1" dirty="0" smtClean="0">
                        <a:latin typeface="Cambria Math"/>
                      </a:rPr>
                      <m:t>…… </m:t>
                    </m:r>
                    <m:r>
                      <a:rPr lang="en-US" altLang="zh-CN" i="1" dirty="0" smtClean="0">
                        <a:latin typeface="Cambria Math"/>
                      </a:rPr>
                      <m:t>𝑌</m:t>
                    </m:r>
                    <m:r>
                      <a:rPr lang="en-US" altLang="zh-CN" i="1" baseline="30000" dirty="0" smtClean="0">
                        <a:latin typeface="Cambria Math"/>
                      </a:rPr>
                      <m:t>25</m:t>
                    </m:r>
                    <m:r>
                      <a:rPr lang="en-US" altLang="zh-CN" i="1" baseline="-25000" dirty="0" smtClean="0">
                        <a:latin typeface="Cambria Math"/>
                      </a:rPr>
                      <m:t>𝑗</m:t>
                    </m:r>
                    <m:r>
                      <a:rPr lang="en-US" altLang="zh-CN" i="1" dirty="0" smtClean="0">
                        <a:latin typeface="Cambria Math"/>
                      </a:rPr>
                      <m:t> </m:t>
                    </m:r>
                  </m:oMath>
                </a14:m>
                <a:r>
                  <a:rPr lang="zh-CN" altLang="en-US" dirty="0" smtClean="0"/>
                  <a:t>，则</a:t>
                </a:r>
                <a:r>
                  <a:rPr lang="zh-CN" altLang="en-US" dirty="0"/>
                  <a:t>容易</a:t>
                </a:r>
                <a:r>
                  <a:rPr lang="zh-CN" altLang="en-US" dirty="0" smtClean="0"/>
                  <a:t>计算</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1259" t="-1626" r="-37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2405FEC5-0963-4A3A-9326-C0845E55FDF4}"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124</a:t>
            </a:fld>
            <a:endParaRPr lang="en-US" altLang="zh-CN" dirty="0"/>
          </a:p>
        </p:txBody>
      </p:sp>
      <p:graphicFrame>
        <p:nvGraphicFramePr>
          <p:cNvPr id="7" name="对象 6"/>
          <p:cNvGraphicFramePr>
            <a:graphicFrameLocks noChangeAspect="1"/>
          </p:cNvGraphicFramePr>
          <p:nvPr>
            <p:extLst>
              <p:ext uri="{D42A27DB-BD31-4B8C-83A1-F6EECF244321}">
                <p14:modId xmlns:p14="http://schemas.microsoft.com/office/powerpoint/2010/main" val="4064743860"/>
              </p:ext>
            </p:extLst>
          </p:nvPr>
        </p:nvGraphicFramePr>
        <p:xfrm>
          <a:off x="1447800" y="3921125"/>
          <a:ext cx="4043363" cy="1717675"/>
        </p:xfrm>
        <a:graphic>
          <a:graphicData uri="http://schemas.openxmlformats.org/presentationml/2006/ole">
            <mc:AlternateContent xmlns:mc="http://schemas.openxmlformats.org/markup-compatibility/2006">
              <mc:Choice xmlns:v="urn:schemas-microsoft-com:vml" Requires="v">
                <p:oleObj spid="_x0000_s68818" name="Equation" r:id="rId4" imgW="1435100" imgH="609600" progId="">
                  <p:embed/>
                </p:oleObj>
              </mc:Choice>
              <mc:Fallback>
                <p:oleObj name="Equation" r:id="rId4" imgW="1435100" imgH="609600" progId="">
                  <p:embed/>
                  <p:pic>
                    <p:nvPicPr>
                      <p:cNvPr id="0" name="Picture 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921125"/>
                        <a:ext cx="4043363" cy="171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5486400" y="4810780"/>
                <a:ext cx="2656625" cy="523220"/>
              </a:xfrm>
              <a:prstGeom prst="rect">
                <a:avLst/>
              </a:prstGeom>
            </p:spPr>
            <p:txBody>
              <a:bodyPr wrap="none">
                <a:spAutoFit/>
              </a:bodyPr>
              <a:lstStyle/>
              <a:p>
                <a:pPr marL="360363" indent="-360363">
                  <a:buNone/>
                </a:pPr>
                <a14:m>
                  <m:oMath xmlns:m="http://schemas.openxmlformats.org/officeDocument/2006/math">
                    <m:r>
                      <a:rPr lang="zh-CN" altLang="en-US" sz="2800" i="1" dirty="0">
                        <a:latin typeface="Cambria Math"/>
                      </a:rPr>
                      <m:t>（</m:t>
                    </m:r>
                    <m:r>
                      <a:rPr lang="en-US" altLang="zh-CN" sz="2800" i="1" dirty="0">
                        <a:latin typeface="Cambria Math"/>
                      </a:rPr>
                      <m:t>0≤</m:t>
                    </m:r>
                    <m:r>
                      <a:rPr lang="en-US" altLang="zh-CN" sz="2800" i="1" dirty="0">
                        <a:latin typeface="Cambria Math"/>
                      </a:rPr>
                      <m:t>𝑑</m:t>
                    </m:r>
                    <m:r>
                      <a:rPr lang="en-US" altLang="zh-CN" sz="2800" i="1" dirty="0">
                        <a:latin typeface="Cambria Math"/>
                      </a:rPr>
                      <m:t>≤25</m:t>
                    </m:r>
                  </m:oMath>
                </a14:m>
                <a:r>
                  <a:rPr lang="zh-CN" altLang="en-US" sz="2800" dirty="0"/>
                  <a:t>）</a:t>
                </a:r>
              </a:p>
            </p:txBody>
          </p:sp>
        </mc:Choice>
        <mc:Fallback xmlns="">
          <p:sp>
            <p:nvSpPr>
              <p:cNvPr id="8" name="矩形 7"/>
              <p:cNvSpPr>
                <a:spLocks noRot="1" noChangeAspect="1" noMove="1" noResize="1" noEditPoints="1" noAdjustHandles="1" noChangeArrowheads="1" noChangeShapeType="1" noTextEdit="1"/>
              </p:cNvSpPr>
              <p:nvPr/>
            </p:nvSpPr>
            <p:spPr>
              <a:xfrm>
                <a:off x="5486400" y="4810780"/>
                <a:ext cx="2656625" cy="523220"/>
              </a:xfrm>
              <a:prstGeom prst="rect">
                <a:avLst/>
              </a:prstGeom>
              <a:blipFill rotWithShape="1">
                <a:blip r:embed="rId6" cstate="print"/>
                <a:stretch>
                  <a:fillRect t="-15116" r="-3440" b="-27907"/>
                </a:stretch>
              </a:blipFill>
            </p:spPr>
            <p:txBody>
              <a:bodyPr/>
              <a:lstStyle/>
              <a:p>
                <a:r>
                  <a:rPr lang="zh-CN" altLang="en-US">
                    <a:noFill/>
                  </a:rPr>
                  <a:t> </a:t>
                </a:r>
              </a:p>
            </p:txBody>
          </p:sp>
        </mc:Fallback>
      </mc:AlternateContent>
    </p:spTree>
  </p:cSld>
  <p:clrMapOvr>
    <a:masterClrMapping/>
  </p:clrMapOvr>
  <p:transition>
    <p:wedg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2133600"/>
                <a:ext cx="8229600" cy="4191000"/>
              </a:xfrm>
            </p:spPr>
            <p:txBody>
              <a:bodyPr/>
              <a:lstStyle/>
              <a:p>
                <a:pPr>
                  <a:lnSpc>
                    <a:spcPct val="110000"/>
                  </a:lnSpc>
                </a:pPr>
                <a:r>
                  <a:rPr lang="zh-CN" altLang="en-US" dirty="0" smtClean="0"/>
                  <a:t>当</a:t>
                </a:r>
                <a14:m>
                  <m:oMath xmlns:m="http://schemas.openxmlformats.org/officeDocument/2006/math">
                    <m:r>
                      <a:rPr lang="en-US" altLang="zh-CN" i="1" dirty="0" smtClean="0">
                        <a:latin typeface="Cambria Math"/>
                      </a:rPr>
                      <m:t>𝑑</m:t>
                    </m:r>
                    <m:r>
                      <a:rPr lang="zh-CN" altLang="en-US" i="1" dirty="0" smtClean="0">
                        <a:latin typeface="Cambria Math"/>
                      </a:rPr>
                      <m:t>＝</m:t>
                    </m:r>
                    <m:r>
                      <a:rPr lang="en-US" altLang="zh-CN" i="1" dirty="0" smtClean="0">
                        <a:latin typeface="Cambria Math"/>
                      </a:rPr>
                      <m:t>𝑙</m:t>
                    </m:r>
                    <m:r>
                      <a:rPr lang="zh-CN" altLang="en-US" i="1" dirty="0" smtClean="0">
                        <a:latin typeface="Cambria Math"/>
                      </a:rPr>
                      <m:t>时，</m:t>
                    </m:r>
                    <m:r>
                      <a:rPr lang="en-US" altLang="zh-CN" i="1" dirty="0" err="1" smtClean="0">
                        <a:latin typeface="Cambria Math"/>
                      </a:rPr>
                      <m:t>𝑀𝐼</m:t>
                    </m:r>
                    <m:r>
                      <a:rPr lang="en-US" altLang="zh-CN" i="1" baseline="-25000" dirty="0" err="1" smtClean="0">
                        <a:latin typeface="Cambria Math"/>
                      </a:rPr>
                      <m:t>𝑐</m:t>
                    </m:r>
                  </m:oMath>
                </a14:m>
                <a:r>
                  <a:rPr lang="zh-CN" altLang="en-US" dirty="0" smtClean="0"/>
                  <a:t>将接近</a:t>
                </a:r>
                <a:r>
                  <a:rPr lang="en-US" altLang="zh-CN" dirty="0" smtClean="0"/>
                  <a:t>0.065</a:t>
                </a:r>
                <a:r>
                  <a:rPr lang="zh-CN" altLang="en-US" dirty="0" smtClean="0"/>
                  <a:t>，因为</a:t>
                </a:r>
                <a14:m>
                  <m:oMath xmlns:m="http://schemas.openxmlformats.org/officeDocument/2006/math">
                    <m:r>
                      <a:rPr lang="en-US" altLang="zh-CN" i="1" dirty="0" smtClean="0">
                        <a:latin typeface="Cambria Math"/>
                      </a:rPr>
                      <m:t>𝑌</m:t>
                    </m:r>
                    <m:r>
                      <a:rPr lang="en-US" altLang="zh-CN" i="1" baseline="-25000" dirty="0" smtClean="0">
                        <a:latin typeface="Cambria Math"/>
                      </a:rPr>
                      <m:t>𝑖</m:t>
                    </m:r>
                    <m:r>
                      <a:rPr lang="zh-CN" altLang="en-US" i="1" dirty="0" smtClean="0">
                        <a:latin typeface="Cambria Math"/>
                      </a:rPr>
                      <m:t>和</m:t>
                    </m:r>
                    <m:r>
                      <a:rPr lang="en-US" altLang="zh-CN" i="1" dirty="0" err="1" smtClean="0">
                        <a:latin typeface="Cambria Math"/>
                      </a:rPr>
                      <m:t>𝑌</m:t>
                    </m:r>
                    <m:r>
                      <a:rPr lang="en-US" altLang="zh-CN" i="1" baseline="-25000" dirty="0" err="1" smtClean="0">
                        <a:latin typeface="Cambria Math"/>
                      </a:rPr>
                      <m:t>𝑗</m:t>
                    </m:r>
                    <m:r>
                      <a:rPr lang="zh-CN" altLang="en-US" i="1" dirty="0" smtClean="0">
                        <a:latin typeface="Cambria Math"/>
                      </a:rPr>
                      <m:t>－</m:t>
                    </m:r>
                    <m:r>
                      <a:rPr lang="en-US" altLang="zh-CN" i="1" dirty="0" smtClean="0">
                        <a:latin typeface="Cambria Math"/>
                      </a:rPr>
                      <m:t>𝑙</m:t>
                    </m:r>
                  </m:oMath>
                </a14:m>
                <a:r>
                  <a:rPr lang="zh-CN" altLang="en-US" dirty="0" smtClean="0"/>
                  <a:t>的相对移位是</a:t>
                </a:r>
                <a:r>
                  <a:rPr lang="en-US" altLang="zh-CN" dirty="0" smtClean="0"/>
                  <a:t>0</a:t>
                </a:r>
              </a:p>
              <a:p>
                <a:pPr>
                  <a:lnSpc>
                    <a:spcPct val="110000"/>
                  </a:lnSpc>
                </a:pPr>
                <a:endParaRPr lang="zh-CN" altLang="en-US" dirty="0" smtClean="0"/>
              </a:p>
              <a:p>
                <a:pPr>
                  <a:lnSpc>
                    <a:spcPct val="110000"/>
                  </a:lnSpc>
                </a:pPr>
                <a:r>
                  <a:rPr lang="zh-CN" altLang="en-US" dirty="0" smtClean="0"/>
                  <a:t>对</a:t>
                </a:r>
                <a14:m>
                  <m:oMath xmlns:m="http://schemas.openxmlformats.org/officeDocument/2006/math">
                    <m:r>
                      <a:rPr lang="en-US" altLang="zh-CN" i="1" dirty="0" smtClean="0">
                        <a:latin typeface="Cambria Math"/>
                      </a:rPr>
                      <m:t>𝑑</m:t>
                    </m:r>
                    <m:r>
                      <a:rPr lang="en-US" altLang="zh-CN" i="1" dirty="0" smtClean="0">
                        <a:latin typeface="Cambria Math"/>
                      </a:rPr>
                      <m:t>≠</m:t>
                    </m:r>
                    <m:r>
                      <a:rPr lang="en-US" altLang="zh-CN" i="1" dirty="0" smtClean="0">
                        <a:latin typeface="Cambria Math"/>
                      </a:rPr>
                      <m:t>𝑙</m:t>
                    </m:r>
                  </m:oMath>
                </a14:m>
                <a:r>
                  <a:rPr lang="zh-CN" altLang="en-US" dirty="0" smtClean="0"/>
                  <a:t>的值，</a:t>
                </a:r>
                <a14:m>
                  <m:oMath xmlns:m="http://schemas.openxmlformats.org/officeDocument/2006/math">
                    <m:r>
                      <a:rPr lang="en-US" altLang="zh-CN" i="1" dirty="0" smtClean="0">
                        <a:latin typeface="Cambria Math"/>
                      </a:rPr>
                      <m:t>𝑀𝐼</m:t>
                    </m:r>
                    <m:r>
                      <a:rPr lang="en-US" altLang="zh-CN" i="1" baseline="-25000" dirty="0" err="1" smtClean="0">
                        <a:latin typeface="Cambria Math"/>
                      </a:rPr>
                      <m:t>𝑐</m:t>
                    </m:r>
                  </m:oMath>
                </a14:m>
                <a:r>
                  <a:rPr lang="zh-CN" altLang="en-US" dirty="0" smtClean="0"/>
                  <a:t>的值将在</a:t>
                </a:r>
                <a:r>
                  <a:rPr lang="en-US" altLang="zh-CN" dirty="0" smtClean="0"/>
                  <a:t>0.031</a:t>
                </a:r>
                <a:r>
                  <a:rPr lang="zh-CN" altLang="en-US" dirty="0" smtClean="0"/>
                  <a:t>和</a:t>
                </a:r>
                <a:r>
                  <a:rPr lang="en-US" altLang="zh-CN" dirty="0" smtClean="0"/>
                  <a:t>0.045</a:t>
                </a:r>
                <a:r>
                  <a:rPr lang="zh-CN" altLang="en-US" dirty="0" smtClean="0"/>
                  <a:t>之间</a:t>
                </a:r>
                <a:endParaRPr lang="en-US" altLang="zh-CN" dirty="0" smtClean="0"/>
              </a:p>
              <a:p>
                <a:pPr>
                  <a:lnSpc>
                    <a:spcPct val="110000"/>
                  </a:lnSpc>
                </a:pPr>
                <a:endParaRPr lang="zh-CN" altLang="en-US" dirty="0" smtClean="0"/>
              </a:p>
              <a:p>
                <a:pPr>
                  <a:lnSpc>
                    <a:spcPct val="110000"/>
                  </a:lnSpc>
                </a:pPr>
                <a:r>
                  <a:rPr lang="zh-CN" altLang="en-US" dirty="0" smtClean="0"/>
                  <a:t>使用重合互指数，我们能获得子串</a:t>
                </a:r>
                <a14:m>
                  <m:oMath xmlns:m="http://schemas.openxmlformats.org/officeDocument/2006/math">
                    <m:r>
                      <a:rPr lang="en-US" altLang="zh-CN" i="1" dirty="0" smtClean="0">
                        <a:latin typeface="Cambria Math"/>
                      </a:rPr>
                      <m:t>𝑌</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𝑌</m:t>
                    </m:r>
                    <m:r>
                      <a:rPr lang="en-US" altLang="zh-CN" i="1" baseline="-25000" dirty="0" smtClean="0">
                        <a:latin typeface="Cambria Math"/>
                      </a:rPr>
                      <m:t>2</m:t>
                    </m:r>
                    <m:r>
                      <a:rPr lang="zh-CN" altLang="en-US" i="1" dirty="0" smtClean="0">
                        <a:latin typeface="Cambria Math"/>
                      </a:rPr>
                      <m:t>，</m:t>
                    </m:r>
                    <m:r>
                      <a:rPr lang="en-US" altLang="zh-CN" i="1" dirty="0" smtClean="0">
                        <a:latin typeface="Cambria Math"/>
                      </a:rPr>
                      <m:t>……</m:t>
                    </m:r>
                  </m:oMath>
                </a14:m>
                <a:r>
                  <a:rPr lang="zh-CN" altLang="en-US" dirty="0" smtClean="0"/>
                  <a:t>中的任何两个的相对移位</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2133600"/>
                <a:ext cx="8229600" cy="4191000"/>
              </a:xfrm>
              <a:blipFill rotWithShape="1">
                <a:blip r:embed="rId2" cstate="print"/>
                <a:stretch>
                  <a:fillRect l="-1259" t="-174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2A0BB52-F923-4DB4-872F-61E420B6C1B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125</a:t>
            </a:fld>
            <a:endParaRPr lang="en-US" altLang="zh-CN" dirty="0"/>
          </a:p>
        </p:txBody>
      </p:sp>
    </p:spTree>
  </p:cSld>
  <p:clrMapOvr>
    <a:masterClrMapping/>
  </p:clrMapOvr>
  <p:transition>
    <p:wedg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5B40B8A-F174-4920-B19E-5E9D51C28DCF}"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126</a:t>
            </a:fld>
            <a:endParaRPr lang="en-US" altLang="zh-CN" dirty="0"/>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0" y="0"/>
                <a:ext cx="9144000" cy="1143000"/>
              </a:xfrm>
            </p:spPr>
            <p:style>
              <a:lnRef idx="3">
                <a:schemeClr val="lt1"/>
              </a:lnRef>
              <a:fillRef idx="1">
                <a:schemeClr val="accent1"/>
              </a:fillRef>
              <a:effectRef idx="1">
                <a:schemeClr val="accent1"/>
              </a:effectRef>
              <a:fontRef idx="minor">
                <a:schemeClr val="lt1"/>
              </a:fontRef>
            </p:style>
            <p:txBody>
              <a:bodyPr/>
              <a:lstStyle/>
              <a:p>
                <a:pPr>
                  <a:lnSpc>
                    <a:spcPct val="110000"/>
                  </a:lnSpc>
                </a:pPr>
                <a:r>
                  <a:rPr lang="zh-CN" altLang="en-US" dirty="0"/>
                  <a:t>我们已经假定了密钥字的长度是</a:t>
                </a:r>
                <a:r>
                  <a:rPr lang="en-US" altLang="zh-CN" dirty="0"/>
                  <a:t>5</a:t>
                </a:r>
                <a:r>
                  <a:rPr lang="zh-CN" altLang="en-US" dirty="0"/>
                  <a:t>。利</a:t>
                </a:r>
                <a:r>
                  <a:rPr lang="zh-CN" altLang="en-US" dirty="0" smtClean="0"/>
                  <a:t>用计算机不难算出</a:t>
                </a:r>
                <a:r>
                  <a:rPr lang="en-US" altLang="zh-CN" dirty="0" smtClean="0"/>
                  <a:t>260</a:t>
                </a:r>
                <a:r>
                  <a:rPr lang="zh-CN" altLang="en-US" dirty="0" smtClean="0"/>
                  <a:t>个值</a:t>
                </a:r>
                <a14:m>
                  <m:oMath xmlns:m="http://schemas.openxmlformats.org/officeDocument/2006/math">
                    <m:r>
                      <a:rPr lang="en-US" altLang="zh-CN" i="1" dirty="0" smtClean="0">
                        <a:latin typeface="Cambria Math"/>
                      </a:rPr>
                      <m:t>𝑀𝐼</m:t>
                    </m:r>
                    <m:r>
                      <a:rPr lang="en-US" altLang="zh-CN" i="1" baseline="-25000" dirty="0" err="1" smtClean="0">
                        <a:latin typeface="Cambria Math"/>
                      </a:rPr>
                      <m:t>𝑐</m:t>
                    </m:r>
                    <m:r>
                      <a:rPr lang="en-US" altLang="zh-CN" i="1" dirty="0" smtClean="0">
                        <a:latin typeface="Cambria Math"/>
                      </a:rPr>
                      <m:t>(</m:t>
                    </m:r>
                    <m:r>
                      <a:rPr lang="en-US" altLang="zh-CN" i="1" dirty="0" err="1" smtClean="0">
                        <a:latin typeface="Cambria Math"/>
                      </a:rPr>
                      <m:t>𝑌</m:t>
                    </m:r>
                    <m:r>
                      <a:rPr lang="en-US" altLang="zh-CN" i="1" baseline="-25000" dirty="0" err="1" smtClean="0">
                        <a:latin typeface="Cambria Math"/>
                      </a:rPr>
                      <m:t>𝑖</m:t>
                    </m:r>
                    <m:r>
                      <a:rPr lang="en-US" altLang="zh-CN" i="1" dirty="0" err="1" smtClean="0">
                        <a:latin typeface="Cambria Math"/>
                      </a:rPr>
                      <m:t>,</m:t>
                    </m:r>
                    <m:r>
                      <a:rPr lang="en-US" altLang="zh-CN" i="1" dirty="0" smtClean="0">
                        <a:latin typeface="Cambria Math"/>
                      </a:rPr>
                      <m:t> </m:t>
                    </m:r>
                    <m:sSub>
                      <m:sSubPr>
                        <m:ctrlPr>
                          <a:rPr lang="en-US" altLang="zh-CN" i="1" dirty="0" smtClean="0">
                            <a:latin typeface="Cambria Math" panose="02040503050406030204" pitchFamily="18" charset="0"/>
                          </a:rPr>
                        </m:ctrlPr>
                      </m:sSubPr>
                      <m:e>
                        <m:sSup>
                          <m:sSupPr>
                            <m:ctrlPr>
                              <a:rPr lang="en-US" altLang="zh-CN" i="1" dirty="0" smtClean="0">
                                <a:latin typeface="Cambria Math" panose="02040503050406030204" pitchFamily="18" charset="0"/>
                              </a:rPr>
                            </m:ctrlPr>
                          </m:sSupPr>
                          <m:e>
                            <m:r>
                              <a:rPr lang="en-US" altLang="zh-CN" b="0" i="1" dirty="0" smtClean="0">
                                <a:latin typeface="Cambria Math"/>
                              </a:rPr>
                              <m:t>𝑌</m:t>
                            </m:r>
                          </m:e>
                          <m:sup>
                            <m:r>
                              <a:rPr lang="en-US" altLang="zh-CN" b="0" i="1" dirty="0" smtClean="0">
                                <a:latin typeface="Cambria Math"/>
                              </a:rPr>
                              <m:t>𝑑</m:t>
                            </m:r>
                          </m:sup>
                        </m:sSup>
                      </m:e>
                      <m:sub>
                        <m:r>
                          <a:rPr lang="en-US" altLang="zh-CN" b="0" i="1" dirty="0" smtClean="0">
                            <a:latin typeface="Cambria Math"/>
                          </a:rPr>
                          <m:t>𝑗</m:t>
                        </m:r>
                      </m:sub>
                    </m:sSub>
                    <m:r>
                      <a:rPr lang="en-US" altLang="zh-CN" i="1" dirty="0" smtClean="0">
                        <a:latin typeface="Cambria Math"/>
                      </a:rPr>
                      <m:t>)</m:t>
                    </m:r>
                    <m:r>
                      <a:rPr lang="zh-CN" altLang="en-US" i="1" dirty="0" smtClean="0">
                        <a:latin typeface="Cambria Math"/>
                      </a:rPr>
                      <m:t>，</m:t>
                    </m:r>
                    <m:r>
                      <a:rPr lang="en-US" altLang="zh-CN" i="1" dirty="0" smtClean="0">
                        <a:latin typeface="Cambria Math"/>
                      </a:rPr>
                      <m:t>0≤</m:t>
                    </m:r>
                    <m:r>
                      <a:rPr lang="en-US" altLang="zh-CN" i="1" dirty="0" smtClean="0">
                        <a:latin typeface="Cambria Math"/>
                      </a:rPr>
                      <m:t>𝑖</m:t>
                    </m:r>
                    <m:r>
                      <a:rPr lang="zh-CN" altLang="en-US" i="1" dirty="0" smtClean="0">
                        <a:latin typeface="Cambria Math"/>
                      </a:rPr>
                      <m:t>＜</m:t>
                    </m:r>
                    <m:r>
                      <a:rPr lang="en-US" altLang="zh-CN" i="1" dirty="0" smtClean="0">
                        <a:latin typeface="Cambria Math"/>
                      </a:rPr>
                      <m:t>𝑗</m:t>
                    </m:r>
                    <m:r>
                      <a:rPr lang="en-US" altLang="zh-CN" i="1" dirty="0" smtClean="0">
                        <a:latin typeface="Cambria Math"/>
                      </a:rPr>
                      <m:t>≤5</m:t>
                    </m:r>
                    <m:r>
                      <a:rPr lang="zh-CN" altLang="en-US" i="1" dirty="0" smtClean="0">
                        <a:latin typeface="Cambria Math"/>
                      </a:rPr>
                      <m:t>，</m:t>
                    </m:r>
                    <m:r>
                      <a:rPr lang="en-US" altLang="zh-CN" i="1" dirty="0" smtClean="0">
                        <a:latin typeface="Cambria Math"/>
                      </a:rPr>
                      <m:t>0≤</m:t>
                    </m:r>
                    <m:r>
                      <a:rPr lang="en-US" altLang="zh-CN" i="1" dirty="0" smtClean="0">
                        <a:latin typeface="Cambria Math"/>
                      </a:rPr>
                      <m:t>𝑑</m:t>
                    </m:r>
                    <m:r>
                      <a:rPr lang="en-US" altLang="zh-CN" i="1" dirty="0" smtClean="0">
                        <a:latin typeface="Cambria Math"/>
                      </a:rPr>
                      <m:t>≤25</m:t>
                    </m:r>
                  </m:oMath>
                </a14:m>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0" y="0"/>
                <a:ext cx="9144000" cy="1143000"/>
              </a:xfrm>
              <a:blipFill>
                <a:blip r:embed="rId2" cstate="print"/>
                <a:stretch>
                  <a:fillRect/>
                </a:stretch>
              </a:blipFill>
            </p:spPr>
            <p:txBody>
              <a:bodyPr/>
              <a:lstStyle/>
              <a:p>
                <a:r>
                  <a:rPr lang="zh-CN" altLang="en-US">
                    <a:noFill/>
                  </a:rPr>
                  <a:t> </a:t>
                </a:r>
              </a:p>
            </p:txBody>
          </p:sp>
        </mc:Fallback>
      </mc:AlternateContent>
      <p:graphicFrame>
        <p:nvGraphicFramePr>
          <p:cNvPr id="8" name="Group 406"/>
          <p:cNvGraphicFramePr>
            <a:graphicFrameLocks/>
          </p:cNvGraphicFramePr>
          <p:nvPr>
            <p:extLst>
              <p:ext uri="{D42A27DB-BD31-4B8C-83A1-F6EECF244321}">
                <p14:modId xmlns:p14="http://schemas.microsoft.com/office/powerpoint/2010/main" val="1300864377"/>
              </p:ext>
            </p:extLst>
          </p:nvPr>
        </p:nvGraphicFramePr>
        <p:xfrm>
          <a:off x="304800" y="1264526"/>
          <a:ext cx="8382000" cy="5123504"/>
        </p:xfrm>
        <a:graphic>
          <a:graphicData uri="http://schemas.openxmlformats.org/drawingml/2006/table">
            <a:tbl>
              <a:tblPr/>
              <a:tblGrid>
                <a:gridCol w="457200">
                  <a:extLst>
                    <a:ext uri="{9D8B030D-6E8A-4147-A177-3AD203B41FA5}">
                      <a16:colId xmlns:a16="http://schemas.microsoft.com/office/drawing/2014/main" val="4268901984"/>
                    </a:ext>
                  </a:extLst>
                </a:gridCol>
                <a:gridCol w="533400">
                  <a:extLst>
                    <a:ext uri="{9D8B030D-6E8A-4147-A177-3AD203B41FA5}">
                      <a16:colId xmlns:a16="http://schemas.microsoft.com/office/drawing/2014/main" val="4096468746"/>
                    </a:ext>
                  </a:extLst>
                </a:gridCol>
                <a:gridCol w="838200">
                  <a:extLst>
                    <a:ext uri="{9D8B030D-6E8A-4147-A177-3AD203B41FA5}">
                      <a16:colId xmlns:a16="http://schemas.microsoft.com/office/drawing/2014/main" val="2105982773"/>
                    </a:ext>
                  </a:extLst>
                </a:gridCol>
                <a:gridCol w="838200">
                  <a:extLst>
                    <a:ext uri="{9D8B030D-6E8A-4147-A177-3AD203B41FA5}">
                      <a16:colId xmlns:a16="http://schemas.microsoft.com/office/drawing/2014/main" val="1201958202"/>
                    </a:ext>
                  </a:extLst>
                </a:gridCol>
                <a:gridCol w="762000">
                  <a:extLst>
                    <a:ext uri="{9D8B030D-6E8A-4147-A177-3AD203B41FA5}">
                      <a16:colId xmlns:a16="http://schemas.microsoft.com/office/drawing/2014/main" val="4090422696"/>
                    </a:ext>
                  </a:extLst>
                </a:gridCol>
                <a:gridCol w="838200">
                  <a:extLst>
                    <a:ext uri="{9D8B030D-6E8A-4147-A177-3AD203B41FA5}">
                      <a16:colId xmlns:a16="http://schemas.microsoft.com/office/drawing/2014/main" val="176331919"/>
                    </a:ext>
                  </a:extLst>
                </a:gridCol>
                <a:gridCol w="838200">
                  <a:extLst>
                    <a:ext uri="{9D8B030D-6E8A-4147-A177-3AD203B41FA5}">
                      <a16:colId xmlns:a16="http://schemas.microsoft.com/office/drawing/2014/main" val="343119826"/>
                    </a:ext>
                  </a:extLst>
                </a:gridCol>
                <a:gridCol w="762000">
                  <a:extLst>
                    <a:ext uri="{9D8B030D-6E8A-4147-A177-3AD203B41FA5}">
                      <a16:colId xmlns:a16="http://schemas.microsoft.com/office/drawing/2014/main" val="79032479"/>
                    </a:ext>
                  </a:extLst>
                </a:gridCol>
                <a:gridCol w="838200">
                  <a:extLst>
                    <a:ext uri="{9D8B030D-6E8A-4147-A177-3AD203B41FA5}">
                      <a16:colId xmlns:a16="http://schemas.microsoft.com/office/drawing/2014/main" val="3655412999"/>
                    </a:ext>
                  </a:extLst>
                </a:gridCol>
                <a:gridCol w="914400">
                  <a:extLst>
                    <a:ext uri="{9D8B030D-6E8A-4147-A177-3AD203B41FA5}">
                      <a16:colId xmlns:a16="http://schemas.microsoft.com/office/drawing/2014/main" val="1634014513"/>
                    </a:ext>
                  </a:extLst>
                </a:gridCol>
                <a:gridCol w="762000">
                  <a:extLst>
                    <a:ext uri="{9D8B030D-6E8A-4147-A177-3AD203B41FA5}">
                      <a16:colId xmlns:a16="http://schemas.microsoft.com/office/drawing/2014/main" val="2074016573"/>
                    </a:ext>
                  </a:extLst>
                </a:gridCol>
              </a:tblGrid>
              <a:tr h="319088">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9">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16396155"/>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2386043"/>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dirty="0" smtClean="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0.068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4458658"/>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4862535"/>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8989205"/>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7380740"/>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9923871"/>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5079471"/>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6265506"/>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3797292"/>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7655175"/>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dirty="0" smtClean="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0.070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71216361"/>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29081299"/>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19467260"/>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dirty="0" smtClean="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0.067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0074764"/>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1093786"/>
                  </a:ext>
                </a:extLst>
              </a:tr>
            </a:tbl>
          </a:graphicData>
        </a:graphic>
      </p:graphicFrame>
    </p:spTree>
  </p:cSld>
  <p:clrMapOvr>
    <a:masterClrMapping/>
  </p:clrMapOvr>
  <p:transition>
    <p:wedg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B6D996-03AE-43E6-AF8A-74A1605473A2}" type="datetime1">
              <a:rPr lang="zh-CN" altLang="en-US" smtClean="0"/>
              <a:pPr/>
              <a:t>2020/11/19</a:t>
            </a:fld>
            <a:endParaRPr lang="en-US" altLang="zh-CN" dirty="0"/>
          </a:p>
        </p:txBody>
      </p:sp>
      <p:sp>
        <p:nvSpPr>
          <p:cNvPr id="3" name="页脚占位符 2"/>
          <p:cNvSpPr>
            <a:spLocks noGrp="1"/>
          </p:cNvSpPr>
          <p:nvPr>
            <p:ph type="ftr" sz="quarter" idx="11"/>
          </p:nvPr>
        </p:nvSpPr>
        <p:spPr/>
        <p:txBody>
          <a:bodyPr/>
          <a:lstStyle/>
          <a:p>
            <a:r>
              <a:rPr lang="en-US" altLang="zh-CN" smtClean="0"/>
              <a:t>is.cumt.edu.cn</a:t>
            </a:r>
            <a:endParaRPr lang="en-US" altLang="zh-CN" dirty="0"/>
          </a:p>
        </p:txBody>
      </p:sp>
      <p:sp>
        <p:nvSpPr>
          <p:cNvPr id="4" name="灯片编号占位符 3"/>
          <p:cNvSpPr>
            <a:spLocks noGrp="1"/>
          </p:cNvSpPr>
          <p:nvPr>
            <p:ph type="sldNum" sz="quarter" idx="12"/>
          </p:nvPr>
        </p:nvSpPr>
        <p:spPr/>
        <p:txBody>
          <a:bodyPr/>
          <a:lstStyle/>
          <a:p>
            <a:fld id="{813F45DA-86C9-4ACA-9F2A-742545C73A01}" type="slidenum">
              <a:rPr lang="en-US" altLang="zh-CN" smtClean="0"/>
              <a:pPr/>
              <a:t>127</a:t>
            </a:fld>
            <a:endParaRPr lang="en-US" altLang="zh-CN" dirty="0"/>
          </a:p>
        </p:txBody>
      </p:sp>
      <p:graphicFrame>
        <p:nvGraphicFramePr>
          <p:cNvPr id="5" name="Group 3"/>
          <p:cNvGraphicFramePr>
            <a:graphicFrameLocks/>
          </p:cNvGraphicFramePr>
          <p:nvPr>
            <p:extLst>
              <p:ext uri="{D42A27DB-BD31-4B8C-83A1-F6EECF244321}">
                <p14:modId xmlns:p14="http://schemas.microsoft.com/office/powerpoint/2010/main" val="1257519795"/>
              </p:ext>
            </p:extLst>
          </p:nvPr>
        </p:nvGraphicFramePr>
        <p:xfrm>
          <a:off x="381000" y="1219200"/>
          <a:ext cx="8382000" cy="5123504"/>
        </p:xfrm>
        <a:graphic>
          <a:graphicData uri="http://schemas.openxmlformats.org/drawingml/2006/table">
            <a:tbl>
              <a:tblPr/>
              <a:tblGrid>
                <a:gridCol w="457200">
                  <a:extLst>
                    <a:ext uri="{9D8B030D-6E8A-4147-A177-3AD203B41FA5}">
                      <a16:colId xmlns:a16="http://schemas.microsoft.com/office/drawing/2014/main" val="3660595990"/>
                    </a:ext>
                  </a:extLst>
                </a:gridCol>
                <a:gridCol w="533400">
                  <a:extLst>
                    <a:ext uri="{9D8B030D-6E8A-4147-A177-3AD203B41FA5}">
                      <a16:colId xmlns:a16="http://schemas.microsoft.com/office/drawing/2014/main" val="663840810"/>
                    </a:ext>
                  </a:extLst>
                </a:gridCol>
                <a:gridCol w="838200">
                  <a:extLst>
                    <a:ext uri="{9D8B030D-6E8A-4147-A177-3AD203B41FA5}">
                      <a16:colId xmlns:a16="http://schemas.microsoft.com/office/drawing/2014/main" val="3523458876"/>
                    </a:ext>
                  </a:extLst>
                </a:gridCol>
                <a:gridCol w="838200">
                  <a:extLst>
                    <a:ext uri="{9D8B030D-6E8A-4147-A177-3AD203B41FA5}">
                      <a16:colId xmlns:a16="http://schemas.microsoft.com/office/drawing/2014/main" val="2314318944"/>
                    </a:ext>
                  </a:extLst>
                </a:gridCol>
                <a:gridCol w="762000">
                  <a:extLst>
                    <a:ext uri="{9D8B030D-6E8A-4147-A177-3AD203B41FA5}">
                      <a16:colId xmlns:a16="http://schemas.microsoft.com/office/drawing/2014/main" val="885678202"/>
                    </a:ext>
                  </a:extLst>
                </a:gridCol>
                <a:gridCol w="838200">
                  <a:extLst>
                    <a:ext uri="{9D8B030D-6E8A-4147-A177-3AD203B41FA5}">
                      <a16:colId xmlns:a16="http://schemas.microsoft.com/office/drawing/2014/main" val="4109991335"/>
                    </a:ext>
                  </a:extLst>
                </a:gridCol>
                <a:gridCol w="838200">
                  <a:extLst>
                    <a:ext uri="{9D8B030D-6E8A-4147-A177-3AD203B41FA5}">
                      <a16:colId xmlns:a16="http://schemas.microsoft.com/office/drawing/2014/main" val="4011980960"/>
                    </a:ext>
                  </a:extLst>
                </a:gridCol>
                <a:gridCol w="762000">
                  <a:extLst>
                    <a:ext uri="{9D8B030D-6E8A-4147-A177-3AD203B41FA5}">
                      <a16:colId xmlns:a16="http://schemas.microsoft.com/office/drawing/2014/main" val="3760703406"/>
                    </a:ext>
                  </a:extLst>
                </a:gridCol>
                <a:gridCol w="838200">
                  <a:extLst>
                    <a:ext uri="{9D8B030D-6E8A-4147-A177-3AD203B41FA5}">
                      <a16:colId xmlns:a16="http://schemas.microsoft.com/office/drawing/2014/main" val="582878626"/>
                    </a:ext>
                  </a:extLst>
                </a:gridCol>
                <a:gridCol w="914400">
                  <a:extLst>
                    <a:ext uri="{9D8B030D-6E8A-4147-A177-3AD203B41FA5}">
                      <a16:colId xmlns:a16="http://schemas.microsoft.com/office/drawing/2014/main" val="2359928403"/>
                    </a:ext>
                  </a:extLst>
                </a:gridCol>
                <a:gridCol w="762000">
                  <a:extLst>
                    <a:ext uri="{9D8B030D-6E8A-4147-A177-3AD203B41FA5}">
                      <a16:colId xmlns:a16="http://schemas.microsoft.com/office/drawing/2014/main" val="3011160875"/>
                    </a:ext>
                  </a:extLst>
                </a:gridCol>
              </a:tblGrid>
              <a:tr h="319088">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j</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9">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04762951"/>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0279019"/>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1357386"/>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0706521"/>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dirty="0" smtClean="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0.080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2746961"/>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5131965"/>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3869678"/>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3882266"/>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4256119"/>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a:t>
                      </a:r>
                      <a:r>
                        <a:rPr kumimoji="0" lang="zh-CN" altLang="en-US"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1617532"/>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770166"/>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9323346"/>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dirty="0" smtClean="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0.072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1611556"/>
                  </a:ext>
                </a:extLst>
              </a:tr>
              <a:tr h="319088">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3">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7430325"/>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dirty="0" smtClean="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0.061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8623324"/>
                  </a:ext>
                </a:extLst>
              </a:tr>
              <a:tr h="319088">
                <a:tc vMerge="1">
                  <a:txBody>
                    <a:bodyPr/>
                    <a:lstStyle/>
                    <a:p>
                      <a:endParaRPr lang="zh-CN" altLang="en-US"/>
                    </a:p>
                  </a:txBody>
                  <a:tcPr/>
                </a:tc>
                <a:tc vMerge="1">
                  <a:txBody>
                    <a:bodyPr/>
                    <a:lstStyle/>
                    <a:p>
                      <a:endParaRPr lang="zh-CN" altLang="en-US"/>
                    </a:p>
                  </a:txBody>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r>
                        <a:rPr kumimoji="0" lang="en-US" altLang="zh-CN" sz="1000" b="1" i="0" u="none" strike="noStrike" cap="none" normalizeH="0" baseline="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30000"/>
                        </a:lnSpc>
                        <a:spcBef>
                          <a:spcPct val="20000"/>
                        </a:spcBef>
                        <a:buClr>
                          <a:schemeClr val="hlink"/>
                        </a:buClr>
                        <a:buSzPct val="75000"/>
                        <a:buFont typeface="Wingdings" panose="05000000000000000000" pitchFamily="2" charset="2"/>
                        <a:defRPr sz="2000" b="1">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a:spcBef>
                          <a:spcPct val="20000"/>
                        </a:spcBef>
                        <a:buClr>
                          <a:srgbClr val="4B4B4B"/>
                        </a:buClr>
                        <a:defRPr>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spcBef>
                          <a:spcPct val="20000"/>
                        </a:spcBef>
                        <a:buClr>
                          <a:srgbClr val="4B4B4B"/>
                        </a:buClr>
                        <a:defRPr sz="16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spcBef>
                          <a:spcPct val="20000"/>
                        </a:spcBef>
                        <a:buClr>
                          <a:srgbClr val="4B4B4B"/>
                        </a:buClr>
                        <a:defRPr sz="14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spcBef>
                          <a:spcPct val="20000"/>
                        </a:spcBef>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fontAlgn="base">
                        <a:spcBef>
                          <a:spcPct val="20000"/>
                        </a:spcBef>
                        <a:spcAft>
                          <a:spcPct val="0"/>
                        </a:spcAft>
                        <a:buClr>
                          <a:srgbClr val="4B4B4B"/>
                        </a:buClr>
                        <a:defRPr sz="1200">
                          <a:solidFill>
                            <a:srgbClr val="4B4B4B"/>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30000"/>
                        </a:lnSpc>
                        <a:spcBef>
                          <a:spcPct val="20000"/>
                        </a:spcBef>
                        <a:spcAft>
                          <a:spcPct val="0"/>
                        </a:spcAft>
                        <a:buClr>
                          <a:schemeClr val="hlink"/>
                        </a:buClr>
                        <a:buSzPct val="75000"/>
                        <a:buFont typeface="Wingdings" panose="05000000000000000000" pitchFamily="2" charset="2"/>
                        <a:buNone/>
                        <a:tabLst/>
                      </a:pPr>
                      <a:endParaRPr kumimoji="0" lang="zh-CN" altLang="zh-CN" sz="10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9767200"/>
                  </a:ext>
                </a:extLst>
              </a:tr>
            </a:tbl>
          </a:graphicData>
        </a:graphic>
      </p:graphicFrame>
    </p:spTree>
    <p:extLst>
      <p:ext uri="{BB962C8B-B14F-4D97-AF65-F5344CB8AC3E}">
        <p14:creationId xmlns:p14="http://schemas.microsoft.com/office/powerpoint/2010/main" val="484380088"/>
      </p:ext>
    </p:extLst>
  </p:cSld>
  <p:clrMapOvr>
    <a:masterClrMapping/>
  </p:clrMapOvr>
  <p:transition>
    <p:wedg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110000"/>
                  </a:lnSpc>
                </a:pPr>
                <a:r>
                  <a:rPr lang="zh-CN" altLang="en-US" dirty="0"/>
                  <a:t>对每对</a:t>
                </a:r>
                <a14:m>
                  <m:oMath xmlns:m="http://schemas.openxmlformats.org/officeDocument/2006/math">
                    <m:r>
                      <a:rPr lang="en-US" altLang="zh-CN" i="1" dirty="0">
                        <a:latin typeface="Cambria Math"/>
                      </a:rPr>
                      <m:t>(</m:t>
                    </m:r>
                    <m:r>
                      <a:rPr lang="en-US" altLang="zh-CN" i="1" dirty="0">
                        <a:latin typeface="Cambria Math"/>
                      </a:rPr>
                      <m:t>𝑖</m:t>
                    </m:r>
                    <m:r>
                      <a:rPr lang="en-US" altLang="zh-CN" i="1" dirty="0">
                        <a:latin typeface="Cambria Math"/>
                      </a:rPr>
                      <m:t>, </m:t>
                    </m:r>
                    <m:r>
                      <a:rPr lang="en-US" altLang="zh-CN" i="1" dirty="0">
                        <a:latin typeface="Cambria Math"/>
                      </a:rPr>
                      <m:t>𝑗</m:t>
                    </m:r>
                    <m:r>
                      <a:rPr lang="en-US" altLang="zh-CN" i="1" dirty="0">
                        <a:latin typeface="Cambria Math"/>
                      </a:rPr>
                      <m:t>)</m:t>
                    </m:r>
                    <m:r>
                      <a:rPr lang="zh-CN" altLang="en-US" i="1" dirty="0">
                        <a:latin typeface="Cambria Math"/>
                      </a:rPr>
                      <m:t>，</m:t>
                    </m:r>
                  </m:oMath>
                </a14:m>
                <a:r>
                  <a:rPr lang="zh-CN" altLang="en-US" dirty="0"/>
                  <a:t>找出接近于</a:t>
                </a:r>
                <a:r>
                  <a:rPr lang="en-US" altLang="zh-CN" dirty="0"/>
                  <a:t>0.065</a:t>
                </a:r>
                <a:r>
                  <a:rPr lang="zh-CN" altLang="en-US" dirty="0"/>
                  <a:t>的</a:t>
                </a:r>
                <a14:m>
                  <m:oMath xmlns:m="http://schemas.openxmlformats.org/officeDocument/2006/math">
                    <m:r>
                      <a:rPr lang="en-US" altLang="zh-CN" i="1" dirty="0">
                        <a:latin typeface="Cambria Math"/>
                      </a:rPr>
                      <m:t>𝑀𝐼</m:t>
                    </m:r>
                    <m:r>
                      <a:rPr lang="en-US" altLang="zh-CN" i="1" baseline="-25000" dirty="0" err="1">
                        <a:latin typeface="Cambria Math"/>
                      </a:rPr>
                      <m:t>𝑐</m:t>
                    </m:r>
                    <m:r>
                      <a:rPr lang="en-US" altLang="zh-CN" i="1" dirty="0">
                        <a:latin typeface="Cambria Math"/>
                      </a:rPr>
                      <m:t>(</m:t>
                    </m:r>
                    <m:r>
                      <a:rPr lang="en-US" altLang="zh-CN" i="1" dirty="0" err="1">
                        <a:latin typeface="Cambria Math"/>
                      </a:rPr>
                      <m:t>𝑌</m:t>
                    </m:r>
                    <m:r>
                      <a:rPr lang="en-US" altLang="zh-CN" i="1" baseline="-25000" dirty="0" err="1">
                        <a:latin typeface="Cambria Math"/>
                      </a:rPr>
                      <m:t>𝑖</m:t>
                    </m:r>
                    <m:r>
                      <a:rPr lang="en-US" altLang="zh-CN" i="1" dirty="0" err="1">
                        <a:latin typeface="Cambria Math"/>
                      </a:rPr>
                      <m:t>,</m:t>
                    </m:r>
                    <m:sSub>
                      <m:sSubPr>
                        <m:ctrlPr>
                          <a:rPr lang="en-US" altLang="zh-CN" i="1" dirty="0">
                            <a:latin typeface="Cambria Math" panose="02040503050406030204" pitchFamily="18" charset="0"/>
                          </a:rPr>
                        </m:ctrlPr>
                      </m:sSubPr>
                      <m:e>
                        <m:sSup>
                          <m:sSupPr>
                            <m:ctrlPr>
                              <a:rPr lang="en-US" altLang="zh-CN" i="1" dirty="0">
                                <a:latin typeface="Cambria Math" panose="02040503050406030204" pitchFamily="18" charset="0"/>
                              </a:rPr>
                            </m:ctrlPr>
                          </m:sSupPr>
                          <m:e>
                            <m:r>
                              <a:rPr lang="en-US" altLang="zh-CN" i="1" dirty="0">
                                <a:latin typeface="Cambria Math"/>
                              </a:rPr>
                              <m:t>𝑌</m:t>
                            </m:r>
                          </m:e>
                          <m:sup>
                            <m:r>
                              <a:rPr lang="en-US" altLang="zh-CN" i="1" dirty="0">
                                <a:latin typeface="Cambria Math"/>
                              </a:rPr>
                              <m:t>𝑑</m:t>
                            </m:r>
                          </m:sup>
                        </m:sSup>
                      </m:e>
                      <m:sub>
                        <m:r>
                          <a:rPr lang="en-US" altLang="zh-CN" i="1" dirty="0">
                            <a:latin typeface="Cambria Math"/>
                          </a:rPr>
                          <m:t>𝑗</m:t>
                        </m:r>
                      </m:sub>
                    </m:sSub>
                    <m:r>
                      <a:rPr lang="en-US" altLang="zh-CN" i="1" dirty="0">
                        <a:latin typeface="Cambria Math"/>
                      </a:rPr>
                      <m:t>)</m:t>
                    </m:r>
                  </m:oMath>
                </a14:m>
                <a:r>
                  <a:rPr lang="zh-CN" altLang="en-US" dirty="0"/>
                  <a:t>的值：</a:t>
                </a:r>
                <a:endParaRPr lang="en-US" altLang="zh-CN" dirty="0"/>
              </a:p>
              <a:p>
                <a:pPr lvl="1">
                  <a:lnSpc>
                    <a:spcPct val="110000"/>
                  </a:lnSpc>
                </a:pPr>
                <a14:m>
                  <m:oMath xmlns:m="http://schemas.openxmlformats.org/officeDocument/2006/math">
                    <m:r>
                      <a:rPr lang="en-US" altLang="zh-CN" i="1" dirty="0">
                        <a:latin typeface="Cambria Math"/>
                      </a:rPr>
                      <m:t>𝑌</m:t>
                    </m:r>
                    <m:r>
                      <a:rPr lang="en-US" altLang="zh-CN" i="1" baseline="-25000" dirty="0">
                        <a:latin typeface="Cambria Math"/>
                      </a:rPr>
                      <m:t>1</m:t>
                    </m:r>
                    <m:r>
                      <a:rPr lang="zh-CN" altLang="en-US" i="1" dirty="0">
                        <a:latin typeface="Cambria Math"/>
                      </a:rPr>
                      <m:t>和</m:t>
                    </m:r>
                    <m:r>
                      <a:rPr lang="en-US" altLang="zh-CN" i="1" dirty="0">
                        <a:latin typeface="Cambria Math"/>
                      </a:rPr>
                      <m:t>𝑌</m:t>
                    </m:r>
                    <m:r>
                      <a:rPr lang="en-US" altLang="zh-CN" i="1" baseline="-25000" dirty="0">
                        <a:latin typeface="Cambria Math"/>
                      </a:rPr>
                      <m:t>2</m:t>
                    </m:r>
                  </m:oMath>
                </a14:m>
                <a:r>
                  <a:rPr lang="zh-CN" altLang="en-US" dirty="0"/>
                  <a:t>的相对移位可能是</a:t>
                </a:r>
                <a:r>
                  <a:rPr lang="en-US" altLang="zh-CN" dirty="0"/>
                  <a:t>9</a:t>
                </a:r>
                <a:r>
                  <a:rPr lang="zh-CN" altLang="en-US" dirty="0"/>
                  <a:t>；</a:t>
                </a:r>
                <a:endParaRPr lang="en-US" altLang="zh-CN" dirty="0"/>
              </a:p>
              <a:p>
                <a:pPr lvl="1">
                  <a:lnSpc>
                    <a:spcPct val="110000"/>
                  </a:lnSpc>
                </a:pPr>
                <a14:m>
                  <m:oMath xmlns:m="http://schemas.openxmlformats.org/officeDocument/2006/math">
                    <m:r>
                      <a:rPr lang="en-US" altLang="zh-CN" i="1" dirty="0">
                        <a:latin typeface="Cambria Math"/>
                      </a:rPr>
                      <m:t>𝑌</m:t>
                    </m:r>
                    <m:r>
                      <a:rPr lang="en-US" altLang="zh-CN" i="1" baseline="-25000" dirty="0">
                        <a:latin typeface="Cambria Math"/>
                      </a:rPr>
                      <m:t>1</m:t>
                    </m:r>
                    <m:r>
                      <a:rPr lang="zh-CN" altLang="en-US" i="1" dirty="0">
                        <a:latin typeface="Cambria Math"/>
                      </a:rPr>
                      <m:t>和</m:t>
                    </m:r>
                    <m:r>
                      <a:rPr lang="en-US" altLang="zh-CN" i="1" dirty="0">
                        <a:latin typeface="Cambria Math"/>
                      </a:rPr>
                      <m:t>𝑌</m:t>
                    </m:r>
                    <m:r>
                      <a:rPr lang="en-US" altLang="zh-CN" i="1" baseline="-25000" dirty="0">
                        <a:latin typeface="Cambria Math"/>
                      </a:rPr>
                      <m:t>5</m:t>
                    </m:r>
                  </m:oMath>
                </a14:m>
                <a:r>
                  <a:rPr lang="zh-CN" altLang="en-US" dirty="0"/>
                  <a:t>的相对移位可能是</a:t>
                </a:r>
                <a:r>
                  <a:rPr lang="en-US" altLang="zh-CN" dirty="0"/>
                  <a:t>16</a:t>
                </a:r>
                <a:r>
                  <a:rPr lang="zh-CN" altLang="en-US" dirty="0"/>
                  <a:t>；</a:t>
                </a:r>
                <a:endParaRPr lang="en-US" altLang="zh-CN" dirty="0"/>
              </a:p>
              <a:p>
                <a:pPr lvl="1">
                  <a:lnSpc>
                    <a:spcPct val="110000"/>
                  </a:lnSpc>
                </a:pPr>
                <a14:m>
                  <m:oMath xmlns:m="http://schemas.openxmlformats.org/officeDocument/2006/math">
                    <m:r>
                      <a:rPr lang="en-US" altLang="zh-CN" i="1" dirty="0">
                        <a:latin typeface="Cambria Math"/>
                      </a:rPr>
                      <m:t>𝑌</m:t>
                    </m:r>
                    <m:r>
                      <a:rPr lang="en-US" altLang="zh-CN" i="1" baseline="-25000" dirty="0">
                        <a:latin typeface="Cambria Math"/>
                      </a:rPr>
                      <m:t>2</m:t>
                    </m:r>
                    <m:r>
                      <a:rPr lang="zh-CN" altLang="en-US" i="1" dirty="0">
                        <a:latin typeface="Cambria Math"/>
                      </a:rPr>
                      <m:t>和</m:t>
                    </m:r>
                    <m:r>
                      <a:rPr lang="en-US" altLang="zh-CN" i="1" dirty="0">
                        <a:latin typeface="Cambria Math"/>
                      </a:rPr>
                      <m:t>𝑌</m:t>
                    </m:r>
                    <m:r>
                      <a:rPr lang="en-US" altLang="zh-CN" i="1" baseline="-25000" dirty="0">
                        <a:latin typeface="Cambria Math"/>
                      </a:rPr>
                      <m:t>4</m:t>
                    </m:r>
                  </m:oMath>
                </a14:m>
                <a:r>
                  <a:rPr lang="zh-CN" altLang="en-US" dirty="0"/>
                  <a:t>的相对移位可能是</a:t>
                </a:r>
                <a:r>
                  <a:rPr lang="en-US" altLang="zh-CN" dirty="0"/>
                  <a:t>13</a:t>
                </a:r>
                <a:r>
                  <a:rPr lang="zh-CN" altLang="en-US" dirty="0"/>
                  <a:t>；</a:t>
                </a:r>
                <a:endParaRPr lang="en-US" altLang="zh-CN" dirty="0"/>
              </a:p>
              <a:p>
                <a:pPr lvl="1">
                  <a:lnSpc>
                    <a:spcPct val="110000"/>
                  </a:lnSpc>
                </a:pPr>
                <a14:m>
                  <m:oMath xmlns:m="http://schemas.openxmlformats.org/officeDocument/2006/math">
                    <m:r>
                      <a:rPr lang="en-US" altLang="zh-CN" i="1" dirty="0">
                        <a:latin typeface="Cambria Math"/>
                      </a:rPr>
                      <m:t>𝑌</m:t>
                    </m:r>
                    <m:r>
                      <a:rPr lang="en-US" altLang="zh-CN" i="1" baseline="-25000" dirty="0">
                        <a:latin typeface="Cambria Math"/>
                      </a:rPr>
                      <m:t>1</m:t>
                    </m:r>
                    <m:r>
                      <a:rPr lang="zh-CN" altLang="en-US" i="1" dirty="0">
                        <a:latin typeface="Cambria Math"/>
                      </a:rPr>
                      <m:t>和</m:t>
                    </m:r>
                    <m:r>
                      <a:rPr lang="en-US" altLang="zh-CN" i="1" dirty="0">
                        <a:latin typeface="Cambria Math"/>
                      </a:rPr>
                      <m:t>𝑌</m:t>
                    </m:r>
                    <m:r>
                      <a:rPr lang="en-US" altLang="zh-CN" i="1" baseline="-25000" dirty="0">
                        <a:latin typeface="Cambria Math"/>
                      </a:rPr>
                      <m:t>5</m:t>
                    </m:r>
                  </m:oMath>
                </a14:m>
                <a:r>
                  <a:rPr lang="zh-CN" altLang="en-US" dirty="0"/>
                  <a:t>的相对移位可能是</a:t>
                </a:r>
                <a:r>
                  <a:rPr lang="en-US" altLang="zh-CN" dirty="0"/>
                  <a:t>7</a:t>
                </a:r>
                <a:r>
                  <a:rPr lang="zh-CN" altLang="en-US" dirty="0"/>
                  <a:t>；</a:t>
                </a:r>
                <a:endParaRPr lang="en-US" altLang="zh-CN" dirty="0"/>
              </a:p>
              <a:p>
                <a:pPr lvl="1">
                  <a:lnSpc>
                    <a:spcPct val="110000"/>
                  </a:lnSpc>
                </a:pPr>
                <a14:m>
                  <m:oMath xmlns:m="http://schemas.openxmlformats.org/officeDocument/2006/math">
                    <m:r>
                      <a:rPr lang="en-US" altLang="zh-CN" i="1" dirty="0">
                        <a:latin typeface="Cambria Math"/>
                      </a:rPr>
                      <m:t>𝑌</m:t>
                    </m:r>
                    <m:r>
                      <a:rPr lang="en-US" altLang="zh-CN" i="1" baseline="-25000" dirty="0">
                        <a:latin typeface="Cambria Math"/>
                      </a:rPr>
                      <m:t>3</m:t>
                    </m:r>
                    <m:r>
                      <a:rPr lang="zh-CN" altLang="en-US" i="1" dirty="0">
                        <a:latin typeface="Cambria Math"/>
                      </a:rPr>
                      <m:t>和</m:t>
                    </m:r>
                    <m:r>
                      <a:rPr lang="en-US" altLang="zh-CN" i="1" dirty="0">
                        <a:latin typeface="Cambria Math"/>
                      </a:rPr>
                      <m:t>𝑌</m:t>
                    </m:r>
                    <m:r>
                      <a:rPr lang="en-US" altLang="zh-CN" i="1" baseline="-25000" dirty="0">
                        <a:latin typeface="Cambria Math"/>
                      </a:rPr>
                      <m:t>5</m:t>
                    </m:r>
                  </m:oMath>
                </a14:m>
                <a:r>
                  <a:rPr lang="zh-CN" altLang="en-US" dirty="0"/>
                  <a:t>的相对移位可能是</a:t>
                </a:r>
                <a:r>
                  <a:rPr lang="en-US" altLang="zh-CN" dirty="0"/>
                  <a:t>20</a:t>
                </a:r>
                <a:r>
                  <a:rPr lang="zh-CN" altLang="en-US" dirty="0"/>
                  <a:t>；</a:t>
                </a:r>
                <a:endParaRPr lang="en-US" altLang="zh-CN" dirty="0"/>
              </a:p>
              <a:p>
                <a:pPr lvl="1">
                  <a:lnSpc>
                    <a:spcPct val="110000"/>
                  </a:lnSpc>
                </a:pPr>
                <a14:m>
                  <m:oMath xmlns:m="http://schemas.openxmlformats.org/officeDocument/2006/math">
                    <m:r>
                      <a:rPr lang="en-US" altLang="zh-CN" i="1" dirty="0">
                        <a:latin typeface="Cambria Math"/>
                      </a:rPr>
                      <m:t>𝑌</m:t>
                    </m:r>
                    <m:r>
                      <a:rPr lang="en-US" altLang="zh-CN" i="1" baseline="-25000" dirty="0">
                        <a:latin typeface="Cambria Math"/>
                      </a:rPr>
                      <m:t>4</m:t>
                    </m:r>
                    <m:r>
                      <a:rPr lang="zh-CN" altLang="en-US" i="1" dirty="0">
                        <a:latin typeface="Cambria Math"/>
                      </a:rPr>
                      <m:t>和</m:t>
                    </m:r>
                    <m:r>
                      <a:rPr lang="en-US" altLang="zh-CN" i="1" dirty="0">
                        <a:latin typeface="Cambria Math"/>
                      </a:rPr>
                      <m:t>𝑌</m:t>
                    </m:r>
                    <m:r>
                      <a:rPr lang="en-US" altLang="zh-CN" i="1" baseline="-25000" dirty="0">
                        <a:latin typeface="Cambria Math"/>
                      </a:rPr>
                      <m:t>5</m:t>
                    </m:r>
                  </m:oMath>
                </a14:m>
                <a:r>
                  <a:rPr lang="zh-CN" altLang="en-US" dirty="0"/>
                  <a:t>的相对移位可能是</a:t>
                </a:r>
                <a:r>
                  <a:rPr lang="en-US" altLang="zh-CN" dirty="0"/>
                  <a:t>11</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678" r="-585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3F117FE-463F-4E78-B9DD-DA425E74809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128</a:t>
            </a:fld>
            <a:endParaRPr lang="en-US" altLang="zh-CN" dirty="0"/>
          </a:p>
        </p:txBody>
      </p:sp>
    </p:spTree>
    <p:extLst>
      <p:ext uri="{BB962C8B-B14F-4D97-AF65-F5344CB8AC3E}">
        <p14:creationId xmlns:p14="http://schemas.microsoft.com/office/powerpoint/2010/main" val="1744746815"/>
      </p:ext>
    </p:extLst>
  </p:cSld>
  <p:clrMapOvr>
    <a:masterClrMapping/>
  </p:clrMapOvr>
  <p:transition>
    <p:wedg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这给出了关于未知量</a:t>
                </a:r>
                <a14:m>
                  <m:oMath xmlns:m="http://schemas.openxmlformats.org/officeDocument/2006/math">
                    <m:r>
                      <a:rPr lang="en-US" altLang="zh-CN" i="1" dirty="0" smtClean="0">
                        <a:latin typeface="Cambria Math"/>
                      </a:rPr>
                      <m:t>𝑘</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𝑘</m:t>
                    </m:r>
                    <m:r>
                      <a:rPr lang="en-US" altLang="zh-CN" i="1" baseline="-25000" dirty="0" smtClean="0">
                        <a:latin typeface="Cambria Math"/>
                      </a:rPr>
                      <m:t>2</m:t>
                    </m:r>
                    <m:r>
                      <a:rPr lang="zh-CN" altLang="en-US" i="1" dirty="0" smtClean="0">
                        <a:latin typeface="Cambria Math"/>
                      </a:rPr>
                      <m:t>，</m:t>
                    </m:r>
                    <m:r>
                      <a:rPr lang="en-US" altLang="zh-CN" i="1" dirty="0" smtClean="0">
                        <a:latin typeface="Cambria Math"/>
                      </a:rPr>
                      <m:t>𝑘</m:t>
                    </m:r>
                    <m:r>
                      <a:rPr lang="en-US" altLang="zh-CN" i="1" baseline="-25000" dirty="0" smtClean="0">
                        <a:latin typeface="Cambria Math"/>
                      </a:rPr>
                      <m:t>3</m:t>
                    </m:r>
                    <m:r>
                      <a:rPr lang="zh-CN" altLang="en-US" i="1" dirty="0" smtClean="0">
                        <a:latin typeface="Cambria Math"/>
                      </a:rPr>
                      <m:t>，</m:t>
                    </m:r>
                    <m:r>
                      <a:rPr lang="en-US" altLang="zh-CN" i="1" dirty="0" smtClean="0">
                        <a:latin typeface="Cambria Math"/>
                      </a:rPr>
                      <m:t>𝑘</m:t>
                    </m:r>
                    <m:r>
                      <a:rPr lang="en-US" altLang="zh-CN" i="1" baseline="-25000" dirty="0" smtClean="0">
                        <a:latin typeface="Cambria Math"/>
                      </a:rPr>
                      <m:t>4</m:t>
                    </m:r>
                    <m:r>
                      <a:rPr lang="zh-CN" altLang="en-US" i="1" dirty="0" smtClean="0">
                        <a:latin typeface="Cambria Math"/>
                      </a:rPr>
                      <m:t>，</m:t>
                    </m:r>
                    <m:r>
                      <a:rPr lang="en-US" altLang="zh-CN" i="1" dirty="0" smtClean="0">
                        <a:latin typeface="Cambria Math"/>
                      </a:rPr>
                      <m:t>𝑘</m:t>
                    </m:r>
                    <m:r>
                      <a:rPr lang="en-US" altLang="zh-CN" i="1" baseline="-25000" dirty="0" smtClean="0">
                        <a:latin typeface="Cambria Math"/>
                      </a:rPr>
                      <m:t>5</m:t>
                    </m:r>
                  </m:oMath>
                </a14:m>
                <a:r>
                  <a:rPr lang="zh-CN" altLang="en-US" dirty="0" smtClean="0"/>
                  <a:t>的如下关系式： </a:t>
                </a:r>
              </a:p>
              <a:p>
                <a:pPr marL="1081088" lvl="1" indent="-720725">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𝑘</m:t>
                      </m:r>
                      <m:r>
                        <a:rPr lang="en-US" altLang="zh-CN" b="0" i="1" baseline="-25000" dirty="0" smtClean="0">
                          <a:latin typeface="Cambria Math"/>
                        </a:rPr>
                        <m:t>1</m:t>
                      </m:r>
                      <m:r>
                        <a:rPr lang="en-US" altLang="zh-CN" b="0" i="1" dirty="0" smtClean="0">
                          <a:latin typeface="Cambria Math"/>
                        </a:rPr>
                        <m:t>−</m:t>
                      </m:r>
                      <m:r>
                        <a:rPr lang="en-US" altLang="zh-CN" i="1" dirty="0" smtClean="0">
                          <a:latin typeface="Cambria Math"/>
                        </a:rPr>
                        <m:t>𝑘</m:t>
                      </m:r>
                      <m:r>
                        <a:rPr lang="en-US" altLang="zh-CN" i="1" baseline="-25000" dirty="0" smtClean="0">
                          <a:latin typeface="Cambria Math"/>
                        </a:rPr>
                        <m:t>2</m:t>
                      </m:r>
                      <m:r>
                        <a:rPr lang="zh-CN" altLang="en-US" i="1" dirty="0" smtClean="0">
                          <a:latin typeface="Cambria Math"/>
                        </a:rPr>
                        <m:t>＝</m:t>
                      </m:r>
                      <m:r>
                        <a:rPr lang="en-US" altLang="zh-CN" i="1" dirty="0" smtClean="0">
                          <a:latin typeface="Cambria Math"/>
                        </a:rPr>
                        <m:t>9</m:t>
                      </m:r>
                      <m:r>
                        <a:rPr lang="zh-CN" altLang="en-US" i="1" dirty="0" smtClean="0">
                          <a:latin typeface="Cambria Math"/>
                        </a:rPr>
                        <m:t>；</m:t>
                      </m:r>
                      <m:r>
                        <a:rPr lang="en-US" altLang="zh-CN" i="1" dirty="0" smtClean="0">
                          <a:latin typeface="Cambria Math"/>
                        </a:rPr>
                        <m:t>𝑘</m:t>
                      </m:r>
                      <m:r>
                        <a:rPr lang="en-US" altLang="zh-CN" i="1" baseline="-25000" dirty="0" smtClean="0">
                          <a:latin typeface="Cambria Math"/>
                        </a:rPr>
                        <m:t>1</m:t>
                      </m:r>
                      <m:r>
                        <a:rPr lang="en-US" altLang="zh-CN" i="1" dirty="0">
                          <a:latin typeface="Cambria Math"/>
                        </a:rPr>
                        <m:t>−</m:t>
                      </m:r>
                      <m:r>
                        <a:rPr lang="en-US" altLang="zh-CN" i="1" dirty="0" smtClean="0">
                          <a:latin typeface="Cambria Math"/>
                        </a:rPr>
                        <m:t>𝑘</m:t>
                      </m:r>
                      <m:r>
                        <a:rPr lang="en-US" altLang="zh-CN" i="1" baseline="-25000" dirty="0" smtClean="0">
                          <a:latin typeface="Cambria Math"/>
                        </a:rPr>
                        <m:t>5</m:t>
                      </m:r>
                      <m:r>
                        <a:rPr lang="zh-CN" altLang="en-US" i="1" dirty="0" smtClean="0">
                          <a:latin typeface="Cambria Math"/>
                        </a:rPr>
                        <m:t>＝</m:t>
                      </m:r>
                      <m:r>
                        <a:rPr lang="en-US" altLang="zh-CN" i="1" dirty="0" smtClean="0">
                          <a:latin typeface="Cambria Math"/>
                        </a:rPr>
                        <m:t>16</m:t>
                      </m:r>
                      <m:r>
                        <a:rPr lang="zh-CN" altLang="en-US" i="1" dirty="0" smtClean="0">
                          <a:latin typeface="Cambria Math"/>
                        </a:rPr>
                        <m:t>；</m:t>
                      </m:r>
                      <m:r>
                        <a:rPr lang="en-US" altLang="zh-CN" i="1" dirty="0" smtClean="0">
                          <a:latin typeface="Cambria Math"/>
                        </a:rPr>
                        <m:t> </m:t>
                      </m:r>
                      <m:r>
                        <a:rPr lang="en-US" altLang="zh-CN" i="1" dirty="0" smtClean="0">
                          <a:latin typeface="Cambria Math"/>
                        </a:rPr>
                        <m:t>𝑘</m:t>
                      </m:r>
                      <m:r>
                        <a:rPr lang="en-US" altLang="zh-CN" i="1" baseline="-25000" dirty="0" smtClean="0">
                          <a:latin typeface="Cambria Math"/>
                        </a:rPr>
                        <m:t>2</m:t>
                      </m:r>
                      <m:r>
                        <a:rPr lang="en-US" altLang="zh-CN" i="1" dirty="0">
                          <a:latin typeface="Cambria Math"/>
                        </a:rPr>
                        <m:t>−</m:t>
                      </m:r>
                      <m:r>
                        <a:rPr lang="en-US" altLang="zh-CN" i="1" dirty="0" smtClean="0">
                          <a:latin typeface="Cambria Math"/>
                        </a:rPr>
                        <m:t>𝑘</m:t>
                      </m:r>
                      <m:r>
                        <a:rPr lang="en-US" altLang="zh-CN" i="1" baseline="-25000" dirty="0" smtClean="0">
                          <a:latin typeface="Cambria Math"/>
                        </a:rPr>
                        <m:t>3</m:t>
                      </m:r>
                      <m:r>
                        <a:rPr lang="zh-CN" altLang="en-US" i="1" dirty="0" smtClean="0">
                          <a:latin typeface="Cambria Math"/>
                        </a:rPr>
                        <m:t>＝</m:t>
                      </m:r>
                      <m:r>
                        <a:rPr lang="en-US" altLang="zh-CN" i="1" dirty="0" smtClean="0">
                          <a:latin typeface="Cambria Math"/>
                        </a:rPr>
                        <m:t>13</m:t>
                      </m:r>
                      <m:r>
                        <a:rPr lang="zh-CN" altLang="en-US" i="1" dirty="0" smtClean="0">
                          <a:latin typeface="Cambria Math"/>
                        </a:rPr>
                        <m:t>；</m:t>
                      </m:r>
                    </m:oMath>
                  </m:oMathPara>
                </a14:m>
                <a:endParaRPr lang="en-US" altLang="zh-CN" i="1" dirty="0" smtClean="0">
                  <a:latin typeface="Cambria Math"/>
                </a:endParaRPr>
              </a:p>
              <a:p>
                <a:pPr lvl="1">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𝑘</m:t>
                      </m:r>
                      <m:r>
                        <a:rPr lang="en-US" altLang="zh-CN" i="1" baseline="-25000" dirty="0" smtClean="0">
                          <a:latin typeface="Cambria Math"/>
                        </a:rPr>
                        <m:t>2</m:t>
                      </m:r>
                      <m:r>
                        <a:rPr lang="en-US" altLang="zh-CN" i="1" dirty="0">
                          <a:latin typeface="Cambria Math"/>
                        </a:rPr>
                        <m:t>−</m:t>
                      </m:r>
                      <m:r>
                        <a:rPr lang="en-US" altLang="zh-CN" i="1" dirty="0" smtClean="0">
                          <a:latin typeface="Cambria Math"/>
                        </a:rPr>
                        <m:t>𝑘</m:t>
                      </m:r>
                      <m:r>
                        <a:rPr lang="en-US" altLang="zh-CN" i="1" baseline="-25000" dirty="0" smtClean="0">
                          <a:latin typeface="Cambria Math"/>
                        </a:rPr>
                        <m:t>5</m:t>
                      </m:r>
                      <m:r>
                        <a:rPr lang="zh-CN" altLang="en-US" i="1" dirty="0" smtClean="0">
                          <a:latin typeface="Cambria Math"/>
                        </a:rPr>
                        <m:t>＝</m:t>
                      </m:r>
                      <m:r>
                        <a:rPr lang="en-US" altLang="zh-CN" i="1" dirty="0" smtClean="0">
                          <a:latin typeface="Cambria Math"/>
                        </a:rPr>
                        <m:t>7</m:t>
                      </m:r>
                      <m:r>
                        <a:rPr lang="zh-CN" altLang="en-US" i="1" dirty="0" smtClean="0">
                          <a:latin typeface="Cambria Math"/>
                        </a:rPr>
                        <m:t>；</m:t>
                      </m:r>
                      <m:r>
                        <a:rPr lang="en-US" altLang="zh-CN" i="1" dirty="0" smtClean="0">
                          <a:latin typeface="Cambria Math"/>
                        </a:rPr>
                        <m:t>𝑘</m:t>
                      </m:r>
                      <m:r>
                        <a:rPr lang="en-US" altLang="zh-CN" i="1" baseline="-25000" dirty="0" smtClean="0">
                          <a:latin typeface="Cambria Math"/>
                        </a:rPr>
                        <m:t>3</m:t>
                      </m:r>
                      <m:r>
                        <a:rPr lang="en-US" altLang="zh-CN" i="1" dirty="0">
                          <a:latin typeface="Cambria Math"/>
                        </a:rPr>
                        <m:t>−</m:t>
                      </m:r>
                      <m:r>
                        <a:rPr lang="en-US" altLang="zh-CN" i="1" dirty="0" smtClean="0">
                          <a:latin typeface="Cambria Math"/>
                        </a:rPr>
                        <m:t>𝑘</m:t>
                      </m:r>
                      <m:r>
                        <a:rPr lang="en-US" altLang="zh-CN" i="1" baseline="-25000" dirty="0" smtClean="0">
                          <a:latin typeface="Cambria Math"/>
                        </a:rPr>
                        <m:t>5</m:t>
                      </m:r>
                      <m:r>
                        <a:rPr lang="zh-CN" altLang="en-US" i="1" dirty="0" smtClean="0">
                          <a:latin typeface="Cambria Math"/>
                        </a:rPr>
                        <m:t>＝</m:t>
                      </m:r>
                      <m:r>
                        <a:rPr lang="en-US" altLang="zh-CN" i="1" dirty="0" smtClean="0">
                          <a:latin typeface="Cambria Math"/>
                        </a:rPr>
                        <m:t>20</m:t>
                      </m:r>
                      <m:r>
                        <a:rPr lang="zh-CN" altLang="en-US" i="1" dirty="0" smtClean="0">
                          <a:latin typeface="Cambria Math"/>
                        </a:rPr>
                        <m:t>；</m:t>
                      </m:r>
                      <m:r>
                        <a:rPr lang="zh-CN" altLang="en-US" i="1" dirty="0" smtClean="0">
                          <a:latin typeface="Cambria Math"/>
                        </a:rPr>
                        <m:t> </m:t>
                      </m:r>
                      <m:r>
                        <a:rPr lang="en-US" altLang="zh-CN" i="1" dirty="0" smtClean="0">
                          <a:latin typeface="Cambria Math"/>
                        </a:rPr>
                        <m:t>𝑘</m:t>
                      </m:r>
                      <m:r>
                        <a:rPr lang="en-US" altLang="zh-CN" i="1" baseline="-25000" dirty="0" smtClean="0">
                          <a:latin typeface="Cambria Math"/>
                        </a:rPr>
                        <m:t>4</m:t>
                      </m:r>
                      <m:r>
                        <a:rPr lang="en-US" altLang="zh-CN" i="1" dirty="0">
                          <a:latin typeface="Cambria Math"/>
                        </a:rPr>
                        <m:t>−</m:t>
                      </m:r>
                      <m:r>
                        <a:rPr lang="en-US" altLang="zh-CN" i="1" dirty="0" smtClean="0">
                          <a:latin typeface="Cambria Math"/>
                        </a:rPr>
                        <m:t>𝑘</m:t>
                      </m:r>
                      <m:r>
                        <a:rPr lang="en-US" altLang="zh-CN" i="1" baseline="-25000" dirty="0" smtClean="0">
                          <a:latin typeface="Cambria Math"/>
                        </a:rPr>
                        <m:t>5</m:t>
                      </m:r>
                      <m:r>
                        <a:rPr lang="zh-CN" altLang="en-US" i="1" dirty="0" smtClean="0">
                          <a:latin typeface="Cambria Math"/>
                        </a:rPr>
                        <m:t>＝</m:t>
                      </m:r>
                      <m:r>
                        <a:rPr lang="en-US" altLang="zh-CN" i="1" dirty="0" smtClean="0">
                          <a:latin typeface="Cambria Math"/>
                        </a:rPr>
                        <m:t>11</m:t>
                      </m:r>
                    </m:oMath>
                  </m:oMathPara>
                </a14:m>
                <a:endParaRPr lang="en-US" altLang="zh-CN" dirty="0" smtClean="0"/>
              </a:p>
              <a:p>
                <a:pPr lvl="1">
                  <a:buNone/>
                </a:pPr>
                <a:endParaRPr lang="en-US" altLang="zh-CN" dirty="0" smtClean="0"/>
              </a:p>
              <a:p>
                <a:r>
                  <a:rPr lang="zh-CN" altLang="en-US" b="1" dirty="0">
                    <a:solidFill>
                      <a:srgbClr val="FF0000"/>
                    </a:solidFill>
                  </a:rPr>
                  <a:t>即</a:t>
                </a:r>
                <a14:m>
                  <m:oMath xmlns:m="http://schemas.openxmlformats.org/officeDocument/2006/math">
                    <m:r>
                      <a:rPr lang="en-US" altLang="zh-CN" i="1" dirty="0" smtClean="0">
                        <a:latin typeface="Cambria Math"/>
                      </a:rPr>
                      <m:t>𝑘</m:t>
                    </m:r>
                    <m:r>
                      <a:rPr lang="en-US" altLang="zh-CN" i="1" baseline="-25000" dirty="0" smtClean="0">
                        <a:latin typeface="Cambria Math"/>
                      </a:rPr>
                      <m:t>2</m:t>
                    </m:r>
                    <m:r>
                      <a:rPr lang="zh-CN" altLang="en-US" i="1" dirty="0">
                        <a:latin typeface="Cambria Math"/>
                      </a:rPr>
                      <m:t>＝</m:t>
                    </m:r>
                    <m:r>
                      <a:rPr lang="en-US" altLang="zh-CN" i="1" dirty="0">
                        <a:latin typeface="Cambria Math"/>
                      </a:rPr>
                      <m:t>𝑘</m:t>
                    </m:r>
                    <m:r>
                      <a:rPr lang="en-US" altLang="zh-CN" b="0" i="1" baseline="-25000" dirty="0" smtClean="0">
                        <a:latin typeface="Cambria Math"/>
                      </a:rPr>
                      <m:t>1</m:t>
                    </m:r>
                    <m:r>
                      <a:rPr lang="en-US" altLang="zh-CN" b="0" i="1" dirty="0" smtClean="0">
                        <a:latin typeface="Cambria Math"/>
                      </a:rPr>
                      <m:t>+</m:t>
                    </m:r>
                    <m:r>
                      <a:rPr lang="en-US" altLang="zh-CN" i="1" dirty="0">
                        <a:latin typeface="Cambria Math"/>
                      </a:rPr>
                      <m:t>17</m:t>
                    </m:r>
                    <m:r>
                      <a:rPr lang="zh-CN" altLang="en-US" i="1" dirty="0">
                        <a:latin typeface="Cambria Math"/>
                      </a:rPr>
                      <m:t>，</m:t>
                    </m:r>
                    <m:r>
                      <a:rPr lang="en-US" altLang="zh-CN" i="1" dirty="0">
                        <a:latin typeface="Cambria Math"/>
                      </a:rPr>
                      <m:t>𝑘</m:t>
                    </m:r>
                    <m:r>
                      <a:rPr lang="en-US" altLang="zh-CN" i="1" baseline="-25000" dirty="0">
                        <a:latin typeface="Cambria Math"/>
                      </a:rPr>
                      <m:t>3</m:t>
                    </m:r>
                    <m:r>
                      <a:rPr lang="zh-CN" altLang="en-US" i="1" dirty="0">
                        <a:latin typeface="Cambria Math"/>
                      </a:rPr>
                      <m:t>＝</m:t>
                    </m:r>
                    <m:r>
                      <a:rPr lang="en-US" altLang="zh-CN" i="1" dirty="0">
                        <a:latin typeface="Cambria Math"/>
                      </a:rPr>
                      <m:t>𝑘</m:t>
                    </m:r>
                    <m:r>
                      <a:rPr lang="en-US" altLang="zh-CN" i="1" baseline="-25000" dirty="0">
                        <a:latin typeface="Cambria Math"/>
                      </a:rPr>
                      <m:t>1</m:t>
                    </m:r>
                    <m:r>
                      <a:rPr lang="en-US" altLang="zh-CN" i="1" dirty="0">
                        <a:latin typeface="Cambria Math"/>
                      </a:rPr>
                      <m:t>+4</m:t>
                    </m:r>
                    <m:r>
                      <a:rPr lang="zh-CN" altLang="en-US" i="1" dirty="0">
                        <a:latin typeface="Cambria Math"/>
                      </a:rPr>
                      <m:t>，</m:t>
                    </m:r>
                    <m:r>
                      <a:rPr lang="en-US" altLang="zh-CN" i="1" dirty="0">
                        <a:latin typeface="Cambria Math"/>
                      </a:rPr>
                      <m:t>𝑘</m:t>
                    </m:r>
                    <m:r>
                      <a:rPr lang="en-US" altLang="zh-CN" i="1" baseline="-25000" dirty="0">
                        <a:latin typeface="Cambria Math"/>
                      </a:rPr>
                      <m:t>4</m:t>
                    </m:r>
                    <m:r>
                      <a:rPr lang="zh-CN" altLang="en-US" i="1" dirty="0">
                        <a:latin typeface="Cambria Math"/>
                      </a:rPr>
                      <m:t>＝</m:t>
                    </m:r>
                    <m:r>
                      <a:rPr lang="en-US" altLang="zh-CN" i="1" dirty="0">
                        <a:latin typeface="Cambria Math"/>
                      </a:rPr>
                      <m:t>𝑘</m:t>
                    </m:r>
                    <m:r>
                      <a:rPr lang="en-US" altLang="zh-CN" i="1" baseline="-25000" dirty="0">
                        <a:latin typeface="Cambria Math"/>
                      </a:rPr>
                      <m:t>1</m:t>
                    </m:r>
                    <m:r>
                      <a:rPr lang="en-US" altLang="zh-CN" i="1" dirty="0">
                        <a:latin typeface="Cambria Math"/>
                      </a:rPr>
                      <m:t>+21</m:t>
                    </m:r>
                    <m:r>
                      <a:rPr lang="zh-CN" altLang="en-US" i="1" dirty="0">
                        <a:latin typeface="Cambria Math"/>
                      </a:rPr>
                      <m:t>，</m:t>
                    </m:r>
                  </m:oMath>
                </a14:m>
                <a:endParaRPr lang="en-US" altLang="zh-CN"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a:rPr>
                        <m:t>𝑘</m:t>
                      </m:r>
                      <m:r>
                        <a:rPr lang="en-US" altLang="zh-CN" i="1" baseline="-25000" dirty="0">
                          <a:latin typeface="Cambria Math"/>
                        </a:rPr>
                        <m:t>5</m:t>
                      </m:r>
                      <m:r>
                        <a:rPr lang="zh-CN" altLang="en-US" i="1" dirty="0">
                          <a:latin typeface="Cambria Math"/>
                        </a:rPr>
                        <m:t>＝</m:t>
                      </m:r>
                      <m:r>
                        <a:rPr lang="en-US" altLang="zh-CN" i="1" dirty="0">
                          <a:latin typeface="Cambria Math"/>
                        </a:rPr>
                        <m:t>𝑘</m:t>
                      </m:r>
                      <m:r>
                        <a:rPr lang="en-US" altLang="zh-CN" i="1" baseline="-25000" dirty="0">
                          <a:latin typeface="Cambria Math"/>
                        </a:rPr>
                        <m:t>1</m:t>
                      </m:r>
                      <m:r>
                        <a:rPr lang="en-US" altLang="zh-CN" i="1" dirty="0">
                          <a:latin typeface="Cambria Math"/>
                        </a:rPr>
                        <m:t>+10</m:t>
                      </m:r>
                      <m:r>
                        <a:rPr lang="zh-CN" altLang="en-US" i="1" dirty="0">
                          <a:latin typeface="Cambria Math"/>
                        </a:rPr>
                        <m:t>。密钥字的可能形式为</m:t>
                      </m:r>
                    </m:oMath>
                  </m:oMathPara>
                </a14:m>
                <a:endParaRPr lang="en-US" altLang="zh-CN"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a:rPr>
                        <m:t>( </m:t>
                      </m:r>
                      <m:r>
                        <a:rPr lang="en-US" altLang="zh-CN" i="1" dirty="0">
                          <a:latin typeface="Cambria Math"/>
                        </a:rPr>
                        <m:t>𝑘</m:t>
                      </m:r>
                      <m:r>
                        <a:rPr lang="en-US" altLang="zh-CN" i="1" baseline="-25000" dirty="0">
                          <a:latin typeface="Cambria Math"/>
                        </a:rPr>
                        <m:t>1</m:t>
                      </m:r>
                      <m:r>
                        <a:rPr lang="en-US" altLang="zh-CN" i="1" dirty="0">
                          <a:latin typeface="Cambria Math"/>
                        </a:rPr>
                        <m:t>, </m:t>
                      </m:r>
                      <m:r>
                        <a:rPr lang="en-US" altLang="zh-CN" i="1" dirty="0">
                          <a:latin typeface="Cambria Math"/>
                        </a:rPr>
                        <m:t>𝑘</m:t>
                      </m:r>
                      <m:r>
                        <a:rPr lang="en-US" altLang="zh-CN" i="1" baseline="-25000" dirty="0">
                          <a:latin typeface="Cambria Math"/>
                        </a:rPr>
                        <m:t>1</m:t>
                      </m:r>
                      <m:r>
                        <a:rPr lang="en-US" altLang="zh-CN" i="1" dirty="0">
                          <a:latin typeface="Cambria Math"/>
                        </a:rPr>
                        <m:t>+17, </m:t>
                      </m:r>
                      <m:r>
                        <a:rPr lang="en-US" altLang="zh-CN" i="1" dirty="0">
                          <a:latin typeface="Cambria Math"/>
                        </a:rPr>
                        <m:t>𝑘</m:t>
                      </m:r>
                      <m:r>
                        <a:rPr lang="en-US" altLang="zh-CN" i="1" baseline="-25000" dirty="0">
                          <a:latin typeface="Cambria Math"/>
                        </a:rPr>
                        <m:t>1</m:t>
                      </m:r>
                      <m:r>
                        <a:rPr lang="en-US" altLang="zh-CN" i="1" dirty="0">
                          <a:latin typeface="Cambria Math"/>
                        </a:rPr>
                        <m:t>+4, </m:t>
                      </m:r>
                      <m:r>
                        <a:rPr lang="en-US" altLang="zh-CN" i="1" dirty="0">
                          <a:latin typeface="Cambria Math"/>
                        </a:rPr>
                        <m:t>𝑘</m:t>
                      </m:r>
                      <m:r>
                        <a:rPr lang="en-US" altLang="zh-CN" i="1" baseline="-25000" dirty="0">
                          <a:latin typeface="Cambria Math"/>
                        </a:rPr>
                        <m:t>1</m:t>
                      </m:r>
                      <m:r>
                        <a:rPr lang="en-US" altLang="zh-CN" i="1" dirty="0">
                          <a:latin typeface="Cambria Math"/>
                        </a:rPr>
                        <m:t>+21, </m:t>
                      </m:r>
                      <m:r>
                        <a:rPr lang="en-US" altLang="zh-CN" i="1" dirty="0">
                          <a:latin typeface="Cambria Math"/>
                        </a:rPr>
                        <m:t>𝑘</m:t>
                      </m:r>
                      <m:r>
                        <a:rPr lang="en-US" altLang="zh-CN" i="1" baseline="-25000" dirty="0">
                          <a:latin typeface="Cambria Math"/>
                        </a:rPr>
                        <m:t>1</m:t>
                      </m:r>
                      <m:r>
                        <a:rPr lang="en-US" altLang="zh-CN" i="1" dirty="0">
                          <a:latin typeface="Cambria Math"/>
                        </a:rPr>
                        <m:t>+10 )</m:t>
                      </m:r>
                      <m:r>
                        <a:rPr lang="zh-CN" altLang="en-US" i="1" dirty="0">
                          <a:latin typeface="Cambria Math"/>
                        </a:rPr>
                        <m:t>，</m:t>
                      </m:r>
                      <m:r>
                        <a:rPr lang="en-US" altLang="zh-CN" i="1" dirty="0">
                          <a:latin typeface="Cambria Math"/>
                        </a:rPr>
                        <m:t>𝑘</m:t>
                      </m:r>
                      <m:r>
                        <a:rPr lang="en-US" altLang="zh-CN" i="1" baseline="-25000" dirty="0">
                          <a:latin typeface="Cambria Math"/>
                        </a:rPr>
                        <m:t>1</m:t>
                      </m:r>
                      <m:r>
                        <a:rPr lang="en-US" altLang="zh-CN" i="1" dirty="0">
                          <a:latin typeface="Cambria Math"/>
                        </a:rPr>
                        <m:t>∈</m:t>
                      </m:r>
                      <m:r>
                        <a:rPr lang="en-US" altLang="zh-CN" i="1" dirty="0">
                          <a:latin typeface="Cambria Math"/>
                        </a:rPr>
                        <m:t>𝑍</m:t>
                      </m:r>
                      <m:r>
                        <a:rPr lang="en-US" altLang="zh-CN" i="1" baseline="-25000" dirty="0">
                          <a:latin typeface="Cambria Math"/>
                        </a:rPr>
                        <m:t>26</m:t>
                      </m:r>
                    </m:oMath>
                  </m:oMathPara>
                </a14:m>
                <a:endParaRPr lang="en-US" altLang="zh-CN" dirty="0" smtClean="0"/>
              </a:p>
              <a:p>
                <a:pPr marL="0" indent="0">
                  <a:buNone/>
                </a:pPr>
                <a:endParaRPr lang="zh-CN" altLang="en-US" dirty="0"/>
              </a:p>
              <a:p>
                <a:r>
                  <a:rPr lang="zh-CN" altLang="en-US" dirty="0"/>
                  <a:t>不难确定密钥字是</a:t>
                </a:r>
                <a:r>
                  <a:rPr lang="en-US" altLang="zh-CN" b="1" dirty="0">
                    <a:solidFill>
                      <a:srgbClr val="FF0000"/>
                    </a:solidFill>
                  </a:rPr>
                  <a:t>JANET</a:t>
                </a:r>
                <a:r>
                  <a:rPr lang="zh-CN" altLang="en-US" dirty="0"/>
                  <a:t>（最多</a:t>
                </a:r>
                <a:r>
                  <a:rPr lang="zh-CN" altLang="en-US" dirty="0" smtClean="0"/>
                  <a:t>穷举</a:t>
                </a:r>
                <a:r>
                  <a:rPr lang="en-US" altLang="zh-CN" dirty="0" smtClean="0"/>
                  <a:t>26</a:t>
                </a:r>
                <a:r>
                  <a:rPr lang="zh-CN" altLang="en-US" dirty="0"/>
                  <a:t>种可能）</a:t>
                </a:r>
                <a:endParaRPr lang="en-US" altLang="zh-CN" dirty="0"/>
              </a:p>
              <a:p>
                <a:pPr lvl="1">
                  <a:buNone/>
                </a:pP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626" b="-393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B1EE3F8-D250-4207-85A5-D25A499347F8}"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129</a:t>
            </a:fld>
            <a:endParaRPr lang="en-US" altLang="zh-CN" dirty="0"/>
          </a:p>
        </p:txBody>
      </p:sp>
    </p:spTree>
  </p:cSld>
  <p:clrMapOvr>
    <a:masterClrMapping/>
  </p:clrMapOvr>
  <p:transition>
    <p:wedg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a:t>
            </a:fld>
            <a:endParaRPr lang="en-US" altLang="zh-CN" dirty="0"/>
          </a:p>
        </p:txBody>
      </p:sp>
      <p:sp>
        <p:nvSpPr>
          <p:cNvPr id="8" name="文本框 7"/>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lvl="3">
              <a:buFont typeface="Wingdings" pitchFamily="2" charset="2"/>
              <a:buNone/>
            </a:pPr>
            <a:r>
              <a:rPr lang="zh-CN" altLang="en-US" sz="3200" b="1" dirty="0">
                <a:latin typeface="楷体_GB2312" pitchFamily="49" charset="-122"/>
                <a:ea typeface="楷体_GB2312" pitchFamily="49" charset="-122"/>
              </a:rPr>
              <a:t>若</a:t>
            </a:r>
            <a:r>
              <a:rPr lang="en-US" altLang="zh-CN" sz="3200" b="1" i="1" dirty="0">
                <a:latin typeface="楷体_GB2312" pitchFamily="49" charset="-122"/>
                <a:ea typeface="楷体_GB2312" pitchFamily="49" charset="-122"/>
              </a:rPr>
              <a:t>n</a:t>
            </a:r>
            <a:r>
              <a:rPr lang="zh-CN" altLang="en-US" sz="3200" b="1" dirty="0" smtClean="0">
                <a:latin typeface="楷体_GB2312" pitchFamily="49" charset="-122"/>
                <a:ea typeface="楷体_GB2312" pitchFamily="49" charset="-122"/>
              </a:rPr>
              <a:t>为</a:t>
            </a:r>
            <a:r>
              <a:rPr lang="en-US" altLang="zh-CN" sz="3200" b="1" dirty="0" smtClean="0">
                <a:latin typeface="楷体_GB2312" pitchFamily="49" charset="-122"/>
                <a:ea typeface="楷体_GB2312" pitchFamily="49" charset="-122"/>
              </a:rPr>
              <a:t>26</a:t>
            </a:r>
            <a:r>
              <a:rPr lang="zh-CN" altLang="en-US" sz="3200" b="1" dirty="0" smtClean="0">
                <a:latin typeface="楷体_GB2312" pitchFamily="49" charset="-122"/>
                <a:ea typeface="楷体_GB2312" pitchFamily="49" charset="-122"/>
              </a:rPr>
              <a:t>时，</a:t>
            </a:r>
            <a:r>
              <a:rPr lang="zh-CN" altLang="en-US" sz="3200" b="1" dirty="0">
                <a:latin typeface="楷体_GB2312" pitchFamily="49" charset="-122"/>
                <a:ea typeface="楷体_GB2312" pitchFamily="49" charset="-122"/>
              </a:rPr>
              <a:t>则</a:t>
            </a:r>
            <a:r>
              <a:rPr lang="zh-CN" altLang="en-US" sz="3200" b="1" dirty="0" smtClean="0">
                <a:latin typeface="楷体_GB2312" pitchFamily="49" charset="-122"/>
                <a:ea typeface="楷体_GB2312" pitchFamily="49" charset="-122"/>
              </a:rPr>
              <a:t>有</a:t>
            </a:r>
            <a:r>
              <a:rPr lang="zh-CN" altLang="en-US" sz="3200" b="1" dirty="0" smtClean="0">
                <a:solidFill>
                  <a:srgbClr val="639EF4"/>
                </a:solidFill>
                <a:latin typeface="楷体_GB2312" pitchFamily="49" charset="-122"/>
                <a:ea typeface="楷体_GB2312" pitchFamily="49" charset="-122"/>
              </a:rPr>
              <a:t> </a:t>
            </a:r>
            <a:r>
              <a:rPr lang="en-US" altLang="zh-CN" sz="3200" b="1" dirty="0" smtClean="0">
                <a:solidFill>
                  <a:srgbClr val="639EF4"/>
                </a:solidFill>
                <a:latin typeface="楷体_GB2312" pitchFamily="49" charset="-122"/>
                <a:ea typeface="楷体_GB2312" pitchFamily="49" charset="-122"/>
              </a:rPr>
              <a:t>[</a:t>
            </a:r>
            <a:r>
              <a:rPr lang="zh-CN" altLang="en-US" sz="3200" b="1" dirty="0" smtClean="0">
                <a:solidFill>
                  <a:srgbClr val="639EF4"/>
                </a:solidFill>
                <a:latin typeface="楷体_GB2312" pitchFamily="49" charset="-122"/>
                <a:ea typeface="楷体_GB2312" pitchFamily="49" charset="-122"/>
              </a:rPr>
              <a:t>填空</a:t>
            </a:r>
            <a:r>
              <a:rPr lang="en-US" altLang="zh-CN" sz="3200" b="1" dirty="0" smtClean="0">
                <a:solidFill>
                  <a:srgbClr val="639EF4"/>
                </a:solidFill>
                <a:latin typeface="楷体_GB2312" pitchFamily="49" charset="-122"/>
                <a:ea typeface="楷体_GB2312" pitchFamily="49" charset="-122"/>
              </a:rPr>
              <a:t>1]</a:t>
            </a:r>
            <a:r>
              <a:rPr lang="en-US" altLang="zh-CN" sz="3200" b="1" dirty="0" smtClean="0">
                <a:solidFill>
                  <a:srgbClr val="000000"/>
                </a:solidFill>
                <a:latin typeface="楷体_GB2312" pitchFamily="49" charset="-122"/>
                <a:ea typeface="楷体_GB2312" pitchFamily="49" charset="-122"/>
              </a:rPr>
              <a:t> </a:t>
            </a:r>
            <a:r>
              <a:rPr lang="zh-CN" altLang="en-US" sz="3200" b="1" dirty="0" smtClean="0">
                <a:latin typeface="楷体_GB2312" pitchFamily="49" charset="-122"/>
                <a:ea typeface="楷体_GB2312" pitchFamily="49" charset="-122"/>
              </a:rPr>
              <a:t>个</a:t>
            </a:r>
            <a:r>
              <a:rPr lang="zh-CN" altLang="en-US" sz="3200" b="1" dirty="0">
                <a:latin typeface="楷体_GB2312" pitchFamily="49" charset="-122"/>
                <a:ea typeface="楷体_GB2312" pitchFamily="49" charset="-122"/>
              </a:rPr>
              <a:t>可用密钥</a:t>
            </a:r>
          </a:p>
        </p:txBody>
      </p:sp>
      <p:sp>
        <p:nvSpPr>
          <p:cNvPr id="9" name="圆角矩形 8"/>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5" name="矩形 14"/>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r>
              <a:rPr kumimoji="0"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kumimoji="0"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3.0</a:t>
            </a:r>
            <a:r>
              <a:rPr kumimoji="0"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4" name="组合 13"/>
          <p:cNvGrpSpPr/>
          <p:nvPr>
            <p:custDataLst>
              <p:tags r:id="rId5"/>
            </p:custDataLst>
          </p:nvPr>
        </p:nvGrpSpPr>
        <p:grpSpPr>
          <a:xfrm>
            <a:off x="0" y="0"/>
            <a:ext cx="9144000" cy="635000"/>
            <a:chOff x="0" y="0"/>
            <a:chExt cx="9144000" cy="635000"/>
          </a:xfrm>
        </p:grpSpPr>
        <p:sp>
          <p:nvSpPr>
            <p:cNvPr id="10"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1"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2"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62324259"/>
      </p:ext>
    </p:extLst>
  </p:cSld>
  <p:clrMapOvr>
    <a:masterClrMapping/>
  </p:clrMapOvr>
  <p:transition>
    <p:wedg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smtClean="0"/>
          </a:p>
          <a:p>
            <a:pPr>
              <a:lnSpc>
                <a:spcPct val="90000"/>
              </a:lnSpc>
            </a:pPr>
            <a:r>
              <a:rPr lang="zh-CN" altLang="en-US" dirty="0" smtClean="0"/>
              <a:t>将密文可解密为：</a:t>
            </a:r>
            <a:endParaRPr lang="en-US" altLang="zh-CN" dirty="0" smtClean="0"/>
          </a:p>
          <a:p>
            <a:pPr lvl="1">
              <a:lnSpc>
                <a:spcPct val="90000"/>
              </a:lnSpc>
              <a:buNone/>
            </a:pPr>
            <a:r>
              <a:rPr lang="en-US" altLang="zh-CN" dirty="0" smtClean="0"/>
              <a:t>    The almond tree was </a:t>
            </a:r>
            <a:r>
              <a:rPr lang="en-US" altLang="zh-CN" dirty="0" err="1" smtClean="0"/>
              <a:t>intentative</a:t>
            </a:r>
            <a:r>
              <a:rPr lang="en-US" altLang="zh-CN" dirty="0" smtClean="0"/>
              <a:t> blossom. The days were longer, often ending with magnificent evenings of corrugated pink skies. The hunting season was over, with hounds and guns put away </a:t>
            </a:r>
            <a:r>
              <a:rPr lang="en-US" altLang="zh-CN" dirty="0"/>
              <a:t>f</a:t>
            </a:r>
            <a:r>
              <a:rPr lang="en-US" altLang="zh-CN" dirty="0" smtClean="0"/>
              <a:t>or six months</a:t>
            </a:r>
            <a:r>
              <a:rPr lang="zh-CN" altLang="en-US" dirty="0" smtClean="0"/>
              <a:t>．</a:t>
            </a:r>
            <a:r>
              <a:rPr lang="en-US" altLang="zh-CN" dirty="0" smtClean="0"/>
              <a:t>The vineyards were busy again as the well-organized farmers treated their vines and the more lackadaisical neighbors hurried to do the pruning they should have done in November</a:t>
            </a:r>
            <a:endParaRPr lang="zh-CN" altLang="en-US" dirty="0"/>
          </a:p>
        </p:txBody>
      </p:sp>
      <p:sp>
        <p:nvSpPr>
          <p:cNvPr id="4" name="日期占位符 3"/>
          <p:cNvSpPr>
            <a:spLocks noGrp="1"/>
          </p:cNvSpPr>
          <p:nvPr>
            <p:ph type="dt" sz="half" idx="10"/>
          </p:nvPr>
        </p:nvSpPr>
        <p:spPr/>
        <p:txBody>
          <a:bodyPr/>
          <a:lstStyle/>
          <a:p>
            <a:fld id="{20C48F9D-B4E0-45FC-842A-5233D0EE9621}"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130</a:t>
            </a:fld>
            <a:endParaRPr lang="en-US" altLang="zh-CN" dirty="0"/>
          </a:p>
        </p:txBody>
      </p:sp>
    </p:spTree>
  </p:cSld>
  <p:clrMapOvr>
    <a:masterClrMapping/>
  </p:clrMapOvr>
  <p:transition>
    <p:wedg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明文</a:t>
            </a:r>
            <a:r>
              <a:rPr lang="en-US" altLang="zh-CN" dirty="0" smtClean="0"/>
              <a:t>-</a:t>
            </a:r>
            <a:r>
              <a:rPr lang="zh-CN" altLang="en-US" dirty="0" smtClean="0"/>
              <a:t>密文对分析法</a:t>
            </a:r>
            <a:endParaRPr lang="zh-CN" altLang="en-US" dirty="0"/>
          </a:p>
        </p:txBody>
      </p:sp>
      <p:sp>
        <p:nvSpPr>
          <p:cNvPr id="3" name="内容占位符 2"/>
          <p:cNvSpPr>
            <a:spLocks noGrp="1"/>
          </p:cNvSpPr>
          <p:nvPr>
            <p:ph idx="1"/>
          </p:nvPr>
        </p:nvSpPr>
        <p:spPr/>
        <p:txBody>
          <a:bodyPr/>
          <a:lstStyle/>
          <a:p>
            <a:r>
              <a:rPr lang="zh-CN" altLang="en-US" b="1" dirty="0" smtClean="0">
                <a:solidFill>
                  <a:srgbClr val="FF0000"/>
                </a:solidFill>
              </a:rPr>
              <a:t>明文</a:t>
            </a:r>
            <a:r>
              <a:rPr lang="en-US" altLang="zh-CN" b="1" dirty="0" smtClean="0">
                <a:solidFill>
                  <a:srgbClr val="FF0000"/>
                </a:solidFill>
              </a:rPr>
              <a:t>-</a:t>
            </a:r>
            <a:r>
              <a:rPr lang="zh-CN" altLang="en-US" b="1" dirty="0" smtClean="0">
                <a:solidFill>
                  <a:srgbClr val="FF0000"/>
                </a:solidFill>
              </a:rPr>
              <a:t>密文对分析法：</a:t>
            </a:r>
            <a:r>
              <a:rPr lang="zh-CN" altLang="en-US" dirty="0" smtClean="0"/>
              <a:t>指攻击者不仅获得了若干密文，还得到了密文对应的明文，通过若干明文</a:t>
            </a:r>
            <a:r>
              <a:rPr lang="en-US" altLang="zh-CN" dirty="0" smtClean="0"/>
              <a:t>-</a:t>
            </a:r>
            <a:r>
              <a:rPr lang="zh-CN" altLang="en-US" dirty="0" smtClean="0"/>
              <a:t>密文对分析密钥的方法</a:t>
            </a:r>
            <a:endParaRPr lang="en-US" altLang="zh-CN" dirty="0" smtClean="0"/>
          </a:p>
          <a:p>
            <a:endParaRPr lang="en-US" altLang="zh-CN" dirty="0" smtClean="0"/>
          </a:p>
          <a:p>
            <a:r>
              <a:rPr lang="zh-CN" altLang="en-US" dirty="0" smtClean="0"/>
              <a:t>对于希尔密码，其抵抗频率分析攻击的能力非常强，若仅知若干密文是很难破译明文的；但如果知道比密钥长度多的明文</a:t>
            </a:r>
            <a:r>
              <a:rPr lang="en-US" altLang="zh-CN" dirty="0" smtClean="0"/>
              <a:t>-</a:t>
            </a:r>
            <a:r>
              <a:rPr lang="zh-CN" altLang="en-US" dirty="0" smtClean="0"/>
              <a:t>密文对，则破译就相对容易</a:t>
            </a:r>
            <a:endParaRPr lang="zh-CN" altLang="en-US" dirty="0"/>
          </a:p>
        </p:txBody>
      </p:sp>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131</a:t>
            </a:fld>
            <a:endParaRPr lang="en-US" altLang="zh-CN" dirty="0"/>
          </a:p>
        </p:txBody>
      </p:sp>
    </p:spTree>
    <p:extLst>
      <p:ext uri="{BB962C8B-B14F-4D97-AF65-F5344CB8AC3E}">
        <p14:creationId xmlns:p14="http://schemas.microsoft.com/office/powerpoint/2010/main" val="3549959457"/>
      </p:ext>
    </p:extLst>
  </p:cSld>
  <p:clrMapOvr>
    <a:masterClrMapping/>
  </p:clrMapOvr>
  <p:transition>
    <p:wedg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132</a:t>
            </a:fld>
            <a:endParaRPr lang="en-US" altLang="zh-CN" dirty="0"/>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0367"/>
            <a:ext cx="9144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833989"/>
      </p:ext>
    </p:extLst>
  </p:cSld>
  <p:clrMapOvr>
    <a:masterClrMapping/>
  </p:clrMapOvr>
  <p:transition>
    <p:wedg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133</a:t>
            </a:fld>
            <a:endParaRPr lang="en-US" altLang="zh-CN" dirty="0"/>
          </a:p>
        </p:txBody>
      </p:sp>
      <p:pic>
        <p:nvPicPr>
          <p:cNvPr id="7"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1058"/>
            <a:ext cx="9156029" cy="586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8729532"/>
      </p:ext>
    </p:extLst>
  </p:cSld>
  <p:clrMapOvr>
    <a:masterClrMapping/>
  </p:clrMapOvr>
  <p:transition>
    <p:wedg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134</a:t>
            </a:fld>
            <a:endParaRPr lang="en-US" altLang="zh-CN" dirty="0"/>
          </a:p>
        </p:txBody>
      </p:sp>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96435"/>
            <a:ext cx="91440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圆角矩形 7"/>
              <p:cNvSpPr/>
              <p:nvPr/>
            </p:nvSpPr>
            <p:spPr bwMode="auto">
              <a:xfrm>
                <a:off x="0" y="0"/>
                <a:ext cx="9144000" cy="89643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rPr>
                  <a:t>Remark</a:t>
                </a:r>
                <a:r>
                  <a:rPr kumimoji="0" lang="zh-CN" altLang="en-US" sz="2800" b="0" i="0" u="none" strike="noStrike" cap="none" normalizeH="0" baseline="0" dirty="0" smtClean="0">
                    <a:ln>
                      <a:noFill/>
                    </a:ln>
                    <a:solidFill>
                      <a:schemeClr val="tx1"/>
                    </a:solidFill>
                    <a:effectLst/>
                  </a:rPr>
                  <a:t>：</a:t>
                </a:r>
                <a14:m>
                  <m:oMath xmlns:m="http://schemas.openxmlformats.org/officeDocument/2006/math">
                    <m:sSup>
                      <m:sSupPr>
                        <m:ctrlPr>
                          <a:rPr kumimoji="0" lang="en-US" altLang="zh-CN" sz="2800" b="0" i="1" u="none" strike="noStrike" cap="none" normalizeH="0" baseline="0" smtClean="0">
                            <a:ln>
                              <a:noFill/>
                            </a:ln>
                            <a:solidFill>
                              <a:schemeClr val="tx1"/>
                            </a:solidFill>
                            <a:effectLst/>
                            <a:latin typeface="Cambria Math" panose="02040503050406030204" pitchFamily="18" charset="0"/>
                          </a:rPr>
                        </m:ctrlPr>
                      </m:sSupPr>
                      <m:e>
                        <m:r>
                          <m:rPr>
                            <m:sty m:val="p"/>
                          </m:rPr>
                          <a:rPr lang="en-US" altLang="zh-CN" sz="2800" i="1">
                            <a:latin typeface="Cambria Math" panose="02040503050406030204" pitchFamily="18" charset="0"/>
                          </a:rPr>
                          <m:t>p</m:t>
                        </m:r>
                      </m:e>
                      <m:sup>
                        <m:r>
                          <a:rPr lang="zh-CN" altLang="en-US" sz="2800" i="1">
                            <a:latin typeface="Cambria Math" panose="02040503050406030204" pitchFamily="18" charset="0"/>
                          </a:rPr>
                          <m:t>∗</m:t>
                        </m:r>
                      </m:sup>
                    </m:sSup>
                    <m:r>
                      <a:rPr lang="zh-CN" altLang="en-US" sz="2800" i="1">
                        <a:latin typeface="Cambria Math" panose="02040503050406030204" pitchFamily="18" charset="0"/>
                      </a:rPr>
                      <m:t>为</m:t>
                    </m:r>
                  </m:oMath>
                </a14:m>
                <a:r>
                  <a:rPr kumimoji="0" lang="en-US" altLang="zh-CN" sz="2800" b="0" i="0" u="none" strike="noStrike" cap="none" normalizeH="0" baseline="0" dirty="0" smtClean="0">
                    <a:ln>
                      <a:noFill/>
                    </a:ln>
                    <a:solidFill>
                      <a:schemeClr val="tx1"/>
                    </a:solidFill>
                    <a:effectLst/>
                  </a:rPr>
                  <a:t>p</a:t>
                </a:r>
                <a:r>
                  <a:rPr kumimoji="0" lang="zh-CN" altLang="en-US" sz="2800" b="0" i="0" u="none" strike="noStrike" cap="none" normalizeH="0" baseline="0" dirty="0" smtClean="0">
                    <a:ln>
                      <a:noFill/>
                    </a:ln>
                    <a:solidFill>
                      <a:schemeClr val="tx1"/>
                    </a:solidFill>
                    <a:effectLst/>
                  </a:rPr>
                  <a:t>的伴随矩阵；</a:t>
                </a:r>
                <a14:m>
                  <m:oMath xmlns:m="http://schemas.openxmlformats.org/officeDocument/2006/math">
                    <m:sSup>
                      <m:sSupPr>
                        <m:ctrlPr>
                          <a:rPr kumimoji="0" lang="en-US" altLang="zh-CN" sz="2800" b="0" i="1" u="none" strike="noStrike" cap="none" normalizeH="0" baseline="0" smtClean="0">
                            <a:ln>
                              <a:noFill/>
                            </a:ln>
                            <a:solidFill>
                              <a:schemeClr val="tx1"/>
                            </a:solidFill>
                            <a:effectLst/>
                            <a:latin typeface="Cambria Math" panose="02040503050406030204" pitchFamily="18" charset="0"/>
                          </a:rPr>
                        </m:ctrlPr>
                      </m:sSupPr>
                      <m:e>
                        <m:r>
                          <m:rPr>
                            <m:sty m:val="p"/>
                          </m:rPr>
                          <a:rPr lang="en-US" altLang="zh-CN" sz="2800" i="1">
                            <a:latin typeface="Cambria Math" panose="02040503050406030204" pitchFamily="18" charset="0"/>
                          </a:rPr>
                          <m:t>p</m:t>
                        </m:r>
                      </m:e>
                      <m:sup>
                        <m:r>
                          <a:rPr lang="en-US" altLang="zh-CN" sz="2800" i="1">
                            <a:latin typeface="Cambria Math" panose="02040503050406030204" pitchFamily="18" charset="0"/>
                          </a:rPr>
                          <m:t>−</m:t>
                        </m:r>
                        <m:r>
                          <a:rPr lang="en-US" altLang="zh-CN" sz="2800" b="0" i="1" smtClean="0">
                            <a:latin typeface="Cambria Math" panose="02040503050406030204" pitchFamily="18" charset="0"/>
                          </a:rPr>
                          <m:t>1</m:t>
                        </m:r>
                      </m:sup>
                    </m:sSup>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sSup>
                          <m:sSupPr>
                            <m:ctrlPr>
                              <a:rPr lang="en-US" altLang="zh-CN" sz="2800" i="1" smtClean="0">
                                <a:latin typeface="Cambria Math" panose="02040503050406030204" pitchFamily="18" charset="0"/>
                              </a:rPr>
                            </m:ctrlPr>
                          </m:sSupPr>
                          <m:e>
                            <m:r>
                              <m:rPr>
                                <m:sty m:val="p"/>
                              </m:rPr>
                              <a:rPr lang="en-US" altLang="zh-CN" sz="2800" i="1">
                                <a:latin typeface="Cambria Math" panose="02040503050406030204" pitchFamily="18" charset="0"/>
                              </a:rPr>
                              <m:t>p</m:t>
                            </m:r>
                          </m:e>
                          <m:sup>
                            <m:r>
                              <a:rPr lang="zh-CN" altLang="en-US" sz="2800" i="1">
                                <a:latin typeface="Cambria Math" panose="02040503050406030204" pitchFamily="18" charset="0"/>
                              </a:rPr>
                              <m:t>∗</m:t>
                            </m:r>
                          </m:sup>
                        </m:sSup>
                      </m:num>
                      <m:den>
                        <m:r>
                          <a:rPr lang="en-US" altLang="zh-CN" sz="2800" i="1">
                            <a:latin typeface="Cambria Math" panose="02040503050406030204" pitchFamily="18" charset="0"/>
                          </a:rPr>
                          <m:t>|</m:t>
                        </m:r>
                        <m:r>
                          <m:rPr>
                            <m:sty m:val="p"/>
                          </m:rPr>
                          <a:rPr lang="en-US" altLang="zh-CN" sz="2800" i="1" smtClean="0">
                            <a:latin typeface="Cambria Math" panose="02040503050406030204" pitchFamily="18" charset="0"/>
                          </a:rPr>
                          <m:t>p</m:t>
                        </m:r>
                        <m:r>
                          <a:rPr lang="en-US" altLang="zh-CN" sz="2800" i="1" smtClean="0">
                            <a:latin typeface="Cambria Math" panose="02040503050406030204" pitchFamily="18" charset="0"/>
                          </a:rPr>
                          <m:t>|</m:t>
                        </m:r>
                      </m:den>
                    </m:f>
                    <m:r>
                      <m:rPr>
                        <m:sty m:val="p"/>
                      </m:rPr>
                      <a:rPr lang="en-US" altLang="zh-CN" sz="2800" i="1">
                        <a:latin typeface="Cambria Math" panose="02040503050406030204" pitchFamily="18" charset="0"/>
                      </a:rPr>
                      <m:t>mod</m:t>
                    </m:r>
                  </m:oMath>
                </a14:m>
                <a:r>
                  <a:rPr kumimoji="0" lang="zh-CN" altLang="en-US" sz="2800" b="0" i="0" u="none" strike="noStrike" cap="none" normalizeH="0" baseline="0" dirty="0" smtClean="0">
                    <a:ln>
                      <a:noFill/>
                    </a:ln>
                    <a:solidFill>
                      <a:schemeClr val="tx1"/>
                    </a:solidFill>
                    <a:effectLst/>
                  </a:rPr>
                  <a:t> </a:t>
                </a:r>
                <a:r>
                  <a:rPr kumimoji="0" lang="en-US" altLang="zh-CN" sz="2800" b="0" i="0" u="none" strike="noStrike" cap="none" normalizeH="0" baseline="0" dirty="0" smtClean="0">
                    <a:ln>
                      <a:noFill/>
                    </a:ln>
                    <a:solidFill>
                      <a:schemeClr val="tx1"/>
                    </a:solidFill>
                    <a:effectLst/>
                  </a:rPr>
                  <a:t>26</a:t>
                </a:r>
                <a:endParaRPr kumimoji="0" lang="zh-CN" altLang="en-US" sz="2800" b="0" i="0" u="none" strike="noStrike" cap="none" normalizeH="0" baseline="0" dirty="0" smtClean="0">
                  <a:ln>
                    <a:noFill/>
                  </a:ln>
                  <a:solidFill>
                    <a:schemeClr val="tx1"/>
                  </a:solidFill>
                  <a:effectLst/>
                </a:endParaRPr>
              </a:p>
            </p:txBody>
          </p:sp>
        </mc:Choice>
        <mc:Fallback xmlns="">
          <p:sp>
            <p:nvSpPr>
              <p:cNvPr id="8" name="圆角矩形 7"/>
              <p:cNvSpPr>
                <a:spLocks noRot="1" noChangeAspect="1" noMove="1" noResize="1" noEditPoints="1" noAdjustHandles="1" noChangeArrowheads="1" noChangeShapeType="1" noTextEdit="1"/>
              </p:cNvSpPr>
              <p:nvPr/>
            </p:nvSpPr>
            <p:spPr bwMode="auto">
              <a:xfrm>
                <a:off x="0" y="0"/>
                <a:ext cx="9144000" cy="896435"/>
              </a:xfrm>
              <a:prstGeom prst="roundRect">
                <a:avLst/>
              </a:prstGeom>
              <a:blipFill>
                <a:blip r:embed="rId3" cstate="print"/>
                <a:stretch>
                  <a:fillRect/>
                </a:stretch>
              </a:blipFill>
              <a:ln>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446341228"/>
      </p:ext>
    </p:extLst>
  </p:cSld>
  <p:clrMapOvr>
    <a:masterClrMapping/>
  </p:clrMapOvr>
  <p:transition>
    <p:wedg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a:t>
            </a:r>
            <a:r>
              <a:rPr lang="zh-CN" altLang="en-US" dirty="0" smtClean="0"/>
              <a:t>加密码安全性</a:t>
            </a:r>
            <a:endParaRPr lang="zh-CN" altLang="en-US" dirty="0"/>
          </a:p>
        </p:txBody>
      </p:sp>
      <p:sp>
        <p:nvSpPr>
          <p:cNvPr id="3" name="内容占位符 2"/>
          <p:cNvSpPr>
            <a:spLocks noGrp="1"/>
          </p:cNvSpPr>
          <p:nvPr>
            <p:ph idx="1"/>
          </p:nvPr>
        </p:nvSpPr>
        <p:spPr/>
        <p:txBody>
          <a:bodyPr/>
          <a:lstStyle/>
          <a:p>
            <a:pPr eaLnBrk="1" hangingPunct="1">
              <a:lnSpc>
                <a:spcPct val="175000"/>
              </a:lnSpc>
              <a:defRPr/>
            </a:pPr>
            <a:r>
              <a:rPr lang="zh-CN" altLang="en-US" dirty="0"/>
              <a:t>仅仅基于代换或换位的密码是不安全的 ；</a:t>
            </a:r>
          </a:p>
          <a:p>
            <a:pPr eaLnBrk="1" hangingPunct="1">
              <a:lnSpc>
                <a:spcPct val="175000"/>
              </a:lnSpc>
              <a:defRPr/>
            </a:pPr>
            <a:r>
              <a:rPr lang="zh-CN" altLang="en-US" dirty="0"/>
              <a:t>两个代换密码只能提高很少的复杂度 ；</a:t>
            </a:r>
          </a:p>
          <a:p>
            <a:pPr eaLnBrk="1" hangingPunct="1">
              <a:lnSpc>
                <a:spcPct val="175000"/>
              </a:lnSpc>
              <a:defRPr/>
            </a:pPr>
            <a:r>
              <a:rPr lang="zh-CN" altLang="en-US" dirty="0"/>
              <a:t>两个换位也只能提高很少的复杂度 ；</a:t>
            </a:r>
          </a:p>
          <a:p>
            <a:pPr eaLnBrk="1" hangingPunct="1">
              <a:lnSpc>
                <a:spcPct val="175000"/>
              </a:lnSpc>
              <a:defRPr/>
            </a:pPr>
            <a:r>
              <a:rPr lang="zh-CN" altLang="en-US" dirty="0"/>
              <a:t>但代换与换位连用，可以提高较高的复杂度；</a:t>
            </a:r>
          </a:p>
          <a:p>
            <a:endParaRPr lang="zh-CN" altLang="en-US" dirty="0"/>
          </a:p>
        </p:txBody>
      </p:sp>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135</a:t>
            </a:fld>
            <a:endParaRPr lang="en-US" altLang="zh-CN" dirty="0"/>
          </a:p>
        </p:txBody>
      </p:sp>
    </p:spTree>
    <p:extLst>
      <p:ext uri="{BB962C8B-B14F-4D97-AF65-F5344CB8AC3E}">
        <p14:creationId xmlns:p14="http://schemas.microsoft.com/office/powerpoint/2010/main" val="2302039359"/>
      </p:ext>
    </p:extLst>
  </p:cSld>
  <p:clrMapOvr>
    <a:masterClrMapping/>
  </p:clrMapOvr>
  <p:transition>
    <p:wedg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内容占位符 2"/>
          <p:cNvSpPr>
            <a:spLocks noGrp="1"/>
          </p:cNvSpPr>
          <p:nvPr>
            <p:ph idx="1"/>
          </p:nvPr>
        </p:nvSpPr>
        <p:spPr/>
        <p:txBody>
          <a:bodyPr/>
          <a:lstStyle/>
          <a:p>
            <a:r>
              <a:rPr lang="zh-CN" altLang="en-US" dirty="0" smtClean="0"/>
              <a:t>经典密码体制定义和分类</a:t>
            </a:r>
            <a:endParaRPr lang="en-US" altLang="zh-CN" dirty="0" smtClean="0"/>
          </a:p>
          <a:p>
            <a:r>
              <a:rPr lang="zh-CN" altLang="en-US" dirty="0" smtClean="0"/>
              <a:t>经典密码学实例</a:t>
            </a:r>
            <a:endParaRPr lang="en-US" altLang="zh-CN" dirty="0" smtClean="0"/>
          </a:p>
          <a:p>
            <a:pPr lvl="1"/>
            <a:r>
              <a:rPr lang="zh-CN" altLang="en-US" dirty="0" smtClean="0"/>
              <a:t>替换密码体制</a:t>
            </a:r>
          </a:p>
          <a:p>
            <a:pPr lvl="1"/>
            <a:r>
              <a:rPr lang="zh-CN" altLang="en-US" dirty="0" smtClean="0"/>
              <a:t>置换密码体制</a:t>
            </a:r>
            <a:endParaRPr lang="en-US" altLang="zh-CN" dirty="0" smtClean="0"/>
          </a:p>
          <a:p>
            <a:r>
              <a:rPr lang="zh-CN" altLang="en-US" dirty="0" smtClean="0"/>
              <a:t>古典密码的统计分析</a:t>
            </a:r>
            <a:endParaRPr lang="en-US" altLang="zh-CN" dirty="0" smtClean="0"/>
          </a:p>
          <a:p>
            <a:pPr marL="820738" lvl="1" algn="just">
              <a:lnSpc>
                <a:spcPct val="90000"/>
              </a:lnSpc>
              <a:spcBef>
                <a:spcPct val="35000"/>
              </a:spcBef>
              <a:buFont typeface="Wingdings" pitchFamily="2" charset="2"/>
              <a:buChar char="Ø"/>
            </a:pPr>
            <a:r>
              <a:rPr lang="zh-CN" altLang="en-US" b="1" dirty="0" smtClean="0"/>
              <a:t>单表替代密码分析</a:t>
            </a:r>
          </a:p>
          <a:p>
            <a:pPr marL="820738" lvl="1">
              <a:lnSpc>
                <a:spcPct val="90000"/>
              </a:lnSpc>
              <a:spcBef>
                <a:spcPct val="35000"/>
              </a:spcBef>
              <a:buFont typeface="Wingdings" pitchFamily="2" charset="2"/>
              <a:buChar char="Ø"/>
            </a:pPr>
            <a:r>
              <a:rPr lang="zh-CN" altLang="en-US" b="1" dirty="0" smtClean="0"/>
              <a:t>多表替代密码分析</a:t>
            </a:r>
          </a:p>
          <a:p>
            <a:pPr lvl="1"/>
            <a:endParaRPr lang="en-US" altLang="zh-CN" dirty="0" smtClean="0"/>
          </a:p>
          <a:p>
            <a:pPr lvl="1"/>
            <a:endParaRPr lang="zh-CN" altLang="en-US" dirty="0" smtClean="0"/>
          </a:p>
          <a:p>
            <a:endParaRPr lang="zh-CN" altLang="en-US" dirty="0"/>
          </a:p>
        </p:txBody>
      </p:sp>
      <p:sp>
        <p:nvSpPr>
          <p:cNvPr id="4" name="日期占位符 3"/>
          <p:cNvSpPr>
            <a:spLocks noGrp="1"/>
          </p:cNvSpPr>
          <p:nvPr>
            <p:ph type="dt" sz="half" idx="10"/>
          </p:nvPr>
        </p:nvSpPr>
        <p:spPr/>
        <p:txBody>
          <a:bodyPr/>
          <a:lstStyle/>
          <a:p>
            <a:fld id="{7B5C395A-5F90-46A3-B487-22D9AD7C3EC8}"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136</a:t>
            </a:fld>
            <a:endParaRPr lang="en-US" altLang="zh-CN" dirty="0"/>
          </a:p>
        </p:txBody>
      </p:sp>
    </p:spTree>
  </p:cSld>
  <p:clrMapOvr>
    <a:masterClrMapping/>
  </p:clrMapOvr>
  <p:transition>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FF0000"/>
                    </a:solidFill>
                  </a:rPr>
                  <a:t>实例</a:t>
                </a:r>
                <a:r>
                  <a:rPr lang="en-US" altLang="zh-CN" b="1" dirty="0" smtClean="0">
                    <a:solidFill>
                      <a:srgbClr val="FF0000"/>
                    </a:solidFill>
                  </a:rPr>
                  <a:t>3</a:t>
                </a:r>
                <a:r>
                  <a:rPr lang="zh-CN" altLang="en-US" dirty="0" smtClean="0"/>
                  <a:t>：</a:t>
                </a:r>
                <a:r>
                  <a:rPr lang="zh-CN" altLang="en-US" dirty="0" smtClean="0">
                    <a:solidFill>
                      <a:srgbClr val="FF3300"/>
                    </a:solidFill>
                  </a:rPr>
                  <a:t>仿射密码</a:t>
                </a:r>
                <a:r>
                  <a:rPr lang="en-US" altLang="zh-CN" dirty="0" smtClean="0"/>
                  <a:t>(affine cipher</a:t>
                </a:r>
                <a:r>
                  <a:rPr lang="zh-CN" altLang="en-US" dirty="0" smtClean="0"/>
                  <a:t>；线性同余密码</a:t>
                </a:r>
                <a:r>
                  <a:rPr lang="en-US" altLang="zh-CN" dirty="0" smtClean="0"/>
                  <a:t>)</a:t>
                </a:r>
              </a:p>
              <a:p>
                <a:pPr lvl="1"/>
                <a:r>
                  <a:rPr lang="zh-CN" altLang="en-US" dirty="0" smtClean="0">
                    <a:solidFill>
                      <a:srgbClr val="FF3300"/>
                    </a:solidFill>
                  </a:rPr>
                  <a:t>移位密码</a:t>
                </a:r>
                <a:r>
                  <a:rPr lang="zh-CN" altLang="en-US" dirty="0" smtClean="0"/>
                  <a:t>和</a:t>
                </a:r>
                <a:r>
                  <a:rPr lang="zh-CN" altLang="en-US" dirty="0" smtClean="0">
                    <a:solidFill>
                      <a:srgbClr val="FF3300"/>
                    </a:solidFill>
                  </a:rPr>
                  <a:t>乘数密码</a:t>
                </a:r>
                <a:r>
                  <a:rPr lang="zh-CN" altLang="en-US" dirty="0"/>
                  <a:t>的</a:t>
                </a:r>
                <a:r>
                  <a:rPr lang="zh-CN" altLang="en-US" dirty="0" smtClean="0"/>
                  <a:t>组合  </a:t>
                </a:r>
                <a:endParaRPr lang="en-US" altLang="zh-CN" dirty="0" smtClean="0"/>
              </a:p>
              <a:p>
                <a:pPr lvl="1"/>
                <a:endParaRPr lang="en-US" altLang="zh-CN" dirty="0" smtClean="0"/>
              </a:p>
              <a:p>
                <a:r>
                  <a:rPr lang="zh-CN" altLang="en-US" dirty="0" smtClean="0"/>
                  <a:t>选取</a:t>
                </a:r>
                <a14:m>
                  <m:oMath xmlns:m="http://schemas.openxmlformats.org/officeDocument/2006/math">
                    <m:r>
                      <a:rPr lang="en-US" altLang="zh-CN" i="1" dirty="0" smtClean="0">
                        <a:latin typeface="Cambria Math"/>
                      </a:rPr>
                      <m:t>𝑘</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𝑘</m:t>
                    </m:r>
                    <m:r>
                      <a:rPr lang="en-US" altLang="zh-CN" i="1" baseline="-25000" dirty="0" smtClean="0">
                        <a:latin typeface="Cambria Math"/>
                      </a:rPr>
                      <m:t>2</m:t>
                    </m:r>
                  </m:oMath>
                </a14:m>
                <a:r>
                  <a:rPr lang="zh-CN" altLang="en-US" dirty="0" smtClean="0"/>
                  <a:t>两个参数，其中</a:t>
                </a:r>
                <a14:m>
                  <m:oMath xmlns:m="http://schemas.openxmlformats.org/officeDocument/2006/math">
                    <m:r>
                      <m:rPr>
                        <m:sty m:val="p"/>
                      </m:rPr>
                      <a:rPr lang="en-US" altLang="zh-CN" i="1" dirty="0" smtClean="0">
                        <a:latin typeface="Cambria Math"/>
                      </a:rPr>
                      <m:t>gcd</m:t>
                    </m:r>
                    <m:r>
                      <a:rPr lang="en-US" altLang="zh-CN" i="1" dirty="0" smtClean="0">
                        <a:latin typeface="Cambria Math"/>
                      </a:rPr>
                      <m:t>⁡(</m:t>
                    </m:r>
                    <m:r>
                      <a:rPr lang="en-US" altLang="zh-CN" i="1" dirty="0" smtClean="0">
                        <a:latin typeface="Cambria Math"/>
                      </a:rPr>
                      <m:t>𝑘</m:t>
                    </m:r>
                    <m:r>
                      <a:rPr lang="en-US" altLang="zh-CN" i="1" baseline="-25000" dirty="0" smtClean="0">
                        <a:latin typeface="Cambria Math"/>
                      </a:rPr>
                      <m:t>1</m:t>
                    </m:r>
                    <m:r>
                      <a:rPr lang="en-US" altLang="zh-CN" i="1" dirty="0" smtClean="0">
                        <a:latin typeface="Cambria Math"/>
                      </a:rPr>
                      <m:t>, 26)</m:t>
                    </m:r>
                    <m:r>
                      <a:rPr lang="zh-CN" altLang="en-US" i="1" dirty="0" smtClean="0">
                        <a:latin typeface="Cambria Math"/>
                      </a:rPr>
                      <m:t>＝</m:t>
                    </m:r>
                    <m:r>
                      <a:rPr lang="en-US" altLang="zh-CN" i="1" dirty="0" smtClean="0">
                        <a:latin typeface="Cambria Math"/>
                      </a:rPr>
                      <m:t>1</m:t>
                    </m:r>
                  </m:oMath>
                </a14:m>
                <a:endParaRPr lang="zh-CN" altLang="en-US" dirty="0" smtClean="0"/>
              </a:p>
              <a:p>
                <a:pPr>
                  <a:lnSpc>
                    <a:spcPct val="120000"/>
                  </a:lnSpc>
                  <a:buNone/>
                </a:pPr>
                <a:r>
                  <a:rPr lang="zh-CN" altLang="en-US" dirty="0" smtClean="0"/>
                  <a:t>     </a:t>
                </a:r>
                <a:r>
                  <a:rPr lang="zh-CN" altLang="en-US" b="1" dirty="0" smtClean="0">
                    <a:solidFill>
                      <a:srgbClr val="692AA2"/>
                    </a:solidFill>
                  </a:rPr>
                  <a:t>加密变换</a:t>
                </a:r>
                <a:r>
                  <a:rPr lang="zh-CN" altLang="en-US" dirty="0" smtClean="0"/>
                  <a:t>：  </a:t>
                </a:r>
                <a14:m>
                  <m:oMath xmlns:m="http://schemas.openxmlformats.org/officeDocument/2006/math">
                    <m:r>
                      <a:rPr lang="en-US" altLang="zh-CN" i="1" dirty="0" smtClean="0">
                        <a:solidFill>
                          <a:srgbClr val="FF0000"/>
                        </a:solidFill>
                        <a:latin typeface="Cambria Math"/>
                      </a:rPr>
                      <m:t>𝐶</m:t>
                    </m:r>
                    <m:r>
                      <a:rPr lang="zh-CN" altLang="en-US" i="1" dirty="0" smtClean="0">
                        <a:solidFill>
                          <a:srgbClr val="FF0000"/>
                        </a:solidFill>
                        <a:latin typeface="Cambria Math"/>
                      </a:rPr>
                      <m:t>＝</m:t>
                    </m:r>
                    <m:r>
                      <a:rPr lang="zh-CN" altLang="en-US" i="1" dirty="0" smtClean="0">
                        <a:solidFill>
                          <a:srgbClr val="FF0000"/>
                        </a:solidFill>
                        <a:latin typeface="Cambria Math"/>
                      </a:rPr>
                      <m:t> </m:t>
                    </m:r>
                    <m:r>
                      <a:rPr lang="en-US" altLang="zh-CN" i="1" dirty="0" smtClean="0">
                        <a:solidFill>
                          <a:srgbClr val="FF0000"/>
                        </a:solidFill>
                        <a:latin typeface="Cambria Math"/>
                      </a:rPr>
                      <m:t>𝑘</m:t>
                    </m:r>
                    <m:r>
                      <a:rPr lang="en-US" altLang="zh-CN" i="1" baseline="-25000" dirty="0" smtClean="0">
                        <a:solidFill>
                          <a:srgbClr val="FF0000"/>
                        </a:solidFill>
                        <a:latin typeface="Cambria Math"/>
                      </a:rPr>
                      <m:t>1</m:t>
                    </m:r>
                    <m:r>
                      <a:rPr lang="en-US" altLang="zh-CN" i="1" dirty="0" smtClean="0">
                        <a:solidFill>
                          <a:srgbClr val="FF0000"/>
                        </a:solidFill>
                        <a:latin typeface="Cambria Math"/>
                      </a:rPr>
                      <m:t>∗</m:t>
                    </m:r>
                    <m:r>
                      <a:rPr lang="en-US" altLang="zh-CN" i="1" dirty="0" smtClean="0">
                        <a:solidFill>
                          <a:srgbClr val="FF0000"/>
                        </a:solidFill>
                        <a:latin typeface="Cambria Math"/>
                      </a:rPr>
                      <m:t>𝑚</m:t>
                    </m:r>
                    <m:r>
                      <a:rPr lang="zh-CN" altLang="en-US" i="1" dirty="0" smtClean="0">
                        <a:solidFill>
                          <a:srgbClr val="FF0000"/>
                        </a:solidFill>
                        <a:latin typeface="Cambria Math"/>
                      </a:rPr>
                      <m:t>＋</m:t>
                    </m:r>
                    <m:r>
                      <a:rPr lang="en-US" altLang="zh-CN" i="1" dirty="0" smtClean="0">
                        <a:solidFill>
                          <a:srgbClr val="FF0000"/>
                        </a:solidFill>
                        <a:latin typeface="Cambria Math"/>
                      </a:rPr>
                      <m:t>𝑘</m:t>
                    </m:r>
                    <m:r>
                      <a:rPr lang="en-US" altLang="zh-CN" i="1" baseline="-25000" dirty="0" smtClean="0">
                        <a:solidFill>
                          <a:srgbClr val="FF0000"/>
                        </a:solidFill>
                        <a:latin typeface="Cambria Math"/>
                      </a:rPr>
                      <m:t>2</m:t>
                    </m:r>
                    <m:r>
                      <a:rPr lang="en-US" altLang="zh-CN" i="1" dirty="0" smtClean="0">
                        <a:solidFill>
                          <a:srgbClr val="FF0000"/>
                        </a:solidFill>
                        <a:latin typeface="Cambria Math"/>
                      </a:rPr>
                      <m:t> </m:t>
                    </m:r>
                    <m:r>
                      <a:rPr lang="en-US" altLang="zh-CN" i="1" dirty="0" smtClean="0">
                        <a:solidFill>
                          <a:srgbClr val="FF0000"/>
                        </a:solidFill>
                        <a:latin typeface="Cambria Math"/>
                      </a:rPr>
                      <m:t>𝑚𝑜𝑑</m:t>
                    </m:r>
                    <m:r>
                      <a:rPr lang="en-US" altLang="zh-CN" i="1" dirty="0" smtClean="0">
                        <a:solidFill>
                          <a:srgbClr val="FF0000"/>
                        </a:solidFill>
                        <a:latin typeface="Cambria Math"/>
                      </a:rPr>
                      <m:t> 26</m:t>
                    </m:r>
                  </m:oMath>
                </a14:m>
                <a:endParaRPr lang="en-US" altLang="zh-CN" i="1" dirty="0" smtClean="0">
                  <a:solidFill>
                    <a:srgbClr val="FF0000"/>
                  </a:solidFill>
                </a:endParaRPr>
              </a:p>
              <a:p>
                <a:pPr lvl="1"/>
                <a14:m>
                  <m:oMath xmlns:m="http://schemas.openxmlformats.org/officeDocument/2006/math">
                    <m:r>
                      <a:rPr lang="en-US" altLang="zh-CN" i="1" dirty="0" smtClean="0">
                        <a:latin typeface="Cambria Math"/>
                      </a:rPr>
                      <m:t>𝐾</m:t>
                    </m:r>
                    <m:r>
                      <a:rPr lang="en-US" altLang="zh-CN" i="1" baseline="-25000" dirty="0" smtClean="0">
                        <a:latin typeface="Cambria Math"/>
                      </a:rPr>
                      <m:t>1</m:t>
                    </m:r>
                    <m:r>
                      <a:rPr lang="en-US" altLang="zh-CN" i="1" dirty="0" smtClean="0">
                        <a:latin typeface="Cambria Math"/>
                      </a:rPr>
                      <m:t>=1</m:t>
                    </m:r>
                  </m:oMath>
                </a14:m>
                <a:r>
                  <a:rPr lang="zh-CN" altLang="en-US" dirty="0" smtClean="0"/>
                  <a:t>时，移位密码</a:t>
                </a:r>
                <a:endParaRPr lang="en-US" altLang="zh-CN" dirty="0" smtClean="0"/>
              </a:p>
              <a:p>
                <a:pPr lvl="1"/>
                <a14:m>
                  <m:oMath xmlns:m="http://schemas.openxmlformats.org/officeDocument/2006/math">
                    <m:r>
                      <a:rPr lang="en-US" altLang="zh-CN" i="1" dirty="0" smtClean="0">
                        <a:latin typeface="Cambria Math"/>
                      </a:rPr>
                      <m:t>𝐾</m:t>
                    </m:r>
                    <m:r>
                      <a:rPr lang="en-US" altLang="zh-CN" i="1" baseline="-25000" dirty="0" smtClean="0">
                        <a:latin typeface="Cambria Math"/>
                      </a:rPr>
                      <m:t>2</m:t>
                    </m:r>
                    <m:r>
                      <a:rPr lang="en-US" altLang="zh-CN" i="1" dirty="0" smtClean="0">
                        <a:latin typeface="Cambria Math"/>
                      </a:rPr>
                      <m:t>=1</m:t>
                    </m:r>
                  </m:oMath>
                </a14:m>
                <a:r>
                  <a:rPr lang="zh-CN" altLang="en-US" dirty="0" smtClean="0"/>
                  <a:t>时，乘数密码</a:t>
                </a:r>
                <a:endParaRPr lang="en-US" altLang="zh-CN" dirty="0" smtClean="0"/>
              </a:p>
              <a:p>
                <a:pPr>
                  <a:buNone/>
                </a:pPr>
                <a:r>
                  <a:rPr lang="zh-CN" altLang="en-US" b="1" dirty="0" smtClean="0">
                    <a:solidFill>
                      <a:srgbClr val="692AA2"/>
                    </a:solidFill>
                  </a:rPr>
                  <a:t>     解密变换</a:t>
                </a:r>
                <a:r>
                  <a:rPr lang="zh-CN" altLang="en-US" dirty="0" smtClean="0"/>
                  <a:t>：  </a:t>
                </a:r>
                <a14:m>
                  <m:oMath xmlns:m="http://schemas.openxmlformats.org/officeDocument/2006/math">
                    <m:r>
                      <a:rPr lang="en-US" altLang="zh-CN" i="1" dirty="0" smtClean="0">
                        <a:solidFill>
                          <a:srgbClr val="FF0000"/>
                        </a:solidFill>
                        <a:latin typeface="Cambria Math"/>
                      </a:rPr>
                      <m:t>𝑚</m:t>
                    </m:r>
                    <m:r>
                      <a:rPr lang="zh-CN" altLang="en-US" i="1" dirty="0" smtClean="0">
                        <a:solidFill>
                          <a:srgbClr val="FF0000"/>
                        </a:solidFill>
                        <a:latin typeface="Cambria Math"/>
                      </a:rPr>
                      <m:t>＝</m:t>
                    </m:r>
                    <m:r>
                      <a:rPr lang="zh-CN" altLang="en-US" i="1" dirty="0" smtClean="0">
                        <a:solidFill>
                          <a:srgbClr val="FF0000"/>
                        </a:solidFill>
                        <a:latin typeface="Cambria Math"/>
                      </a:rPr>
                      <m:t> (</m:t>
                    </m:r>
                    <m:r>
                      <a:rPr lang="en-US" altLang="zh-CN" i="1" dirty="0" smtClean="0">
                        <a:solidFill>
                          <a:srgbClr val="FF0000"/>
                        </a:solidFill>
                        <a:latin typeface="Cambria Math"/>
                      </a:rPr>
                      <m:t>𝐶</m:t>
                    </m:r>
                    <m:r>
                      <a:rPr lang="en-US" altLang="zh-CN" i="1" dirty="0" smtClean="0">
                        <a:solidFill>
                          <a:srgbClr val="FF0000"/>
                        </a:solidFill>
                        <a:latin typeface="Cambria Math"/>
                      </a:rPr>
                      <m:t>−</m:t>
                    </m:r>
                    <m:r>
                      <a:rPr lang="en-US" altLang="zh-CN" i="1" dirty="0" smtClean="0">
                        <a:solidFill>
                          <a:srgbClr val="FF0000"/>
                        </a:solidFill>
                        <a:latin typeface="Cambria Math"/>
                      </a:rPr>
                      <m:t>𝑘</m:t>
                    </m:r>
                    <m:r>
                      <a:rPr lang="en-US" altLang="zh-CN" i="1" baseline="-25000" dirty="0" smtClean="0">
                        <a:solidFill>
                          <a:srgbClr val="FF0000"/>
                        </a:solidFill>
                        <a:latin typeface="Cambria Math"/>
                      </a:rPr>
                      <m:t>2</m:t>
                    </m:r>
                    <m:r>
                      <a:rPr lang="en-US" altLang="zh-CN" i="1" dirty="0" smtClean="0">
                        <a:solidFill>
                          <a:srgbClr val="FF0000"/>
                        </a:solidFill>
                        <a:latin typeface="Cambria Math"/>
                      </a:rPr>
                      <m:t>)∗</m:t>
                    </m:r>
                    <m:sSup>
                      <m:sSupPr>
                        <m:ctrlPr>
                          <a:rPr lang="en-US" altLang="zh-CN" i="1" dirty="0" smtClean="0">
                            <a:solidFill>
                              <a:srgbClr val="FF0000"/>
                            </a:solidFill>
                            <a:latin typeface="Cambria Math" panose="02040503050406030204" pitchFamily="18" charset="0"/>
                          </a:rPr>
                        </m:ctrlPr>
                      </m:sSupPr>
                      <m:e>
                        <m:r>
                          <a:rPr lang="en-US" altLang="zh-CN" i="1" dirty="0">
                            <a:solidFill>
                              <a:srgbClr val="FF0000"/>
                            </a:solidFill>
                            <a:latin typeface="Cambria Math"/>
                          </a:rPr>
                          <m:t>𝑘</m:t>
                        </m:r>
                        <m:r>
                          <a:rPr lang="en-US" altLang="zh-CN" i="1" baseline="-25000" dirty="0">
                            <a:solidFill>
                              <a:srgbClr val="FF0000"/>
                            </a:solidFill>
                            <a:latin typeface="Cambria Math"/>
                          </a:rPr>
                          <m:t>1</m:t>
                        </m:r>
                      </m:e>
                      <m:sup>
                        <m:r>
                          <a:rPr lang="en-US" altLang="zh-CN" b="0" i="1" dirty="0" smtClean="0">
                            <a:solidFill>
                              <a:srgbClr val="FF0000"/>
                            </a:solidFill>
                            <a:latin typeface="Cambria Math"/>
                          </a:rPr>
                          <m:t>−1</m:t>
                        </m:r>
                      </m:sup>
                    </m:sSup>
                    <m:r>
                      <a:rPr lang="en-US" altLang="zh-CN" i="1" dirty="0" smtClean="0">
                        <a:solidFill>
                          <a:srgbClr val="FF0000"/>
                        </a:solidFill>
                        <a:latin typeface="Cambria Math"/>
                      </a:rPr>
                      <m:t>𝑚𝑜𝑑</m:t>
                    </m:r>
                    <m:r>
                      <a:rPr lang="en-US" altLang="zh-CN" i="1" dirty="0" smtClean="0">
                        <a:solidFill>
                          <a:srgbClr val="FF0000"/>
                        </a:solidFill>
                        <a:latin typeface="Cambria Math"/>
                      </a:rPr>
                      <m:t> 26</m:t>
                    </m:r>
                  </m:oMath>
                </a14:m>
                <a:endParaRPr lang="en-US" altLang="zh-CN" baseline="-250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19575D1-A804-49DD-9486-3C965192C0D0}"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a:t>
            </a:fld>
            <a:endParaRPr lang="en-US" altLang="zh-CN" dirty="0"/>
          </a:p>
        </p:txBody>
      </p:sp>
    </p:spTree>
  </p:cSld>
  <p:clrMapOvr>
    <a:masterClrMapping/>
  </p:clrMapOvr>
  <p:transition>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None/>
                </a:pPr>
                <a:r>
                  <a:rPr lang="zh-CN" altLang="en-US" dirty="0" smtClean="0"/>
                  <a:t>例：</a:t>
                </a:r>
                <a14:m>
                  <m:oMath xmlns:m="http://schemas.openxmlformats.org/officeDocument/2006/math">
                    <m:r>
                      <a:rPr lang="en-US" altLang="zh-CN" i="1" dirty="0" smtClean="0">
                        <a:latin typeface="Cambria Math"/>
                      </a:rPr>
                      <m:t>𝑘</m:t>
                    </m:r>
                    <m:r>
                      <a:rPr lang="en-US" altLang="zh-CN" i="1" baseline="-25000" dirty="0" smtClean="0">
                        <a:latin typeface="Cambria Math"/>
                      </a:rPr>
                      <m:t>1</m:t>
                    </m:r>
                    <m:r>
                      <a:rPr lang="zh-CN" altLang="en-US" i="1" dirty="0" smtClean="0">
                        <a:latin typeface="Cambria Math"/>
                      </a:rPr>
                      <m:t>＝</m:t>
                    </m:r>
                    <m:r>
                      <a:rPr lang="en-US" altLang="zh-CN" i="1" dirty="0" smtClean="0">
                        <a:latin typeface="Cambria Math"/>
                      </a:rPr>
                      <m:t>7</m:t>
                    </m:r>
                    <m:r>
                      <a:rPr lang="zh-CN" altLang="en-US" i="1" dirty="0" smtClean="0">
                        <a:latin typeface="Cambria Math"/>
                      </a:rPr>
                      <m:t>，</m:t>
                    </m:r>
                    <m:r>
                      <a:rPr lang="en-US" altLang="zh-CN" i="1" dirty="0" smtClean="0">
                        <a:latin typeface="Cambria Math"/>
                      </a:rPr>
                      <m:t>𝑘</m:t>
                    </m:r>
                    <m:r>
                      <a:rPr lang="en-US" altLang="zh-CN" i="1" baseline="-25000" dirty="0" smtClean="0">
                        <a:latin typeface="Cambria Math"/>
                      </a:rPr>
                      <m:t>2</m:t>
                    </m:r>
                    <m:r>
                      <a:rPr lang="zh-CN" altLang="en-US" i="1" dirty="0" smtClean="0">
                        <a:latin typeface="Cambria Math"/>
                      </a:rPr>
                      <m:t>＝</m:t>
                    </m:r>
                    <m:r>
                      <a:rPr lang="en-US" altLang="zh-CN" i="1" dirty="0" smtClean="0">
                        <a:latin typeface="Cambria Math"/>
                      </a:rPr>
                      <m:t>10</m:t>
                    </m:r>
                  </m:oMath>
                </a14:m>
                <a:endParaRPr lang="en-US" altLang="zh-CN" dirty="0" smtClean="0"/>
              </a:p>
              <a:p>
                <a:pPr>
                  <a:buNone/>
                </a:pPr>
                <a:r>
                  <a:rPr lang="zh-CN" altLang="en-US" dirty="0" smtClean="0">
                    <a:solidFill>
                      <a:srgbClr val="FF0000"/>
                    </a:solidFill>
                  </a:rPr>
                  <a:t>明文：</a:t>
                </a:r>
                <a:r>
                  <a:rPr lang="en-US" altLang="zh-CN" dirty="0" smtClean="0"/>
                  <a:t>please send moneys   </a:t>
                </a:r>
              </a:p>
              <a:p>
                <a:pPr>
                  <a:buNone/>
                </a:pPr>
                <a:r>
                  <a:rPr lang="zh-CN" altLang="en-US" dirty="0" smtClean="0"/>
                  <a:t>对应数据为：</a:t>
                </a:r>
              </a:p>
              <a:p>
                <a:pPr>
                  <a:buNone/>
                </a:pPr>
                <a:r>
                  <a:rPr lang="zh-CN" altLang="en-US" dirty="0" smtClean="0"/>
                  <a:t>   </a:t>
                </a:r>
                <a:r>
                  <a:rPr lang="en-US" altLang="zh-CN" sz="2400" dirty="0" smtClean="0"/>
                  <a:t>16  12   5  1   19   5  19  5  14   4  13  15  14  5  25   19</a:t>
                </a:r>
              </a:p>
              <a:p>
                <a:pPr>
                  <a:buNone/>
                </a:pPr>
                <a:r>
                  <a:rPr lang="en-US" altLang="zh-CN" dirty="0" smtClean="0"/>
                  <a:t> </a:t>
                </a:r>
                <a:r>
                  <a:rPr lang="zh-CN" altLang="en-US" dirty="0" smtClean="0"/>
                  <a:t>通过变换</a:t>
                </a:r>
                <a14:m>
                  <m:oMath xmlns:m="http://schemas.openxmlformats.org/officeDocument/2006/math">
                    <m:r>
                      <a:rPr lang="en-US" altLang="zh-CN" i="1" dirty="0" smtClean="0">
                        <a:latin typeface="Cambria Math"/>
                      </a:rPr>
                      <m:t>𝑐</m:t>
                    </m:r>
                    <m:r>
                      <a:rPr lang="zh-CN" altLang="en-US" i="1" dirty="0" smtClean="0">
                        <a:latin typeface="Cambria Math"/>
                      </a:rPr>
                      <m:t>＝</m:t>
                    </m:r>
                    <m:r>
                      <a:rPr lang="en-US" altLang="zh-CN" i="1" dirty="0" smtClean="0">
                        <a:latin typeface="Cambria Math"/>
                      </a:rPr>
                      <m:t>7</m:t>
                    </m:r>
                    <m:r>
                      <a:rPr lang="en-US" altLang="zh-CN" i="1" dirty="0" smtClean="0">
                        <a:latin typeface="Cambria Math"/>
                      </a:rPr>
                      <m:t>𝑚</m:t>
                    </m:r>
                    <m:r>
                      <a:rPr lang="zh-CN" altLang="en-US" i="1" dirty="0" smtClean="0">
                        <a:latin typeface="Cambria Math"/>
                      </a:rPr>
                      <m:t>＋</m:t>
                    </m:r>
                    <m:r>
                      <a:rPr lang="en-US" altLang="zh-CN" i="1" dirty="0" smtClean="0">
                        <a:latin typeface="Cambria Math"/>
                      </a:rPr>
                      <m:t>10 </m:t>
                    </m:r>
                    <m:r>
                      <a:rPr lang="en-US" altLang="zh-CN" i="1" dirty="0" smtClean="0">
                        <a:latin typeface="Cambria Math"/>
                      </a:rPr>
                      <m:t>𝑚𝑜𝑑</m:t>
                    </m:r>
                    <m:r>
                      <a:rPr lang="en-US" altLang="zh-CN" i="1" dirty="0" smtClean="0">
                        <a:latin typeface="Cambria Math"/>
                      </a:rPr>
                      <m:t> 26</m:t>
                    </m:r>
                  </m:oMath>
                </a14:m>
                <a:r>
                  <a:rPr lang="zh-CN" altLang="en-US" dirty="0" smtClean="0"/>
                  <a:t>可得：</a:t>
                </a:r>
              </a:p>
              <a:p>
                <a:pPr>
                  <a:buNone/>
                </a:pPr>
                <a:r>
                  <a:rPr lang="zh-CN" altLang="en-US" dirty="0" smtClean="0"/>
                  <a:t>   </a:t>
                </a:r>
                <a:r>
                  <a:rPr lang="en-US" altLang="zh-CN" sz="2400" dirty="0" smtClean="0"/>
                  <a:t>18  16  19  17  13  19  13  19  4  12  23  11  4   19  3   13</a:t>
                </a:r>
              </a:p>
              <a:p>
                <a:pPr>
                  <a:buNone/>
                </a:pPr>
                <a:r>
                  <a:rPr lang="zh-CN" altLang="en-US" dirty="0">
                    <a:solidFill>
                      <a:srgbClr val="FF0000"/>
                    </a:solidFill>
                  </a:rPr>
                  <a:t>密文：</a:t>
                </a:r>
              </a:p>
              <a:p>
                <a:pPr>
                  <a:buNone/>
                </a:pPr>
                <a:r>
                  <a:rPr lang="pt-BR" altLang="zh-CN" dirty="0" smtClean="0"/>
                  <a:t>R   P   S   Q   M  S  M   S   D  L  W  K   D   S  C   M</a:t>
                </a: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481" t="-1762" r="-59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9DF3A8F-E51B-4E22-A1EF-C9B7DDF265B3}"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a:t>
            </a:fld>
            <a:endParaRPr lang="en-US" altLang="zh-CN" dirty="0"/>
          </a:p>
        </p:txBody>
      </p:sp>
      <p:sp>
        <p:nvSpPr>
          <p:cNvPr id="7" name="圆角矩形 6"/>
          <p:cNvSpPr/>
          <p:nvPr/>
        </p:nvSpPr>
        <p:spPr bwMode="auto">
          <a:xfrm>
            <a:off x="5181600" y="2057400"/>
            <a:ext cx="2514600" cy="6096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3200" b="0" i="0" u="none" strike="noStrike" cap="none" normalizeH="0" baseline="0" dirty="0" smtClean="0">
                <a:ln>
                  <a:noFill/>
                </a:ln>
                <a:solidFill>
                  <a:schemeClr val="tx1"/>
                </a:solidFill>
                <a:effectLst/>
                <a:latin typeface="Arial" charset="0"/>
                <a:ea typeface="宋体" pitchFamily="2" charset="-122"/>
              </a:rPr>
              <a:t>如何解密？？</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16669" y="606079"/>
            <a:ext cx="8729663" cy="609600"/>
          </a:xfrm>
        </p:spPr>
        <p:txBody>
          <a:bodyPr/>
          <a:lstStyle/>
          <a:p>
            <a:pPr eaLnBrk="1" hangingPunct="1">
              <a:defRPr/>
            </a:pPr>
            <a:r>
              <a:rPr lang="zh-CN" altLang="en-US" dirty="0" smtClean="0">
                <a:solidFill>
                  <a:schemeClr val="tx2">
                    <a:lumMod val="60000"/>
                    <a:lumOff val="40000"/>
                  </a:schemeClr>
                </a:solidFill>
                <a:latin typeface="楷体_GB2312" pitchFamily="49" charset="-122"/>
                <a:ea typeface="楷体_GB2312" pitchFamily="49" charset="-122"/>
              </a:rPr>
              <a:t>例子</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idx="1"/>
              </p:nvPr>
            </p:nvSpPr>
            <p:spPr>
              <a:xfrm>
                <a:off x="358775" y="2262188"/>
                <a:ext cx="8785225" cy="2095500"/>
              </a:xfrm>
            </p:spPr>
            <p:txBody>
              <a:bodyPr/>
              <a:lstStyle/>
              <a:p>
                <a:pPr eaLnBrk="1" hangingPunct="1"/>
                <a:r>
                  <a:rPr lang="zh-CN" altLang="en-US" dirty="0" smtClean="0"/>
                  <a:t>密钥：</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=(7,3)</m:t>
                    </m:r>
                  </m:oMath>
                </a14:m>
                <a:r>
                  <a:rPr lang="zh-CN" altLang="en-US" dirty="0" smtClean="0"/>
                  <a:t>，</a:t>
                </a:r>
                <a:r>
                  <a:rPr lang="en-US" altLang="zh-CN" dirty="0" smtClean="0">
                    <a:latin typeface="Times New Roman" panose="02020603050405020304" pitchFamily="18" charset="0"/>
                    <a:cs typeface="Times New Roman" panose="02020603050405020304" pitchFamily="18" charset="0"/>
                  </a:rPr>
                  <a:t>7</a:t>
                </a:r>
                <a:r>
                  <a:rPr lang="en-US" altLang="zh-CN" baseline="30000" dirty="0" smtClean="0">
                    <a:latin typeface="Times New Roman" panose="02020603050405020304" pitchFamily="18" charset="0"/>
                    <a:cs typeface="Times New Roman" panose="02020603050405020304" pitchFamily="18" charset="0"/>
                  </a:rPr>
                  <a:t>-1</a:t>
                </a:r>
                <a:r>
                  <a:rPr lang="en-US" altLang="zh-CN" dirty="0" smtClean="0">
                    <a:latin typeface="Times New Roman" panose="02020603050405020304" pitchFamily="18" charset="0"/>
                    <a:cs typeface="Times New Roman" panose="02020603050405020304" pitchFamily="18" charset="0"/>
                  </a:rPr>
                  <a:t>(mod 26)=15 </a:t>
                </a:r>
              </a:p>
              <a:p>
                <a:pPr eaLnBrk="1" hangingPunct="1"/>
                <a:r>
                  <a:rPr lang="zh-CN" altLang="en-US" dirty="0" smtClean="0"/>
                  <a:t>加密函数：</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=7</m:t>
                    </m:r>
                    <m:r>
                      <a:rPr lang="en-US" altLang="zh-CN" b="0" i="1" smtClean="0">
                        <a:latin typeface="Cambria Math" panose="02040503050406030204" pitchFamily="18" charset="0"/>
                      </a:rPr>
                      <m:t>𝑥</m:t>
                    </m:r>
                    <m:r>
                      <a:rPr lang="en-US" altLang="zh-CN" b="0" i="1" smtClean="0">
                        <a:latin typeface="Cambria Math" panose="02040503050406030204" pitchFamily="18" charset="0"/>
                      </a:rPr>
                      <m:t>+3(</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26)</m:t>
                    </m:r>
                  </m:oMath>
                </a14:m>
                <a:endParaRPr lang="zh-CN" altLang="en-US" dirty="0" smtClean="0"/>
              </a:p>
              <a:p>
                <a:pPr eaLnBrk="1" hangingPunct="1">
                  <a:lnSpc>
                    <a:spcPct val="150000"/>
                  </a:lnSpc>
                </a:pPr>
                <a:r>
                  <a:rPr lang="zh-CN" altLang="en-US" dirty="0" smtClean="0"/>
                  <a:t>解密函数：</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=15</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−3</m:t>
                        </m:r>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26</m:t>
                        </m:r>
                      </m:e>
                    </m:d>
                    <m:r>
                      <a:rPr lang="en-US" altLang="zh-CN" b="0" i="1" smtClean="0">
                        <a:latin typeface="Cambria Math" panose="02040503050406030204" pitchFamily="18" charset="0"/>
                      </a:rPr>
                      <m:t>=                           15</m:t>
                    </m:r>
                    <m:r>
                      <a:rPr lang="en-US" altLang="zh-CN" b="0" i="1" smtClean="0">
                        <a:latin typeface="Cambria Math" panose="02040503050406030204" pitchFamily="18" charset="0"/>
                      </a:rPr>
                      <m:t>𝑦</m:t>
                    </m:r>
                    <m:r>
                      <a:rPr lang="en-US" altLang="zh-CN" b="0" i="1" smtClean="0">
                        <a:latin typeface="Cambria Math" panose="02040503050406030204" pitchFamily="18" charset="0"/>
                      </a:rPr>
                      <m:t>−19(</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26)</m:t>
                    </m:r>
                  </m:oMath>
                </a14:m>
                <a:endParaRPr lang="en-US" altLang="zh-CN" dirty="0" smtClean="0"/>
              </a:p>
              <a:p>
                <a:pPr eaLnBrk="1" hangingPunct="1"/>
                <a:r>
                  <a:rPr lang="zh-CN" altLang="en-US" dirty="0" smtClean="0"/>
                  <a:t>设明文：</a:t>
                </a:r>
                <a:r>
                  <a:rPr lang="en-US" altLang="zh-CN" dirty="0" smtClean="0"/>
                  <a:t>China,</a:t>
                </a:r>
                <a:r>
                  <a:rPr lang="zh-CN" altLang="en-US" dirty="0" smtClean="0"/>
                  <a:t>首先转换为数字：</a:t>
                </a:r>
                <a:r>
                  <a:rPr lang="en-US" altLang="zh-CN" dirty="0" smtClean="0"/>
                  <a:t>2,7,8,13,0 .</a:t>
                </a:r>
              </a:p>
            </p:txBody>
          </p:sp>
        </mc:Choice>
        <mc:Fallback xmlns="">
          <p:sp>
            <p:nvSpPr>
              <p:cNvPr id="16387" name="Rectangle 3"/>
              <p:cNvSpPr>
                <a:spLocks noGrp="1" noRot="1" noChangeAspect="1" noMove="1" noResize="1" noEditPoints="1" noAdjustHandles="1" noChangeArrowheads="1" noChangeShapeType="1" noTextEdit="1"/>
              </p:cNvSpPr>
              <p:nvPr>
                <p:ph idx="1"/>
              </p:nvPr>
            </p:nvSpPr>
            <p:spPr>
              <a:xfrm>
                <a:off x="358775" y="2262188"/>
                <a:ext cx="8785225" cy="2095500"/>
              </a:xfrm>
              <a:blipFill>
                <a:blip r:embed="rId2" cstate="print"/>
                <a:stretch>
                  <a:fillRect l="-1249" t="-2907" b="-46802"/>
                </a:stretch>
              </a:blipFill>
            </p:spPr>
            <p:txBody>
              <a:bodyPr/>
              <a:lstStyle/>
              <a:p>
                <a:r>
                  <a:rPr lang="zh-CN" altLang="en-US">
                    <a:noFill/>
                  </a:rPr>
                  <a:t> </a:t>
                </a:r>
              </a:p>
            </p:txBody>
          </p:sp>
        </mc:Fallback>
      </mc:AlternateContent>
      <p:sp>
        <p:nvSpPr>
          <p:cNvPr id="16388" name="Rectangle 5"/>
          <p:cNvSpPr>
            <a:spLocks noChangeArrowheads="1"/>
          </p:cNvSpPr>
          <p:nvPr/>
        </p:nvSpPr>
        <p:spPr bwMode="auto">
          <a:xfrm>
            <a:off x="0" y="417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Comic Sans MS" panose="030F0702030302020204" pitchFamily="66" charset="0"/>
            </a:endParaRPr>
          </a:p>
        </p:txBody>
      </p:sp>
      <p:sp>
        <p:nvSpPr>
          <p:cNvPr id="16390" name="Rectangle 7"/>
          <p:cNvSpPr>
            <a:spLocks noChangeArrowheads="1"/>
          </p:cNvSpPr>
          <p:nvPr/>
        </p:nvSpPr>
        <p:spPr bwMode="auto">
          <a:xfrm>
            <a:off x="0" y="417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Comic Sans MS" panose="030F0702030302020204" pitchFamily="66" charset="0"/>
            </a:endParaRPr>
          </a:p>
        </p:txBody>
      </p:sp>
      <p:sp>
        <p:nvSpPr>
          <p:cNvPr id="16392" name="Rectangle 8"/>
          <p:cNvSpPr>
            <a:spLocks noChangeArrowheads="1"/>
          </p:cNvSpPr>
          <p:nvPr/>
        </p:nvSpPr>
        <p:spPr bwMode="auto">
          <a:xfrm>
            <a:off x="0" y="437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Comic Sans MS" panose="030F0702030302020204" pitchFamily="66" charset="0"/>
            </a:endParaRPr>
          </a:p>
        </p:txBody>
      </p:sp>
      <p:sp>
        <p:nvSpPr>
          <p:cNvPr id="16393" name="Rectangle 10"/>
          <p:cNvSpPr>
            <a:spLocks noChangeArrowheads="1"/>
          </p:cNvSpPr>
          <p:nvPr/>
        </p:nvSpPr>
        <p:spPr bwMode="auto">
          <a:xfrm>
            <a:off x="0" y="4165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Comic Sans MS" panose="030F0702030302020204" pitchFamily="66" charset="0"/>
            </a:endParaRPr>
          </a:p>
        </p:txBody>
      </p:sp>
      <p:sp>
        <p:nvSpPr>
          <p:cNvPr id="16395" name="Rectangle 11"/>
          <p:cNvSpPr>
            <a:spLocks noChangeArrowheads="1"/>
          </p:cNvSpPr>
          <p:nvPr/>
        </p:nvSpPr>
        <p:spPr bwMode="auto">
          <a:xfrm>
            <a:off x="0" y="439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Comic Sans MS" panose="030F0702030302020204" pitchFamily="66" charset="0"/>
            </a:endParaRPr>
          </a:p>
        </p:txBody>
      </p:sp>
      <p:sp>
        <p:nvSpPr>
          <p:cNvPr id="16396" name="灯片编号占位符 14"/>
          <p:cNvSpPr>
            <a:spLocks noGrp="1"/>
          </p:cNvSpPr>
          <p:nvPr>
            <p:ph type="sldNum" sz="quarter" idx="12"/>
          </p:nvPr>
        </p:nvSpPr>
        <p:spPr>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fld id="{A3D56D5C-BF13-4426-9AED-EEC292B42F80}" type="slidenum">
              <a:rPr lang="en-US" altLang="zh-CN" sz="1000">
                <a:solidFill>
                  <a:schemeClr val="bg1"/>
                </a:solidFill>
                <a:latin typeface="Verdana" panose="020B0604030504040204" pitchFamily="34" charset="0"/>
              </a:rPr>
              <a:pPr algn="ctr">
                <a:spcBef>
                  <a:spcPct val="0"/>
                </a:spcBef>
                <a:buClrTx/>
                <a:buSzTx/>
                <a:buFontTx/>
                <a:buNone/>
              </a:pPr>
              <a:t>16</a:t>
            </a:fld>
            <a:endParaRPr lang="en-US" altLang="zh-CN" sz="1000">
              <a:solidFill>
                <a:schemeClr val="bg1"/>
              </a:solidFill>
              <a:latin typeface="Verdana" panose="020B0604030504040204" pitchFamily="34" charset="0"/>
            </a:endParaRPr>
          </a:p>
        </p:txBody>
      </p:sp>
    </p:spTree>
    <p:extLst>
      <p:ext uri="{BB962C8B-B14F-4D97-AF65-F5344CB8AC3E}">
        <p14:creationId xmlns:p14="http://schemas.microsoft.com/office/powerpoint/2010/main" val="1572664174"/>
      </p:ext>
    </p:extLst>
  </p:cSld>
  <p:clrMapOvr>
    <a:masterClrMapping/>
  </p:clrMapOvr>
  <p:transition>
    <p:wedg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1289050"/>
            <a:ext cx="6870700" cy="1060450"/>
          </a:xfrm>
        </p:spPr>
        <p:txBody>
          <a:bodyPr/>
          <a:lstStyle/>
          <a:p>
            <a:pPr algn="l" eaLnBrk="1" hangingPunct="1">
              <a:buFontTx/>
              <a:buChar char="•"/>
            </a:pPr>
            <a:r>
              <a:rPr lang="zh-CN" altLang="en-US" dirty="0" smtClean="0">
                <a:latin typeface="宋体" panose="02010600030101010101" pitchFamily="2" charset="-122"/>
              </a:rPr>
              <a:t> </a:t>
            </a:r>
            <a:r>
              <a:rPr lang="zh-CN" altLang="en-US" sz="2800" dirty="0" smtClean="0">
                <a:latin typeface="宋体" panose="02010600030101010101" pitchFamily="2" charset="-122"/>
              </a:rPr>
              <a:t>加密：</a:t>
            </a:r>
          </a:p>
        </p:txBody>
      </p:sp>
      <p:sp>
        <p:nvSpPr>
          <p:cNvPr id="33795" name="Rectangle 3"/>
          <p:cNvSpPr>
            <a:spLocks noGrp="1" noChangeArrowheads="1"/>
          </p:cNvSpPr>
          <p:nvPr>
            <p:ph idx="1"/>
          </p:nvPr>
        </p:nvSpPr>
        <p:spPr>
          <a:xfrm>
            <a:off x="685800" y="4797425"/>
            <a:ext cx="7696200" cy="688975"/>
          </a:xfrm>
        </p:spPr>
        <p:txBody>
          <a:bodyPr/>
          <a:lstStyle/>
          <a:p>
            <a:pPr eaLnBrk="1" hangingPunct="1"/>
            <a:r>
              <a:rPr lang="en-US" altLang="zh-CN" dirty="0" smtClean="0"/>
              <a:t>“China”</a:t>
            </a:r>
            <a:r>
              <a:rPr lang="zh-CN" altLang="en-US" dirty="0" smtClean="0"/>
              <a:t>经仿射加密变换成“</a:t>
            </a:r>
            <a:r>
              <a:rPr lang="en-US" altLang="zh-CN" dirty="0" smtClean="0"/>
              <a:t>RAHQD” </a:t>
            </a:r>
          </a:p>
        </p:txBody>
      </p:sp>
      <p:sp>
        <p:nvSpPr>
          <p:cNvPr id="17412" name="Rectangle 5"/>
          <p:cNvSpPr>
            <a:spLocks noChangeArrowheads="1"/>
          </p:cNvSpPr>
          <p:nvPr/>
        </p:nvSpPr>
        <p:spPr bwMode="auto">
          <a:xfrm>
            <a:off x="0" y="2857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Comic Sans MS" panose="030F0702030302020204" pitchFamily="66" charset="0"/>
            </a:endParaRPr>
          </a:p>
        </p:txBody>
      </p:sp>
      <p:graphicFrame>
        <p:nvGraphicFramePr>
          <p:cNvPr id="17413" name="Object 4"/>
          <p:cNvGraphicFramePr>
            <a:graphicFrameLocks noChangeAspect="1"/>
          </p:cNvGraphicFramePr>
          <p:nvPr/>
        </p:nvGraphicFramePr>
        <p:xfrm>
          <a:off x="1331913" y="2209800"/>
          <a:ext cx="5761037" cy="2514600"/>
        </p:xfrm>
        <a:graphic>
          <a:graphicData uri="http://schemas.openxmlformats.org/presentationml/2006/ole">
            <mc:AlternateContent xmlns:mc="http://schemas.openxmlformats.org/markup-compatibility/2006">
              <mc:Choice xmlns:v="urn:schemas-microsoft-com:vml" Requires="v">
                <p:oleObj spid="_x0000_s70705" name="公式" r:id="rId3" imgW="2616200" imgH="1143000" progId="">
                  <p:embed/>
                </p:oleObj>
              </mc:Choice>
              <mc:Fallback>
                <p:oleObj name="公式" r:id="rId3" imgW="2616200" imgH="1143000" progId="">
                  <p:embed/>
                  <p:pic>
                    <p:nvPicPr>
                      <p:cNvPr id="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209800"/>
                        <a:ext cx="5761037" cy="251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4" name="灯片编号占位符 8"/>
          <p:cNvSpPr>
            <a:spLocks noGrp="1"/>
          </p:cNvSpPr>
          <p:nvPr>
            <p:ph type="sldNum" sz="quarter" idx="12"/>
          </p:nvPr>
        </p:nvSpPr>
        <p:spPr>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fld id="{693D3D7B-BD5B-4BCB-9FA7-F69E5E73E2A3}" type="slidenum">
              <a:rPr lang="en-US" altLang="zh-CN" sz="1000">
                <a:solidFill>
                  <a:schemeClr val="bg1"/>
                </a:solidFill>
                <a:latin typeface="Verdana" panose="020B0604030504040204" pitchFamily="34" charset="0"/>
              </a:rPr>
              <a:pPr algn="ctr">
                <a:spcBef>
                  <a:spcPct val="0"/>
                </a:spcBef>
                <a:buClrTx/>
                <a:buSzTx/>
                <a:buFontTx/>
                <a:buNone/>
              </a:pPr>
              <a:t>17</a:t>
            </a:fld>
            <a:endParaRPr lang="en-US" altLang="zh-CN" sz="1000">
              <a:solidFill>
                <a:schemeClr val="bg1"/>
              </a:solidFill>
              <a:latin typeface="Verdana" panose="020B0604030504040204" pitchFamily="34" charset="0"/>
            </a:endParaRPr>
          </a:p>
        </p:txBody>
      </p:sp>
      <p:sp>
        <p:nvSpPr>
          <p:cNvPr id="11" name="Rectangle 2"/>
          <p:cNvSpPr txBox="1">
            <a:spLocks noChangeArrowheads="1"/>
          </p:cNvSpPr>
          <p:nvPr/>
        </p:nvSpPr>
        <p:spPr bwMode="gray">
          <a:xfrm>
            <a:off x="3191669" y="642938"/>
            <a:ext cx="1532731" cy="609600"/>
          </a:xfrm>
          <a:prstGeom prst="rect">
            <a:avLst/>
          </a:prstGeom>
          <a:noFill/>
          <a:ln w="9525">
            <a:noFill/>
            <a:miter lim="800000"/>
            <a:headEnd/>
            <a:tailEnd/>
          </a:ln>
        </p:spPr>
        <p:txBody>
          <a:bodyPr anchor="ctr"/>
          <a:lstStyle/>
          <a:p>
            <a:pPr>
              <a:defRPr/>
            </a:pPr>
            <a:r>
              <a:rPr lang="zh-CN" altLang="en-US" sz="3000" b="1" kern="0" dirty="0">
                <a:solidFill>
                  <a:schemeClr val="tx2">
                    <a:lumMod val="60000"/>
                    <a:lumOff val="40000"/>
                  </a:schemeClr>
                </a:solidFill>
                <a:latin typeface="楷体_GB2312" pitchFamily="49" charset="-122"/>
                <a:ea typeface="楷体_GB2312" pitchFamily="49" charset="-122"/>
                <a:cs typeface="+mj-cs"/>
              </a:rPr>
              <a:t>例子：</a:t>
            </a:r>
          </a:p>
        </p:txBody>
      </p:sp>
    </p:spTree>
    <p:extLst>
      <p:ext uri="{BB962C8B-B14F-4D97-AF65-F5344CB8AC3E}">
        <p14:creationId xmlns:p14="http://schemas.microsoft.com/office/powerpoint/2010/main" val="2964294011"/>
      </p:ext>
    </p:ext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685800" y="4868863"/>
            <a:ext cx="7696200" cy="617537"/>
          </a:xfrm>
        </p:spPr>
        <p:txBody>
          <a:bodyPr/>
          <a:lstStyle/>
          <a:p>
            <a:pPr eaLnBrk="1" hangingPunct="1"/>
            <a:r>
              <a:rPr lang="zh-CN" altLang="en-US" dirty="0" smtClean="0"/>
              <a:t>原始消息“</a:t>
            </a:r>
            <a:r>
              <a:rPr lang="en-US" altLang="zh-CN" dirty="0" smtClean="0"/>
              <a:t>China”</a:t>
            </a:r>
            <a:r>
              <a:rPr lang="zh-CN" altLang="en-US" dirty="0" smtClean="0"/>
              <a:t>得到恢复 </a:t>
            </a:r>
          </a:p>
        </p:txBody>
      </p:sp>
      <p:sp>
        <p:nvSpPr>
          <p:cNvPr id="18435" name="Rectangle 5"/>
          <p:cNvSpPr>
            <a:spLocks noChangeArrowheads="1"/>
          </p:cNvSpPr>
          <p:nvPr/>
        </p:nvSpPr>
        <p:spPr bwMode="auto">
          <a:xfrm>
            <a:off x="0" y="2857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Comic Sans MS" panose="030F0702030302020204" pitchFamily="66" charset="0"/>
            </a:endParaRPr>
          </a:p>
        </p:txBody>
      </p:sp>
      <p:graphicFrame>
        <p:nvGraphicFramePr>
          <p:cNvPr id="18436" name="Object 4"/>
          <p:cNvGraphicFramePr>
            <a:graphicFrameLocks noChangeAspect="1"/>
          </p:cNvGraphicFramePr>
          <p:nvPr/>
        </p:nvGraphicFramePr>
        <p:xfrm>
          <a:off x="900113" y="2276475"/>
          <a:ext cx="5618162" cy="2254250"/>
        </p:xfrm>
        <a:graphic>
          <a:graphicData uri="http://schemas.openxmlformats.org/presentationml/2006/ole">
            <mc:AlternateContent xmlns:mc="http://schemas.openxmlformats.org/markup-compatibility/2006">
              <mc:Choice xmlns:v="urn:schemas-microsoft-com:vml" Requires="v">
                <p:oleObj spid="_x0000_s71729" name="公式" r:id="rId4" imgW="2844800" imgH="1143000" progId="">
                  <p:embed/>
                </p:oleObj>
              </mc:Choice>
              <mc:Fallback>
                <p:oleObj name="公式" r:id="rId4" imgW="2844800" imgH="1143000" progId="">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2276475"/>
                        <a:ext cx="5618162" cy="225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7" name="灯片编号占位符 8"/>
          <p:cNvSpPr>
            <a:spLocks noGrp="1"/>
          </p:cNvSpPr>
          <p:nvPr>
            <p:ph type="sldNum" sz="quarter" idx="12"/>
          </p:nvPr>
        </p:nvSpPr>
        <p:spPr>
          <a:xfrm>
            <a:off x="3124200" y="62484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fld id="{8BD5B7C8-2D6C-4A4E-A048-B69D9A36974F}" type="slidenum">
              <a:rPr lang="en-US" altLang="zh-CN" sz="1000">
                <a:solidFill>
                  <a:schemeClr val="bg1"/>
                </a:solidFill>
                <a:latin typeface="Verdana" panose="020B0604030504040204" pitchFamily="34" charset="0"/>
              </a:rPr>
              <a:pPr algn="ctr">
                <a:spcBef>
                  <a:spcPct val="0"/>
                </a:spcBef>
                <a:buClrTx/>
                <a:buSzTx/>
                <a:buFontTx/>
                <a:buNone/>
              </a:pPr>
              <a:t>18</a:t>
            </a:fld>
            <a:endParaRPr lang="en-US" altLang="zh-CN" sz="1000">
              <a:solidFill>
                <a:schemeClr val="bg1"/>
              </a:solidFill>
              <a:latin typeface="Verdana" panose="020B0604030504040204" pitchFamily="34" charset="0"/>
            </a:endParaRPr>
          </a:p>
        </p:txBody>
      </p:sp>
      <p:sp>
        <p:nvSpPr>
          <p:cNvPr id="18438" name="Rectangle 2"/>
          <p:cNvSpPr>
            <a:spLocks noGrp="1" noChangeArrowheads="1"/>
          </p:cNvSpPr>
          <p:nvPr>
            <p:ph type="title"/>
          </p:nvPr>
        </p:nvSpPr>
        <p:spPr>
          <a:xfrm>
            <a:off x="685800" y="1289050"/>
            <a:ext cx="6870700" cy="1060450"/>
          </a:xfrm>
        </p:spPr>
        <p:txBody>
          <a:bodyPr/>
          <a:lstStyle/>
          <a:p>
            <a:pPr algn="l" eaLnBrk="1" hangingPunct="1">
              <a:buFontTx/>
              <a:buChar char="•"/>
            </a:pPr>
            <a:r>
              <a:rPr lang="zh-CN" altLang="en-US" sz="2800" dirty="0" smtClean="0">
                <a:latin typeface="宋体" panose="02010600030101010101" pitchFamily="2" charset="-122"/>
              </a:rPr>
              <a:t> 解密：</a:t>
            </a:r>
          </a:p>
        </p:txBody>
      </p:sp>
      <p:sp>
        <p:nvSpPr>
          <p:cNvPr id="14" name="Rectangle 2"/>
          <p:cNvSpPr txBox="1">
            <a:spLocks noChangeArrowheads="1"/>
          </p:cNvSpPr>
          <p:nvPr/>
        </p:nvSpPr>
        <p:spPr bwMode="gray">
          <a:xfrm>
            <a:off x="2971800" y="574676"/>
            <a:ext cx="2286000" cy="609600"/>
          </a:xfrm>
          <a:prstGeom prst="rect">
            <a:avLst/>
          </a:prstGeom>
          <a:noFill/>
          <a:ln w="9525">
            <a:noFill/>
            <a:miter lim="800000"/>
            <a:headEnd/>
            <a:tailEnd/>
          </a:ln>
        </p:spPr>
        <p:txBody>
          <a:bodyPr anchor="ctr"/>
          <a:lstStyle/>
          <a:p>
            <a:pPr>
              <a:defRPr/>
            </a:pPr>
            <a:r>
              <a:rPr lang="zh-CN" altLang="en-US" sz="3000" b="1" kern="0" dirty="0">
                <a:solidFill>
                  <a:schemeClr val="tx2">
                    <a:lumMod val="60000"/>
                    <a:lumOff val="40000"/>
                  </a:schemeClr>
                </a:solidFill>
                <a:latin typeface="楷体_GB2312" pitchFamily="49" charset="-122"/>
                <a:ea typeface="楷体_GB2312" pitchFamily="49" charset="-122"/>
                <a:cs typeface="+mj-cs"/>
              </a:rPr>
              <a:t>例子：</a:t>
            </a:r>
          </a:p>
        </p:txBody>
      </p:sp>
      <p:sp>
        <p:nvSpPr>
          <p:cNvPr id="2" name="圆角矩形 1"/>
          <p:cNvSpPr/>
          <p:nvPr/>
        </p:nvSpPr>
        <p:spPr bwMode="auto">
          <a:xfrm>
            <a:off x="5791200" y="5038724"/>
            <a:ext cx="2590800" cy="113347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800" b="1" dirty="0"/>
              <a:t>仿射密</a:t>
            </a:r>
            <a:r>
              <a:rPr lang="zh-CN" altLang="en-US" sz="2800" b="1" dirty="0" smtClean="0"/>
              <a:t>码的密钥空间有多大</a:t>
            </a:r>
            <a:r>
              <a:rPr lang="zh-CN" altLang="en-US" sz="2800" b="1" dirty="0"/>
              <a:t>？</a:t>
            </a:r>
            <a:endParaRPr kumimoji="0" lang="zh-CN" altLang="en-US" sz="28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6271337"/>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a:t>
            </a:fld>
            <a:endParaRPr lang="en-US" altLang="zh-CN" dirty="0"/>
          </a:p>
        </p:txBody>
      </p:sp>
      <p:sp>
        <p:nvSpPr>
          <p:cNvPr id="8" name="文本框 7"/>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800" b="1" i="1" dirty="0">
                <a:latin typeface="楷体_GB2312" pitchFamily="49" charset="-122"/>
                <a:ea typeface="楷体_GB2312" pitchFamily="49" charset="-122"/>
              </a:rPr>
              <a:t>n</a:t>
            </a:r>
            <a:r>
              <a:rPr lang="en-US" altLang="zh-CN" sz="2800" b="1" dirty="0">
                <a:latin typeface="楷体_GB2312" pitchFamily="49" charset="-122"/>
                <a:ea typeface="楷体_GB2312" pitchFamily="49" charset="-122"/>
              </a:rPr>
              <a:t>=26</a:t>
            </a:r>
            <a:r>
              <a:rPr lang="zh-CN" altLang="en-US" sz="2800" b="1" dirty="0">
                <a:latin typeface="楷体_GB2312" pitchFamily="49" charset="-122"/>
                <a:ea typeface="楷体_GB2312" pitchFamily="49" charset="-122"/>
              </a:rPr>
              <a:t>时可能的密钥数</a:t>
            </a:r>
            <a:r>
              <a:rPr lang="zh-CN" altLang="en-US" sz="2800" b="1" dirty="0" smtClean="0">
                <a:latin typeface="楷体_GB2312" pitchFamily="49" charset="-122"/>
                <a:ea typeface="楷体_GB2312" pitchFamily="49" charset="-122"/>
              </a:rPr>
              <a:t>为</a:t>
            </a:r>
            <a:r>
              <a:rPr lang="zh-CN" altLang="en-US" sz="2800" b="1" dirty="0" smtClean="0">
                <a:solidFill>
                  <a:srgbClr val="639EF4"/>
                </a:solidFill>
                <a:latin typeface="楷体_GB2312" pitchFamily="49" charset="-122"/>
                <a:ea typeface="楷体_GB2312" pitchFamily="49" charset="-122"/>
              </a:rPr>
              <a:t> </a:t>
            </a:r>
            <a:r>
              <a:rPr lang="en-US" altLang="zh-CN" sz="2800" b="1" dirty="0" smtClean="0">
                <a:solidFill>
                  <a:srgbClr val="639EF4"/>
                </a:solidFill>
                <a:latin typeface="楷体_GB2312" pitchFamily="49" charset="-122"/>
                <a:ea typeface="楷体_GB2312" pitchFamily="49" charset="-122"/>
              </a:rPr>
              <a:t>[</a:t>
            </a:r>
            <a:r>
              <a:rPr lang="zh-CN" altLang="en-US" sz="2800" b="1" dirty="0" smtClean="0">
                <a:solidFill>
                  <a:srgbClr val="639EF4"/>
                </a:solidFill>
                <a:latin typeface="楷体_GB2312" pitchFamily="49" charset="-122"/>
                <a:ea typeface="楷体_GB2312" pitchFamily="49" charset="-122"/>
              </a:rPr>
              <a:t>填空</a:t>
            </a:r>
            <a:r>
              <a:rPr lang="en-US" altLang="zh-CN" sz="2800" b="1" dirty="0" smtClean="0">
                <a:solidFill>
                  <a:srgbClr val="639EF4"/>
                </a:solidFill>
                <a:latin typeface="楷体_GB2312" pitchFamily="49" charset="-122"/>
                <a:ea typeface="楷体_GB2312" pitchFamily="49" charset="-122"/>
              </a:rPr>
              <a:t>1]</a:t>
            </a:r>
            <a:r>
              <a:rPr lang="en-US" altLang="zh-CN" sz="2800" b="1" dirty="0" smtClean="0">
                <a:solidFill>
                  <a:srgbClr val="000000"/>
                </a:solidFill>
                <a:latin typeface="楷体_GB2312" pitchFamily="49" charset="-122"/>
                <a:ea typeface="楷体_GB2312" pitchFamily="49" charset="-122"/>
              </a:rPr>
              <a:t> </a:t>
            </a:r>
            <a:endParaRPr lang="zh-CN" altLang="en-US" sz="2800" b="1" dirty="0">
              <a:solidFill>
                <a:srgbClr val="000000"/>
              </a:solidFill>
              <a:latin typeface="楷体_GB2312" pitchFamily="49" charset="-122"/>
              <a:ea typeface="楷体_GB2312" pitchFamily="49" charset="-122"/>
            </a:endParaRPr>
          </a:p>
        </p:txBody>
      </p:sp>
      <p:sp>
        <p:nvSpPr>
          <p:cNvPr id="9" name="圆角矩形 8"/>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5" name="矩形 14"/>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r>
              <a:rPr kumimoji="0"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kumimoji="0"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3.0</a:t>
            </a:r>
            <a:r>
              <a:rPr kumimoji="0"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7" name="矩形 16"/>
          <p:cNvSpPr/>
          <p:nvPr>
            <p:custDataLst>
              <p:tags r:id="rId5"/>
            </p:custDataLst>
          </p:nvPr>
        </p:nvSpPr>
        <p:spPr bwMode="auto">
          <a:xfrm>
            <a:off x="9525000" y="0"/>
            <a:ext cx="3840480" cy="6858000"/>
          </a:xfrm>
          <a:prstGeom prst="rect">
            <a:avLst/>
          </a:prstGeom>
          <a:solidFill>
            <a:srgbClr val="FFFFFF"/>
          </a:solidFill>
          <a:ln w="12700" cap="flat" cmpd="sng" algn="ctr">
            <a:solidFill>
              <a:srgbClr val="9B9B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rgbClr val="FFFFFF"/>
              </a:solidFill>
              <a:effectLst/>
              <a:latin typeface="Arial" charset="0"/>
              <a:ea typeface="宋体" pitchFamily="2" charset="-122"/>
            </a:endParaRPr>
          </a:p>
        </p:txBody>
      </p:sp>
      <p:sp>
        <p:nvSpPr>
          <p:cNvPr id="22" name="文本框 21"/>
          <p:cNvSpPr txBox="1"/>
          <p:nvPr>
            <p:custDataLst>
              <p:tags r:id="rId6"/>
            </p:custDataLst>
          </p:nvPr>
        </p:nvSpPr>
        <p:spPr>
          <a:xfrm>
            <a:off x="9613900" y="6234499"/>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文本框 22"/>
          <p:cNvSpPr txBox="1"/>
          <p:nvPr>
            <p:custDataLst>
              <p:tags r:id="rId7"/>
            </p:custDataLst>
          </p:nvPr>
        </p:nvSpPr>
        <p:spPr>
          <a:xfrm>
            <a:off x="9779000" y="1270000"/>
            <a:ext cx="3332480" cy="400110"/>
          </a:xfrm>
          <a:prstGeom prst="rect">
            <a:avLst/>
          </a:prstGeom>
          <a:noFill/>
        </p:spPr>
        <p:txBody>
          <a:bodyPr vert="horz" rtlCol="0" anchor="t" anchorCtr="0">
            <a:spAutoFit/>
          </a:bodyPr>
          <a:lstStyle/>
          <a:p>
            <a:r>
              <a:rPr lang="en-US" altLang="zh-CN" sz="2000" b="1" i="1" dirty="0" smtClean="0">
                <a:latin typeface="楷体_GB2312" pitchFamily="49" charset="-122"/>
                <a:ea typeface="楷体_GB2312" pitchFamily="49" charset="-122"/>
              </a:rPr>
              <a:t>12</a:t>
            </a:r>
            <a:r>
              <a:rPr lang="zh-CN" altLang="en-US" sz="2000" b="1" i="1" dirty="0" smtClean="0">
                <a:latin typeface="楷体_GB2312" pitchFamily="49" charset="-122"/>
                <a:ea typeface="楷体_GB2312" pitchFamily="49" charset="-122"/>
              </a:rPr>
              <a:t>*</a:t>
            </a:r>
            <a:r>
              <a:rPr lang="en-US" altLang="zh-CN" sz="2000" b="1" i="1" dirty="0" smtClean="0">
                <a:latin typeface="楷体_GB2312" pitchFamily="49" charset="-122"/>
                <a:ea typeface="楷体_GB2312" pitchFamily="49" charset="-122"/>
              </a:rPr>
              <a:t>26-1</a:t>
            </a:r>
            <a:endParaRPr lang="zh-CN" altLang="en-US" sz="2000" b="1" dirty="0">
              <a:latin typeface="楷体_GB2312" pitchFamily="49" charset="-122"/>
              <a:ea typeface="楷体_GB2312" pitchFamily="49" charset="-122"/>
            </a:endParaRPr>
          </a:p>
        </p:txBody>
      </p:sp>
      <p:grpSp>
        <p:nvGrpSpPr>
          <p:cNvPr id="21" name="组合 20"/>
          <p:cNvGrpSpPr/>
          <p:nvPr>
            <p:custDataLst>
              <p:tags r:id="rId8"/>
            </p:custDataLst>
          </p:nvPr>
        </p:nvGrpSpPr>
        <p:grpSpPr>
          <a:xfrm>
            <a:off x="9537700" y="0"/>
            <a:ext cx="3815080" cy="647700"/>
            <a:chOff x="9537700" y="0"/>
            <a:chExt cx="3815080" cy="647700"/>
          </a:xfrm>
        </p:grpSpPr>
        <p:sp>
          <p:nvSpPr>
            <p:cNvPr id="18" name="RemarkBack"/>
            <p:cNvSpPr/>
            <p:nvPr>
              <p:custDataLst>
                <p:tags r:id="rId18"/>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9" name="RemarkBlock"/>
            <p:cNvSpPr/>
            <p:nvPr>
              <p:custDataLst>
                <p:tags r:id="rId19"/>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0" name="RemarkTitleText"/>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 name="RemarkBack"/>
          <p:cNvSpPr/>
          <p:nvPr>
            <p:custDataLst>
              <p:tags r:id="rId9"/>
            </p:custDataLst>
          </p:nvPr>
        </p:nvSpPr>
        <p:spPr bwMode="auto">
          <a:xfrm>
            <a:off x="9537700" y="12700"/>
            <a:ext cx="381508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3" name="RemarkBlock"/>
          <p:cNvSpPr/>
          <p:nvPr>
            <p:custDataLst>
              <p:tags r:id="rId10"/>
            </p:custDataLst>
          </p:nvPr>
        </p:nvSpPr>
        <p:spPr bwMode="auto">
          <a:xfrm>
            <a:off x="9537700" y="1270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6" name="RemarkTitleText"/>
          <p:cNvSpPr txBox="1"/>
          <p:nvPr>
            <p:custDataLst>
              <p:tags r:id="rId11"/>
            </p:custDataLst>
          </p:nvPr>
        </p:nvSpPr>
        <p:spPr>
          <a:xfrm>
            <a:off x="9779000" y="0"/>
            <a:ext cx="1905000" cy="635000"/>
          </a:xfrm>
          <a:prstGeom prst="rect">
            <a:avLst/>
          </a:prstGeom>
          <a:noFill/>
        </p:spPr>
        <p:txBody>
          <a:bodyPr vert="horz" wrap="none" rtlCol="0" anchor="ctr" anchorCtr="0">
            <a:noAutofit/>
          </a:bodyPr>
          <a:lstStyle/>
          <a:p>
            <a:r>
              <a:rPr lang="zh-CN" altLang="en-US" sz="18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4" name="组合 13"/>
          <p:cNvGrpSpPr/>
          <p:nvPr>
            <p:custDataLst>
              <p:tags r:id="rId12"/>
            </p:custDataLst>
          </p:nvPr>
        </p:nvGrpSpPr>
        <p:grpSpPr>
          <a:xfrm>
            <a:off x="0" y="0"/>
            <a:ext cx="9144000" cy="635000"/>
            <a:chOff x="0" y="0"/>
            <a:chExt cx="9144000" cy="635000"/>
          </a:xfrm>
        </p:grpSpPr>
        <p:sp>
          <p:nvSpPr>
            <p:cNvPr id="10"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1"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2"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998218109"/>
      </p:ext>
    </p:extLst>
  </p:cSld>
  <p:clrMapOvr>
    <a:masterClrMapping/>
  </p:clrMapOvr>
  <p:transition>
    <p:wedg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p:cNvSpPr>
            <a:spLocks noGrp="1"/>
          </p:cNvSpPr>
          <p:nvPr>
            <p:ph type="dt" sz="half" idx="10"/>
          </p:nvPr>
        </p:nvSpPr>
        <p:spPr/>
        <p:txBody>
          <a:bodyPr/>
          <a:lstStyle/>
          <a:p>
            <a:fld id="{B63296B0-EACB-4564-A336-A23149615206}" type="datetime1">
              <a:rPr lang="zh-CN" altLang="en-US" smtClean="0"/>
              <a:pPr/>
              <a:t>2020/11/19</a:t>
            </a:fld>
            <a:endParaRPr lang="en-US" altLang="zh-CN" dirty="0"/>
          </a:p>
        </p:txBody>
      </p:sp>
      <p:sp>
        <p:nvSpPr>
          <p:cNvPr id="32" name="页脚占位符 4"/>
          <p:cNvSpPr>
            <a:spLocks noGrp="1"/>
          </p:cNvSpPr>
          <p:nvPr>
            <p:ph type="ftr" sz="quarter" idx="11"/>
          </p:nvPr>
        </p:nvSpPr>
        <p:spPr/>
        <p:txBody>
          <a:bodyPr/>
          <a:lstStyle/>
          <a:p>
            <a:r>
              <a:rPr lang="en-US" altLang="zh-CN" smtClean="0"/>
              <a:t>is.cumt.edu.cn</a:t>
            </a:r>
            <a:endParaRPr lang="en-US" altLang="zh-CN" dirty="0"/>
          </a:p>
        </p:txBody>
      </p:sp>
      <p:sp>
        <p:nvSpPr>
          <p:cNvPr id="33" name="灯片编号占位符 5"/>
          <p:cNvSpPr>
            <a:spLocks noGrp="1"/>
          </p:cNvSpPr>
          <p:nvPr>
            <p:ph type="sldNum" sz="quarter" idx="12"/>
          </p:nvPr>
        </p:nvSpPr>
        <p:spPr/>
        <p:txBody>
          <a:bodyPr/>
          <a:lstStyle/>
          <a:p>
            <a:fld id="{EC1226F6-1BE5-4943-8E3E-F3516FB7B088}" type="slidenum">
              <a:rPr lang="en-US" altLang="zh-CN"/>
              <a:pPr/>
              <a:t>2</a:t>
            </a:fld>
            <a:endParaRPr lang="en-US" altLang="zh-CN" dirty="0"/>
          </a:p>
        </p:txBody>
      </p:sp>
      <p:sp>
        <p:nvSpPr>
          <p:cNvPr id="40962" name="Rectangle 2"/>
          <p:cNvSpPr>
            <a:spLocks noGrp="1" noChangeArrowheads="1"/>
          </p:cNvSpPr>
          <p:nvPr>
            <p:ph type="title"/>
          </p:nvPr>
        </p:nvSpPr>
        <p:spPr/>
        <p:txBody>
          <a:bodyPr/>
          <a:lstStyle/>
          <a:p>
            <a:r>
              <a:rPr lang="zh-CN" altLang="en-US" sz="4000">
                <a:ea typeface="宋体" pitchFamily="2" charset="-122"/>
              </a:rPr>
              <a:t>主要内容</a:t>
            </a:r>
            <a:endParaRPr lang="zh-CN" altLang="en-US" sz="2400">
              <a:solidFill>
                <a:schemeClr val="accent1"/>
              </a:solidFill>
              <a:ea typeface="宋体" pitchFamily="2" charset="-122"/>
            </a:endParaRPr>
          </a:p>
        </p:txBody>
      </p:sp>
      <p:grpSp>
        <p:nvGrpSpPr>
          <p:cNvPr id="40963" name="Group 3"/>
          <p:cNvGrpSpPr>
            <a:grpSpLocks/>
          </p:cNvGrpSpPr>
          <p:nvPr/>
        </p:nvGrpSpPr>
        <p:grpSpPr bwMode="auto">
          <a:xfrm>
            <a:off x="1828800" y="278377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67" name="Group 7"/>
          <p:cNvGrpSpPr>
            <a:grpSpLocks/>
          </p:cNvGrpSpPr>
          <p:nvPr/>
        </p:nvGrpSpPr>
        <p:grpSpPr bwMode="auto">
          <a:xfrm>
            <a:off x="1828800" y="3601332"/>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71" name="Line 11"/>
          <p:cNvSpPr>
            <a:spLocks noChangeShapeType="1"/>
          </p:cNvSpPr>
          <p:nvPr/>
        </p:nvSpPr>
        <p:spPr bwMode="auto">
          <a:xfrm>
            <a:off x="2438400" y="339337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2" name="Text Box 12"/>
          <p:cNvSpPr txBox="1">
            <a:spLocks noChangeArrowheads="1"/>
          </p:cNvSpPr>
          <p:nvPr/>
        </p:nvSpPr>
        <p:spPr bwMode="auto">
          <a:xfrm>
            <a:off x="2667000" y="2001132"/>
            <a:ext cx="3655168" cy="424732"/>
          </a:xfrm>
          <a:prstGeom prst="rect">
            <a:avLst/>
          </a:prstGeom>
          <a:noFill/>
          <a:ln w="9525" algn="ctr">
            <a:noFill/>
            <a:miter lim="800000"/>
            <a:headEnd/>
            <a:tailEnd/>
          </a:ln>
          <a:effectLst/>
        </p:spPr>
        <p:txBody>
          <a:bodyPr wrap="none">
            <a:spAutoFit/>
          </a:bodyPr>
          <a:lstStyle/>
          <a:p>
            <a:pPr>
              <a:lnSpc>
                <a:spcPct val="90000"/>
              </a:lnSpc>
              <a:spcBef>
                <a:spcPct val="35000"/>
              </a:spcBef>
            </a:pPr>
            <a:r>
              <a:rPr lang="zh-CN" altLang="en-US" sz="2400" dirty="0" smtClean="0"/>
              <a:t>经典密码体制定义和分类 </a:t>
            </a:r>
          </a:p>
        </p:txBody>
      </p:sp>
      <p:sp>
        <p:nvSpPr>
          <p:cNvPr id="40973" name="Text Box 13"/>
          <p:cNvSpPr txBox="1">
            <a:spLocks noChangeArrowheads="1"/>
          </p:cNvSpPr>
          <p:nvPr/>
        </p:nvSpPr>
        <p:spPr bwMode="gray">
          <a:xfrm>
            <a:off x="2025650" y="288219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smtClean="0">
                <a:solidFill>
                  <a:schemeClr val="bg1"/>
                </a:solidFill>
              </a:rPr>
              <a:t>2</a:t>
            </a:r>
            <a:endParaRPr lang="en-US" altLang="zh-CN" sz="2400" b="1" dirty="0">
              <a:solidFill>
                <a:schemeClr val="bg1"/>
              </a:solidFill>
            </a:endParaRPr>
          </a:p>
        </p:txBody>
      </p:sp>
      <p:sp>
        <p:nvSpPr>
          <p:cNvPr id="40974" name="Line 14"/>
          <p:cNvSpPr>
            <a:spLocks noChangeShapeType="1"/>
          </p:cNvSpPr>
          <p:nvPr/>
        </p:nvSpPr>
        <p:spPr bwMode="auto">
          <a:xfrm>
            <a:off x="2438400" y="4210932"/>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5" name="Text Box 15"/>
          <p:cNvSpPr txBox="1">
            <a:spLocks noChangeArrowheads="1"/>
          </p:cNvSpPr>
          <p:nvPr/>
        </p:nvSpPr>
        <p:spPr bwMode="auto">
          <a:xfrm>
            <a:off x="2667000" y="2818694"/>
            <a:ext cx="2031325" cy="461665"/>
          </a:xfrm>
          <a:prstGeom prst="rect">
            <a:avLst/>
          </a:prstGeom>
          <a:noFill/>
          <a:ln w="9525" algn="ctr">
            <a:noFill/>
            <a:miter lim="800000"/>
            <a:headEnd/>
            <a:tailEnd/>
          </a:ln>
          <a:effectLst/>
        </p:spPr>
        <p:txBody>
          <a:bodyPr wrap="none">
            <a:spAutoFit/>
          </a:bodyPr>
          <a:lstStyle/>
          <a:p>
            <a:r>
              <a:rPr lang="zh-CN" altLang="en-US" sz="2400" dirty="0" smtClean="0"/>
              <a:t>替换密码体制</a:t>
            </a:r>
            <a:endParaRPr lang="zh-CN" altLang="en-US" sz="2400" dirty="0"/>
          </a:p>
        </p:txBody>
      </p:sp>
      <p:sp>
        <p:nvSpPr>
          <p:cNvPr id="40976" name="Text Box 16"/>
          <p:cNvSpPr txBox="1">
            <a:spLocks noChangeArrowheads="1"/>
          </p:cNvSpPr>
          <p:nvPr/>
        </p:nvSpPr>
        <p:spPr bwMode="gray">
          <a:xfrm>
            <a:off x="2025650" y="3699757"/>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smtClean="0">
                <a:solidFill>
                  <a:schemeClr val="bg1"/>
                </a:solidFill>
              </a:rPr>
              <a:t>3</a:t>
            </a:r>
            <a:endParaRPr lang="en-US" altLang="zh-CN" sz="2400" b="1" dirty="0">
              <a:solidFill>
                <a:schemeClr val="bg1"/>
              </a:solidFill>
            </a:endParaRPr>
          </a:p>
        </p:txBody>
      </p:sp>
      <p:grpSp>
        <p:nvGrpSpPr>
          <p:cNvPr id="40977" name="Group 17"/>
          <p:cNvGrpSpPr>
            <a:grpSpLocks/>
          </p:cNvGrpSpPr>
          <p:nvPr/>
        </p:nvGrpSpPr>
        <p:grpSpPr bwMode="auto">
          <a:xfrm>
            <a:off x="1828800" y="4493507"/>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sp>
        <p:nvSpPr>
          <p:cNvPr id="40985" name="Line 25"/>
          <p:cNvSpPr>
            <a:spLocks noChangeShapeType="1"/>
          </p:cNvSpPr>
          <p:nvPr/>
        </p:nvSpPr>
        <p:spPr bwMode="auto">
          <a:xfrm>
            <a:off x="2438400" y="4972932"/>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6" name="Text Box 26"/>
          <p:cNvSpPr txBox="1">
            <a:spLocks noChangeArrowheads="1"/>
          </p:cNvSpPr>
          <p:nvPr/>
        </p:nvSpPr>
        <p:spPr bwMode="auto">
          <a:xfrm>
            <a:off x="2667000" y="3710869"/>
            <a:ext cx="2031325" cy="461665"/>
          </a:xfrm>
          <a:prstGeom prst="rect">
            <a:avLst/>
          </a:prstGeom>
          <a:noFill/>
          <a:ln w="9525" algn="ctr">
            <a:noFill/>
            <a:miter lim="800000"/>
            <a:headEnd/>
            <a:tailEnd/>
          </a:ln>
          <a:effectLst/>
        </p:spPr>
        <p:txBody>
          <a:bodyPr wrap="none">
            <a:spAutoFit/>
          </a:bodyPr>
          <a:lstStyle/>
          <a:p>
            <a:r>
              <a:rPr lang="zh-CN" altLang="en-US" sz="2400" dirty="0" smtClean="0"/>
              <a:t>置换密码体制</a:t>
            </a:r>
            <a:endParaRPr lang="zh-CN" altLang="en-US" sz="2400" dirty="0"/>
          </a:p>
        </p:txBody>
      </p:sp>
      <p:sp>
        <p:nvSpPr>
          <p:cNvPr id="40987" name="Text Box 27"/>
          <p:cNvSpPr txBox="1">
            <a:spLocks noChangeArrowheads="1"/>
          </p:cNvSpPr>
          <p:nvPr/>
        </p:nvSpPr>
        <p:spPr bwMode="gray">
          <a:xfrm>
            <a:off x="2025650" y="4591932"/>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smtClean="0">
                <a:solidFill>
                  <a:schemeClr val="bg1"/>
                </a:solidFill>
              </a:rPr>
              <a:t>4</a:t>
            </a:r>
            <a:endParaRPr lang="en-US" altLang="zh-CN" sz="2400" b="1" dirty="0">
              <a:solidFill>
                <a:schemeClr val="bg1"/>
              </a:solidFill>
            </a:endParaRPr>
          </a:p>
        </p:txBody>
      </p:sp>
      <p:sp>
        <p:nvSpPr>
          <p:cNvPr id="40989" name="Text Box 29"/>
          <p:cNvSpPr txBox="1">
            <a:spLocks noChangeArrowheads="1"/>
          </p:cNvSpPr>
          <p:nvPr/>
        </p:nvSpPr>
        <p:spPr bwMode="auto">
          <a:xfrm>
            <a:off x="2667000" y="4495094"/>
            <a:ext cx="2954655"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古典密码的统计分析</a:t>
            </a:r>
            <a:endParaRPr lang="en-US" altLang="zh-CN" sz="2400" dirty="0"/>
          </a:p>
        </p:txBody>
      </p:sp>
      <p:sp>
        <p:nvSpPr>
          <p:cNvPr id="41" name="矩形 40"/>
          <p:cNvSpPr/>
          <p:nvPr/>
        </p:nvSpPr>
        <p:spPr>
          <a:xfrm>
            <a:off x="1944232" y="5179519"/>
            <a:ext cx="4572000" cy="687881"/>
          </a:xfrm>
          <a:prstGeom prst="rect">
            <a:avLst/>
          </a:prstGeom>
        </p:spPr>
        <p:txBody>
          <a:bodyPr>
            <a:spAutoFit/>
          </a:bodyPr>
          <a:lstStyle/>
          <a:p>
            <a:pPr marL="820738" lvl="1" algn="just">
              <a:lnSpc>
                <a:spcPct val="90000"/>
              </a:lnSpc>
              <a:spcBef>
                <a:spcPct val="35000"/>
              </a:spcBef>
              <a:buFont typeface="Wingdings" pitchFamily="2" charset="2"/>
              <a:buChar char="Ø"/>
            </a:pPr>
            <a:r>
              <a:rPr lang="zh-CN" altLang="en-US" sz="1800" b="1" dirty="0" smtClean="0"/>
              <a:t> 单表替代密码分析</a:t>
            </a:r>
          </a:p>
          <a:p>
            <a:pPr marL="820738" lvl="1">
              <a:lnSpc>
                <a:spcPct val="90000"/>
              </a:lnSpc>
              <a:spcBef>
                <a:spcPct val="35000"/>
              </a:spcBef>
              <a:buFont typeface="Wingdings" pitchFamily="2" charset="2"/>
              <a:buChar char="Ø"/>
            </a:pPr>
            <a:r>
              <a:rPr lang="zh-CN" altLang="en-US" sz="1800" b="1" dirty="0" smtClean="0"/>
              <a:t>  多表替代密码分析</a:t>
            </a:r>
            <a:endParaRPr lang="zh-CN" altLang="en-US" sz="1800" b="1" dirty="0"/>
          </a:p>
        </p:txBody>
      </p:sp>
      <p:grpSp>
        <p:nvGrpSpPr>
          <p:cNvPr id="35" name="Group 3"/>
          <p:cNvGrpSpPr>
            <a:grpSpLocks/>
          </p:cNvGrpSpPr>
          <p:nvPr/>
        </p:nvGrpSpPr>
        <p:grpSpPr bwMode="auto">
          <a:xfrm>
            <a:off x="1828800" y="1966208"/>
            <a:ext cx="762000" cy="665162"/>
            <a:chOff x="1110" y="2656"/>
            <a:chExt cx="1549" cy="1351"/>
          </a:xfrm>
        </p:grpSpPr>
        <p:sp>
          <p:nvSpPr>
            <p:cNvPr id="36"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37"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38"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sp>
        <p:nvSpPr>
          <p:cNvPr id="39" name="Line 11"/>
          <p:cNvSpPr>
            <a:spLocks noChangeShapeType="1"/>
          </p:cNvSpPr>
          <p:nvPr/>
        </p:nvSpPr>
        <p:spPr bwMode="auto">
          <a:xfrm>
            <a:off x="2438400" y="2575808"/>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2" name="Text Box 13"/>
          <p:cNvSpPr txBox="1">
            <a:spLocks noChangeArrowheads="1"/>
          </p:cNvSpPr>
          <p:nvPr/>
        </p:nvSpPr>
        <p:spPr bwMode="gray">
          <a:xfrm>
            <a:off x="2025650" y="2064633"/>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1</a:t>
            </a:r>
          </a:p>
        </p:txBody>
      </p:sp>
    </p:spTree>
  </p:cSld>
  <p:clrMapOvr>
    <a:masterClrMapping/>
  </p:clrMapOvr>
  <p:transition>
    <p:wedg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a:t>密钥词语代替密码</a:t>
            </a:r>
          </a:p>
        </p:txBody>
      </p:sp>
      <p:sp>
        <p:nvSpPr>
          <p:cNvPr id="18435" name="Rectangle 3"/>
          <p:cNvSpPr>
            <a:spLocks noGrp="1" noChangeArrowheads="1"/>
          </p:cNvSpPr>
          <p:nvPr>
            <p:ph type="body" idx="1"/>
          </p:nvPr>
        </p:nvSpPr>
        <p:spPr/>
        <p:txBody>
          <a:bodyPr/>
          <a:lstStyle/>
          <a:p>
            <a:r>
              <a:rPr lang="zh-CN" altLang="en-US" b="1" dirty="0">
                <a:ea typeface="楷体_GB2312" pitchFamily="49" charset="-122"/>
              </a:rPr>
              <a:t>首先随机的选择一个词组或者短语作为密钥，去掉重复字母，把结果作为矩阵的第一行。</a:t>
            </a:r>
          </a:p>
          <a:p>
            <a:r>
              <a:rPr lang="zh-CN" altLang="en-US" b="1" dirty="0">
                <a:ea typeface="楷体_GB2312" pitchFamily="49" charset="-122"/>
              </a:rPr>
              <a:t>其次在明文字母表中去掉矩阵第一行中的字母，并将剩余字母依次写入矩阵的其余行。</a:t>
            </a:r>
          </a:p>
          <a:p>
            <a:r>
              <a:rPr lang="zh-CN" altLang="en-US" b="1" dirty="0">
                <a:ea typeface="楷体_GB2312" pitchFamily="49" charset="-122"/>
              </a:rPr>
              <a:t>最后按照某一顺序从矩阵中取出字母构成密文字母表</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slide(fromBottom)">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8435">
                                            <p:txEl>
                                              <p:pRg st="0" end="0"/>
                                            </p:txEl>
                                          </p:spTgt>
                                        </p:tgtEl>
                                        <p:attrNameLst>
                                          <p:attrName>style.visibility</p:attrName>
                                        </p:attrNameLst>
                                      </p:cBhvr>
                                      <p:to>
                                        <p:strVal val="visible"/>
                                      </p:to>
                                    </p:set>
                                    <p:animEffect transition="in" filter="slide(fromBottom)">
                                      <p:cBhvr>
                                        <p:cTn id="12" dur="500"/>
                                        <p:tgtEl>
                                          <p:spTgt spid="184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8435">
                                            <p:txEl>
                                              <p:pRg st="1" end="1"/>
                                            </p:txEl>
                                          </p:spTgt>
                                        </p:tgtEl>
                                        <p:attrNameLst>
                                          <p:attrName>style.visibility</p:attrName>
                                        </p:attrNameLst>
                                      </p:cBhvr>
                                      <p:to>
                                        <p:strVal val="visible"/>
                                      </p:to>
                                    </p:set>
                                    <p:animEffect transition="in" filter="slide(fromBottom)">
                                      <p:cBhvr>
                                        <p:cTn id="17" dur="500"/>
                                        <p:tgtEl>
                                          <p:spTgt spid="184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8435">
                                            <p:txEl>
                                              <p:pRg st="2" end="2"/>
                                            </p:txEl>
                                          </p:spTgt>
                                        </p:tgtEl>
                                        <p:attrNameLst>
                                          <p:attrName>style.visibility</p:attrName>
                                        </p:attrNameLst>
                                      </p:cBhvr>
                                      <p:to>
                                        <p:strVal val="visible"/>
                                      </p:to>
                                    </p:set>
                                    <p:animEffect transition="in" filter="slide(fromBottom)">
                                      <p:cBhvr>
                                        <p:cTn id="22" dur="500"/>
                                        <p:tgtEl>
                                          <p:spTgt spid="18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b="1"/>
              <a:t>举例</a:t>
            </a:r>
          </a:p>
        </p:txBody>
      </p:sp>
      <p:sp>
        <p:nvSpPr>
          <p:cNvPr id="17411" name="Rectangle 3"/>
          <p:cNvSpPr>
            <a:spLocks noGrp="1" noChangeArrowheads="1"/>
          </p:cNvSpPr>
          <p:nvPr>
            <p:ph type="body" idx="1"/>
          </p:nvPr>
        </p:nvSpPr>
        <p:spPr>
          <a:xfrm>
            <a:off x="457200" y="1447800"/>
            <a:ext cx="8229600" cy="4495800"/>
          </a:xfrm>
        </p:spPr>
        <p:txBody>
          <a:bodyPr/>
          <a:lstStyle/>
          <a:p>
            <a:r>
              <a:rPr lang="zh-CN" altLang="en-US" b="1" dirty="0"/>
              <a:t>密钥：</a:t>
            </a:r>
            <a:r>
              <a:rPr lang="en-US" altLang="zh-CN" b="1" dirty="0"/>
              <a:t>HONG YE</a:t>
            </a:r>
          </a:p>
          <a:p>
            <a:r>
              <a:rPr lang="zh-CN" altLang="en-US" b="1" dirty="0"/>
              <a:t>矩阵：</a:t>
            </a:r>
            <a:r>
              <a:rPr lang="en-US" altLang="zh-CN" b="1" dirty="0"/>
              <a:t>H O N G Y E</a:t>
            </a:r>
          </a:p>
          <a:p>
            <a:pPr lvl="3"/>
            <a:r>
              <a:rPr lang="en-US" altLang="zh-CN" sz="3200" b="1" dirty="0"/>
              <a:t>A B C D F I</a:t>
            </a:r>
          </a:p>
          <a:p>
            <a:pPr lvl="3"/>
            <a:r>
              <a:rPr lang="en-US" altLang="zh-CN" sz="3200" b="1" dirty="0"/>
              <a:t>J K L M P Q</a:t>
            </a:r>
          </a:p>
          <a:p>
            <a:pPr lvl="3"/>
            <a:r>
              <a:rPr lang="en-US" altLang="zh-CN" sz="3200" b="1" dirty="0"/>
              <a:t>R S T U V W</a:t>
            </a:r>
          </a:p>
          <a:p>
            <a:pPr lvl="3"/>
            <a:r>
              <a:rPr lang="en-US" altLang="zh-CN" sz="3200" b="1" dirty="0"/>
              <a:t>X Z</a:t>
            </a:r>
          </a:p>
          <a:p>
            <a:pPr lvl="1"/>
            <a:r>
              <a:rPr lang="en-US" altLang="zh-CN" b="1" dirty="0"/>
              <a:t>A=(ABCDEFGHIJKLMNOPQRSTUVWXYZ)</a:t>
            </a:r>
          </a:p>
          <a:p>
            <a:pPr lvl="1"/>
            <a:r>
              <a:rPr lang="en-US" altLang="zh-CN" b="1" dirty="0"/>
              <a:t>B=(HAJRXOBKSZNCLTGDMUYFPVEIQW)</a:t>
            </a:r>
          </a:p>
          <a:p>
            <a:pPr lvl="1"/>
            <a:r>
              <a:rPr lang="zh-CN" altLang="en-US" b="1" dirty="0"/>
              <a:t>明文：</a:t>
            </a:r>
            <a:r>
              <a:rPr lang="en-US" altLang="zh-CN" sz="2400" b="1" dirty="0"/>
              <a:t>MING CHEN WU DIAN FA DONG FAN GONG</a:t>
            </a:r>
          </a:p>
          <a:p>
            <a:pPr lvl="1"/>
            <a:r>
              <a:rPr lang="zh-CN" altLang="en-US" b="1" dirty="0"/>
              <a:t>密文：</a:t>
            </a:r>
            <a:r>
              <a:rPr lang="en-US" altLang="zh-CN" b="1" dirty="0"/>
              <a:t>LSTBJ KXTEP RSHTO HRGTB OHTBG TB</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ppt_x"/>
                                          </p:val>
                                        </p:tav>
                                        <p:tav tm="100000">
                                          <p:val>
                                            <p:strVal val="#ppt_x"/>
                                          </p:val>
                                        </p:tav>
                                      </p:tavLst>
                                    </p:anim>
                                    <p:anim calcmode="lin" valueType="num">
                                      <p:cBhvr additive="base">
                                        <p:cTn id="8"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411">
                                            <p:txEl>
                                              <p:pRg st="0" end="0"/>
                                            </p:txEl>
                                          </p:spTgt>
                                        </p:tgtEl>
                                        <p:attrNameLst>
                                          <p:attrName>style.visibility</p:attrName>
                                        </p:attrNameLst>
                                      </p:cBhvr>
                                      <p:to>
                                        <p:strVal val="visible"/>
                                      </p:to>
                                    </p:set>
                                    <p:animEffect transition="in" filter="slide(fromBottom)">
                                      <p:cBhvr>
                                        <p:cTn id="13" dur="500"/>
                                        <p:tgtEl>
                                          <p:spTgt spid="174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7411">
                                            <p:txEl>
                                              <p:pRg st="1" end="1"/>
                                            </p:txEl>
                                          </p:spTgt>
                                        </p:tgtEl>
                                        <p:attrNameLst>
                                          <p:attrName>style.visibility</p:attrName>
                                        </p:attrNameLst>
                                      </p:cBhvr>
                                      <p:to>
                                        <p:strVal val="visible"/>
                                      </p:to>
                                    </p:set>
                                    <p:animEffect transition="in" filter="slide(fromBottom)">
                                      <p:cBhvr>
                                        <p:cTn id="18" dur="500"/>
                                        <p:tgtEl>
                                          <p:spTgt spid="17411">
                                            <p:txEl>
                                              <p:pRg st="1" end="1"/>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7411">
                                            <p:txEl>
                                              <p:pRg st="2" end="2"/>
                                            </p:txEl>
                                          </p:spTgt>
                                        </p:tgtEl>
                                        <p:attrNameLst>
                                          <p:attrName>style.visibility</p:attrName>
                                        </p:attrNameLst>
                                      </p:cBhvr>
                                      <p:to>
                                        <p:strVal val="visible"/>
                                      </p:to>
                                    </p:set>
                                    <p:animEffect transition="in" filter="slide(fromBottom)">
                                      <p:cBhvr>
                                        <p:cTn id="21" dur="500"/>
                                        <p:tgtEl>
                                          <p:spTgt spid="17411">
                                            <p:txEl>
                                              <p:pRg st="2" end="2"/>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17411">
                                            <p:txEl>
                                              <p:pRg st="3" end="3"/>
                                            </p:txEl>
                                          </p:spTgt>
                                        </p:tgtEl>
                                        <p:attrNameLst>
                                          <p:attrName>style.visibility</p:attrName>
                                        </p:attrNameLst>
                                      </p:cBhvr>
                                      <p:to>
                                        <p:strVal val="visible"/>
                                      </p:to>
                                    </p:set>
                                    <p:animEffect transition="in" filter="slide(fromBottom)">
                                      <p:cBhvr>
                                        <p:cTn id="24" dur="500"/>
                                        <p:tgtEl>
                                          <p:spTgt spid="17411">
                                            <p:txEl>
                                              <p:pRg st="3" end="3"/>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7411">
                                            <p:txEl>
                                              <p:pRg st="4" end="4"/>
                                            </p:txEl>
                                          </p:spTgt>
                                        </p:tgtEl>
                                        <p:attrNameLst>
                                          <p:attrName>style.visibility</p:attrName>
                                        </p:attrNameLst>
                                      </p:cBhvr>
                                      <p:to>
                                        <p:strVal val="visible"/>
                                      </p:to>
                                    </p:set>
                                    <p:animEffect transition="in" filter="slide(fromBottom)">
                                      <p:cBhvr>
                                        <p:cTn id="27" dur="500"/>
                                        <p:tgtEl>
                                          <p:spTgt spid="17411">
                                            <p:txEl>
                                              <p:pRg st="4" end="4"/>
                                            </p:txEl>
                                          </p:spTgt>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7411">
                                            <p:txEl>
                                              <p:pRg st="5" end="5"/>
                                            </p:txEl>
                                          </p:spTgt>
                                        </p:tgtEl>
                                        <p:attrNameLst>
                                          <p:attrName>style.visibility</p:attrName>
                                        </p:attrNameLst>
                                      </p:cBhvr>
                                      <p:to>
                                        <p:strVal val="visible"/>
                                      </p:to>
                                    </p:set>
                                    <p:animEffect transition="in" filter="slide(fromBottom)">
                                      <p:cBhvr>
                                        <p:cTn id="30" dur="500"/>
                                        <p:tgtEl>
                                          <p:spTgt spid="1741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411">
                                            <p:txEl>
                                              <p:pRg st="6" end="6"/>
                                            </p:txEl>
                                          </p:spTgt>
                                        </p:tgtEl>
                                        <p:attrNameLst>
                                          <p:attrName>style.visibility</p:attrName>
                                        </p:attrNameLst>
                                      </p:cBhvr>
                                      <p:to>
                                        <p:strVal val="visible"/>
                                      </p:to>
                                    </p:set>
                                    <p:animEffect transition="in" filter="slide(fromBottom)">
                                      <p:cBhvr>
                                        <p:cTn id="35" dur="500"/>
                                        <p:tgtEl>
                                          <p:spTgt spid="17411">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17411">
                                            <p:txEl>
                                              <p:pRg st="7" end="7"/>
                                            </p:txEl>
                                          </p:spTgt>
                                        </p:tgtEl>
                                        <p:attrNameLst>
                                          <p:attrName>style.visibility</p:attrName>
                                        </p:attrNameLst>
                                      </p:cBhvr>
                                      <p:to>
                                        <p:strVal val="visible"/>
                                      </p:to>
                                    </p:set>
                                    <p:animEffect transition="in" filter="slide(fromBottom)">
                                      <p:cBhvr>
                                        <p:cTn id="40" dur="500"/>
                                        <p:tgtEl>
                                          <p:spTgt spid="17411">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7411">
                                            <p:txEl>
                                              <p:pRg st="8" end="8"/>
                                            </p:txEl>
                                          </p:spTgt>
                                        </p:tgtEl>
                                        <p:attrNameLst>
                                          <p:attrName>style.visibility</p:attrName>
                                        </p:attrNameLst>
                                      </p:cBhvr>
                                      <p:to>
                                        <p:strVal val="visible"/>
                                      </p:to>
                                    </p:set>
                                    <p:animEffect transition="in" filter="slide(fromBottom)">
                                      <p:cBhvr>
                                        <p:cTn id="45" dur="500"/>
                                        <p:tgtEl>
                                          <p:spTgt spid="17411">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17411">
                                            <p:txEl>
                                              <p:pRg st="9" end="9"/>
                                            </p:txEl>
                                          </p:spTgt>
                                        </p:tgtEl>
                                        <p:attrNameLst>
                                          <p:attrName>style.visibility</p:attrName>
                                        </p:attrNameLst>
                                      </p:cBhvr>
                                      <p:to>
                                        <p:strVal val="visible"/>
                                      </p:to>
                                    </p:set>
                                    <p:animEffect transition="in" filter="slide(fromBottom)">
                                      <p:cBhvr>
                                        <p:cTn id="50" dur="500"/>
                                        <p:tgtEl>
                                          <p:spTgt spid="174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b="1"/>
              <a:t>单表代替密码的缺点</a:t>
            </a:r>
          </a:p>
        </p:txBody>
      </p:sp>
      <p:sp>
        <p:nvSpPr>
          <p:cNvPr id="24579" name="Rectangle 3"/>
          <p:cNvSpPr>
            <a:spLocks noGrp="1" noChangeArrowheads="1"/>
          </p:cNvSpPr>
          <p:nvPr>
            <p:ph type="body" idx="1"/>
          </p:nvPr>
        </p:nvSpPr>
        <p:spPr>
          <a:xfrm>
            <a:off x="457200" y="1524000"/>
            <a:ext cx="8229600" cy="4495800"/>
          </a:xfrm>
        </p:spPr>
        <p:txBody>
          <a:bodyPr/>
          <a:lstStyle/>
          <a:p>
            <a:r>
              <a:rPr lang="zh-CN" altLang="en-US" b="1" dirty="0">
                <a:ea typeface="楷体_GB2312" pitchFamily="49" charset="-122"/>
              </a:rPr>
              <a:t>在单表代替下字母的频度、重复字母模式、字母结合方式等统计特性除了字母名称改变以外，都未发生变化，依靠这些不变的统计特性就能破译单表代换；</a:t>
            </a:r>
          </a:p>
          <a:p>
            <a:r>
              <a:rPr lang="zh-CN" altLang="en-US" b="1" dirty="0">
                <a:ea typeface="楷体_GB2312" pitchFamily="49" charset="-122"/>
              </a:rPr>
              <a:t>破译单表</a:t>
            </a:r>
            <a:r>
              <a:rPr lang="zh-CN" altLang="en-US" b="1" dirty="0" smtClean="0">
                <a:ea typeface="楷体_GB2312" pitchFamily="49" charset="-122"/>
              </a:rPr>
              <a:t>代替的密码大致</a:t>
            </a:r>
            <a:r>
              <a:rPr lang="zh-CN" altLang="en-US" b="1" dirty="0">
                <a:ea typeface="楷体_GB2312" pitchFamily="49" charset="-122"/>
              </a:rPr>
              <a:t>过程是：</a:t>
            </a:r>
          </a:p>
          <a:p>
            <a:pPr lvl="1"/>
            <a:r>
              <a:rPr lang="zh-CN" altLang="en-US" b="1" dirty="0">
                <a:ea typeface="楷体_GB2312" pitchFamily="49" charset="-122"/>
              </a:rPr>
              <a:t>首先统计各种密文的统计特征，如果密文量较多，则完成这步骤之后，便可确定出大部分密文字母</a:t>
            </a:r>
          </a:p>
          <a:p>
            <a:pPr lvl="1"/>
            <a:r>
              <a:rPr lang="zh-CN" altLang="en-US" b="1" dirty="0">
                <a:ea typeface="楷体_GB2312" pitchFamily="49" charset="-122"/>
              </a:rPr>
              <a:t>其次分析双字母，三字母密文组，以区分元音和辅音字母</a:t>
            </a:r>
          </a:p>
          <a:p>
            <a:pPr lvl="1"/>
            <a:r>
              <a:rPr lang="zh-CN" altLang="en-US" b="1" dirty="0">
                <a:ea typeface="楷体_GB2312" pitchFamily="49" charset="-122"/>
              </a:rPr>
              <a:t>最后分析字母较多的密文，在这一过程中大胆使用猜测的方法，如果是猜测对一个或者几个词，就会大大加快破译过程</a:t>
            </a:r>
            <a:endParaRPr lang="zh-CN" altLang="en-US" sz="2400"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 fill="hold"/>
                                        <p:tgtEl>
                                          <p:spTgt spid="24578"/>
                                        </p:tgtEl>
                                        <p:attrNameLst>
                                          <p:attrName>ppt_x</p:attrName>
                                        </p:attrNameLst>
                                      </p:cBhvr>
                                      <p:tavLst>
                                        <p:tav tm="0">
                                          <p:val>
                                            <p:strVal val="#ppt_x"/>
                                          </p:val>
                                        </p:tav>
                                        <p:tav tm="100000">
                                          <p:val>
                                            <p:strVal val="#ppt_x"/>
                                          </p:val>
                                        </p:tav>
                                      </p:tavLst>
                                    </p:anim>
                                    <p:anim calcmode="lin" valueType="num">
                                      <p:cBhvr additive="base">
                                        <p:cTn id="8" dur="500" fill="hold"/>
                                        <p:tgtEl>
                                          <p:spTgt spid="245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4579">
                                            <p:txEl>
                                              <p:pRg st="0" end="0"/>
                                            </p:txEl>
                                          </p:spTgt>
                                        </p:tgtEl>
                                        <p:attrNameLst>
                                          <p:attrName>style.visibility</p:attrName>
                                        </p:attrNameLst>
                                      </p:cBhvr>
                                      <p:to>
                                        <p:strVal val="visible"/>
                                      </p:to>
                                    </p:set>
                                    <p:animEffect transition="in" filter="checkerboard(across)">
                                      <p:cBhvr>
                                        <p:cTn id="13" dur="500"/>
                                        <p:tgtEl>
                                          <p:spTgt spid="24579">
                                            <p:txEl>
                                              <p:pRg st="0" end="0"/>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4579">
                                            <p:txEl>
                                              <p:pRg st="1" end="1"/>
                                            </p:txEl>
                                          </p:spTgt>
                                        </p:tgtEl>
                                        <p:attrNameLst>
                                          <p:attrName>style.visibility</p:attrName>
                                        </p:attrNameLst>
                                      </p:cBhvr>
                                      <p:to>
                                        <p:strVal val="visible"/>
                                      </p:to>
                                    </p:set>
                                    <p:animEffect transition="in" filter="checkerboard(across)">
                                      <p:cBhvr>
                                        <p:cTn id="16" dur="500"/>
                                        <p:tgtEl>
                                          <p:spTgt spid="24579">
                                            <p:txEl>
                                              <p:pRg st="1" end="1"/>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animEffect transition="in" filter="checkerboard(across)">
                                      <p:cBhvr>
                                        <p:cTn id="19" dur="500"/>
                                        <p:tgtEl>
                                          <p:spTgt spid="24579">
                                            <p:txEl>
                                              <p:pRg st="2" end="2"/>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checkerboard(across)">
                                      <p:cBhvr>
                                        <p:cTn id="22" dur="500"/>
                                        <p:tgtEl>
                                          <p:spTgt spid="24579">
                                            <p:txEl>
                                              <p:pRg st="3" end="3"/>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checkerboard(across)">
                                      <p:cBhvr>
                                        <p:cTn id="25" dur="500"/>
                                        <p:tgtEl>
                                          <p:spTgt spid="24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zh-CN" altLang="en-US" b="1"/>
              <a:t>语言冗余度与密码分析</a:t>
            </a:r>
          </a:p>
        </p:txBody>
      </p:sp>
      <p:sp>
        <p:nvSpPr>
          <p:cNvPr id="65539" name="Rectangle 3"/>
          <p:cNvSpPr>
            <a:spLocks noGrp="1" noChangeArrowheads="1"/>
          </p:cNvSpPr>
          <p:nvPr>
            <p:ph type="body" idx="1"/>
          </p:nvPr>
        </p:nvSpPr>
        <p:spPr/>
        <p:txBody>
          <a:bodyPr/>
          <a:lstStyle/>
          <a:p>
            <a:r>
              <a:rPr lang="zh-CN" altLang="en-US" b="1" dirty="0">
                <a:latin typeface="楷体_GB2312" pitchFamily="49" charset="-122"/>
                <a:ea typeface="楷体_GB2312" pitchFamily="49" charset="-122"/>
              </a:rPr>
              <a:t>人类语言是有冗余度的</a:t>
            </a:r>
          </a:p>
          <a:p>
            <a:pPr lvl="1"/>
            <a:r>
              <a:rPr lang="zh-CN" altLang="en-US" sz="3200" b="1" dirty="0">
                <a:latin typeface="楷体_GB2312" pitchFamily="49" charset="-122"/>
                <a:ea typeface="楷体_GB2312" pitchFamily="49" charset="-122"/>
              </a:rPr>
              <a:t>英文的明文有一个特点，不同的英文字母在文章中出现的频率不同</a:t>
            </a:r>
          </a:p>
          <a:p>
            <a:pPr lvl="1"/>
            <a:r>
              <a:rPr lang="zh-CN" altLang="en-US" sz="3200" b="1" dirty="0">
                <a:latin typeface="楷体_GB2312" pitchFamily="49" charset="-122"/>
                <a:ea typeface="楷体_GB2312" pitchFamily="49" charset="-122"/>
              </a:rPr>
              <a:t>在英语中，</a:t>
            </a:r>
            <a:r>
              <a:rPr lang="en-US" altLang="zh-CN" sz="3200" b="1" dirty="0" smtClean="0">
                <a:latin typeface="楷体_GB2312" pitchFamily="49" charset="-122"/>
                <a:ea typeface="楷体_GB2312" pitchFamily="49" charset="-122"/>
              </a:rPr>
              <a:t>e</a:t>
            </a:r>
            <a:r>
              <a:rPr lang="zh-CN" altLang="en-US" sz="3200" b="1" dirty="0" smtClean="0">
                <a:latin typeface="楷体_GB2312" pitchFamily="49" charset="-122"/>
                <a:ea typeface="楷体_GB2312" pitchFamily="49" charset="-122"/>
              </a:rPr>
              <a:t>的</a:t>
            </a:r>
            <a:r>
              <a:rPr lang="zh-CN" altLang="en-US" sz="3200" b="1" dirty="0">
                <a:latin typeface="楷体_GB2312" pitchFamily="49" charset="-122"/>
                <a:ea typeface="楷体_GB2312" pitchFamily="49" charset="-122"/>
              </a:rPr>
              <a:t>使用率是最高的</a:t>
            </a:r>
          </a:p>
          <a:p>
            <a:pPr lvl="1"/>
            <a:r>
              <a:rPr lang="zh-CN" altLang="en-US" sz="3200" b="1" dirty="0">
                <a:latin typeface="楷体_GB2312" pitchFamily="49" charset="-122"/>
                <a:ea typeface="楷体_GB2312" pitchFamily="49" charset="-122"/>
              </a:rPr>
              <a:t>其次，</a:t>
            </a:r>
            <a:r>
              <a:rPr lang="en-US" altLang="zh-CN" sz="3200" b="1" dirty="0">
                <a:latin typeface="楷体_GB2312" pitchFamily="49" charset="-122"/>
                <a:ea typeface="楷体_GB2312" pitchFamily="49" charset="-122"/>
              </a:rPr>
              <a:t>T,R,N,I,O,A,S </a:t>
            </a:r>
          </a:p>
          <a:p>
            <a:pPr lvl="1"/>
            <a:r>
              <a:rPr lang="zh-CN" altLang="en-US" sz="3200" b="1" dirty="0">
                <a:latin typeface="楷体_GB2312" pitchFamily="49" charset="-122"/>
                <a:ea typeface="楷体_GB2312" pitchFamily="49" charset="-122"/>
              </a:rPr>
              <a:t>其它字母使用的较低</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additive="base">
                                        <p:cTn id="7" dur="500" fill="hold"/>
                                        <p:tgtEl>
                                          <p:spTgt spid="65538"/>
                                        </p:tgtEl>
                                        <p:attrNameLst>
                                          <p:attrName>ppt_x</p:attrName>
                                        </p:attrNameLst>
                                      </p:cBhvr>
                                      <p:tavLst>
                                        <p:tav tm="0">
                                          <p:val>
                                            <p:strVal val="#ppt_x"/>
                                          </p:val>
                                        </p:tav>
                                        <p:tav tm="100000">
                                          <p:val>
                                            <p:strVal val="#ppt_x"/>
                                          </p:val>
                                        </p:tav>
                                      </p:tavLst>
                                    </p:anim>
                                    <p:anim calcmode="lin" valueType="num">
                                      <p:cBhvr additive="base">
                                        <p:cTn id="8" dur="500" fill="hold"/>
                                        <p:tgtEl>
                                          <p:spTgt spid="655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5539">
                                            <p:txEl>
                                              <p:pRg st="0" end="0"/>
                                            </p:txEl>
                                          </p:spTgt>
                                        </p:tgtEl>
                                        <p:attrNameLst>
                                          <p:attrName>style.visibility</p:attrName>
                                        </p:attrNameLst>
                                      </p:cBhvr>
                                      <p:to>
                                        <p:strVal val="visible"/>
                                      </p:to>
                                    </p:set>
                                    <p:animEffect transition="in" filter="slide(fromBottom)">
                                      <p:cBhvr>
                                        <p:cTn id="13" dur="500"/>
                                        <p:tgtEl>
                                          <p:spTgt spid="65539">
                                            <p:txEl>
                                              <p:pRg st="0" end="0"/>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5539">
                                            <p:txEl>
                                              <p:pRg st="1" end="1"/>
                                            </p:txEl>
                                          </p:spTgt>
                                        </p:tgtEl>
                                        <p:attrNameLst>
                                          <p:attrName>style.visibility</p:attrName>
                                        </p:attrNameLst>
                                      </p:cBhvr>
                                      <p:to>
                                        <p:strVal val="visible"/>
                                      </p:to>
                                    </p:set>
                                    <p:animEffect transition="in" filter="slide(fromBottom)">
                                      <p:cBhvr>
                                        <p:cTn id="16" dur="500"/>
                                        <p:tgtEl>
                                          <p:spTgt spid="65539">
                                            <p:txEl>
                                              <p:pRg st="1" end="1"/>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65539">
                                            <p:txEl>
                                              <p:pRg st="2" end="2"/>
                                            </p:txEl>
                                          </p:spTgt>
                                        </p:tgtEl>
                                        <p:attrNameLst>
                                          <p:attrName>style.visibility</p:attrName>
                                        </p:attrNameLst>
                                      </p:cBhvr>
                                      <p:to>
                                        <p:strVal val="visible"/>
                                      </p:to>
                                    </p:set>
                                    <p:animEffect transition="in" filter="slide(fromBottom)">
                                      <p:cBhvr>
                                        <p:cTn id="19" dur="500"/>
                                        <p:tgtEl>
                                          <p:spTgt spid="65539">
                                            <p:txEl>
                                              <p:pRg st="2" end="2"/>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65539">
                                            <p:txEl>
                                              <p:pRg st="3" end="3"/>
                                            </p:txEl>
                                          </p:spTgt>
                                        </p:tgtEl>
                                        <p:attrNameLst>
                                          <p:attrName>style.visibility</p:attrName>
                                        </p:attrNameLst>
                                      </p:cBhvr>
                                      <p:to>
                                        <p:strVal val="visible"/>
                                      </p:to>
                                    </p:set>
                                    <p:animEffect transition="in" filter="slide(fromBottom)">
                                      <p:cBhvr>
                                        <p:cTn id="22" dur="500"/>
                                        <p:tgtEl>
                                          <p:spTgt spid="65539">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65539">
                                            <p:txEl>
                                              <p:pRg st="4" end="4"/>
                                            </p:txEl>
                                          </p:spTgt>
                                        </p:tgtEl>
                                        <p:attrNameLst>
                                          <p:attrName>style.visibility</p:attrName>
                                        </p:attrNameLst>
                                      </p:cBhvr>
                                      <p:to>
                                        <p:strVal val="visible"/>
                                      </p:to>
                                    </p:set>
                                    <p:animEffect transition="in" filter="slide(fromBottom)">
                                      <p:cBhvr>
                                        <p:cTn id="25" dur="500"/>
                                        <p:tgtEl>
                                          <p:spTgt spid="655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b="1" dirty="0" smtClean="0"/>
              <a:t>多</a:t>
            </a:r>
            <a:r>
              <a:rPr lang="zh-CN" altLang="en-US" b="1" dirty="0"/>
              <a:t>表代替密码</a:t>
            </a:r>
          </a:p>
        </p:txBody>
      </p:sp>
      <p:sp>
        <p:nvSpPr>
          <p:cNvPr id="23555" name="Rectangle 3"/>
          <p:cNvSpPr>
            <a:spLocks noGrp="1" noChangeArrowheads="1"/>
          </p:cNvSpPr>
          <p:nvPr>
            <p:ph type="body" idx="1"/>
          </p:nvPr>
        </p:nvSpPr>
        <p:spPr>
          <a:xfrm>
            <a:off x="457200" y="1524000"/>
            <a:ext cx="8229600" cy="4800600"/>
          </a:xfrm>
        </p:spPr>
        <p:txBody>
          <a:bodyPr/>
          <a:lstStyle/>
          <a:p>
            <a:pPr>
              <a:lnSpc>
                <a:spcPct val="90000"/>
              </a:lnSpc>
            </a:pPr>
            <a:r>
              <a:rPr lang="zh-CN" altLang="en-US" b="1" dirty="0"/>
              <a:t>提高代替密码强度的一种方法是采用多个密文字母表，使密文中的每一个字母有多种可能的字母来代替</a:t>
            </a:r>
          </a:p>
          <a:p>
            <a:pPr>
              <a:lnSpc>
                <a:spcPct val="90000"/>
              </a:lnSpc>
            </a:pPr>
            <a:r>
              <a:rPr lang="zh-CN" altLang="en-US" b="1" dirty="0"/>
              <a:t>构造</a:t>
            </a:r>
            <a:r>
              <a:rPr lang="en-US" altLang="zh-CN" b="1" dirty="0"/>
              <a:t>d</a:t>
            </a:r>
            <a:r>
              <a:rPr lang="zh-CN" altLang="en-US" b="1" dirty="0"/>
              <a:t>个密文字母表：</a:t>
            </a:r>
          </a:p>
          <a:p>
            <a:pPr lvl="1">
              <a:lnSpc>
                <a:spcPct val="90000"/>
              </a:lnSpc>
            </a:pPr>
            <a:r>
              <a:rPr lang="en-US" altLang="zh-CN" b="1" dirty="0" err="1"/>
              <a:t>B</a:t>
            </a:r>
            <a:r>
              <a:rPr lang="en-US" altLang="zh-CN" b="1" baseline="-25000" dirty="0" err="1"/>
              <a:t>j</a:t>
            </a:r>
            <a:r>
              <a:rPr lang="en-US" altLang="zh-CN" b="1" dirty="0"/>
              <a:t>=(b</a:t>
            </a:r>
            <a:r>
              <a:rPr lang="en-US" altLang="zh-CN" b="1" baseline="-25000" dirty="0"/>
              <a:t>j0</a:t>
            </a:r>
            <a:r>
              <a:rPr lang="en-US" altLang="zh-CN" b="1" dirty="0"/>
              <a:t>,b</a:t>
            </a:r>
            <a:r>
              <a:rPr lang="en-US" altLang="zh-CN" b="1" baseline="-25000" dirty="0"/>
              <a:t>j1</a:t>
            </a:r>
            <a:r>
              <a:rPr lang="en-US" altLang="zh-CN" b="1" dirty="0"/>
              <a:t>,</a:t>
            </a:r>
            <a:r>
              <a:rPr lang="en-US" altLang="zh-CN" b="1" dirty="0">
                <a:latin typeface="Times New Roman"/>
              </a:rPr>
              <a:t>…</a:t>
            </a:r>
            <a:r>
              <a:rPr lang="en-US" altLang="zh-CN" b="1" dirty="0"/>
              <a:t>.b</a:t>
            </a:r>
            <a:r>
              <a:rPr lang="en-US" altLang="zh-CN" b="1" baseline="-25000" dirty="0"/>
              <a:t>jn-1</a:t>
            </a:r>
            <a:r>
              <a:rPr lang="en-US" altLang="zh-CN" b="1" dirty="0"/>
              <a:t>)  j=0,1,</a:t>
            </a:r>
            <a:r>
              <a:rPr lang="en-US" altLang="zh-CN" b="1" dirty="0">
                <a:latin typeface="Times New Roman"/>
              </a:rPr>
              <a:t>…</a:t>
            </a:r>
            <a:r>
              <a:rPr lang="en-US" altLang="zh-CN" b="1" dirty="0"/>
              <a:t>.d-1</a:t>
            </a:r>
          </a:p>
          <a:p>
            <a:pPr lvl="1">
              <a:lnSpc>
                <a:spcPct val="90000"/>
              </a:lnSpc>
            </a:pPr>
            <a:r>
              <a:rPr lang="zh-CN" altLang="en-US" b="1" dirty="0"/>
              <a:t>定义</a:t>
            </a:r>
            <a:r>
              <a:rPr lang="en-US" altLang="zh-CN" b="1" dirty="0"/>
              <a:t>d</a:t>
            </a:r>
            <a:r>
              <a:rPr lang="zh-CN" altLang="en-US" b="1" dirty="0"/>
              <a:t>个映射</a:t>
            </a:r>
          </a:p>
          <a:p>
            <a:pPr lvl="2">
              <a:lnSpc>
                <a:spcPct val="90000"/>
              </a:lnSpc>
            </a:pPr>
            <a:r>
              <a:rPr lang="en-US" altLang="zh-CN" b="1" dirty="0"/>
              <a:t>f</a:t>
            </a:r>
            <a:r>
              <a:rPr lang="en-US" altLang="zh-CN" b="1" baseline="-25000" dirty="0"/>
              <a:t> j</a:t>
            </a:r>
            <a:r>
              <a:rPr lang="en-US" altLang="zh-CN" b="1" dirty="0"/>
              <a:t>:A      B</a:t>
            </a:r>
          </a:p>
          <a:p>
            <a:pPr lvl="2">
              <a:lnSpc>
                <a:spcPct val="90000"/>
              </a:lnSpc>
            </a:pPr>
            <a:r>
              <a:rPr lang="en-US" altLang="zh-CN" b="1" dirty="0"/>
              <a:t>F(a</a:t>
            </a:r>
            <a:r>
              <a:rPr lang="en-US" altLang="zh-CN" b="1" baseline="-25000" dirty="0"/>
              <a:t> </a:t>
            </a:r>
            <a:r>
              <a:rPr lang="en-US" altLang="zh-CN" b="1" baseline="-25000" dirty="0" err="1"/>
              <a:t>i</a:t>
            </a:r>
            <a:r>
              <a:rPr lang="en-US" altLang="zh-CN" b="1" dirty="0"/>
              <a:t>)=</a:t>
            </a:r>
            <a:r>
              <a:rPr lang="en-US" altLang="zh-CN" b="1" dirty="0" err="1"/>
              <a:t>b</a:t>
            </a:r>
            <a:r>
              <a:rPr lang="en-US" altLang="zh-CN" b="1" baseline="-25000" dirty="0" err="1"/>
              <a:t>ji</a:t>
            </a:r>
            <a:endParaRPr lang="en-US" altLang="zh-CN" b="1" baseline="-25000" dirty="0"/>
          </a:p>
          <a:p>
            <a:pPr lvl="1">
              <a:lnSpc>
                <a:spcPct val="90000"/>
              </a:lnSpc>
            </a:pPr>
            <a:r>
              <a:rPr lang="zh-CN" altLang="en-US" b="1" dirty="0"/>
              <a:t>设明文</a:t>
            </a:r>
            <a:r>
              <a:rPr lang="en-US" altLang="zh-CN" b="1" dirty="0"/>
              <a:t>M=(m</a:t>
            </a:r>
            <a:r>
              <a:rPr lang="en-US" altLang="zh-CN" b="1" baseline="-25000" dirty="0"/>
              <a:t>0</a:t>
            </a:r>
            <a:r>
              <a:rPr lang="en-US" altLang="zh-CN" b="1" dirty="0"/>
              <a:t>.m</a:t>
            </a:r>
            <a:r>
              <a:rPr lang="en-US" altLang="zh-CN" b="1" baseline="-25000" dirty="0"/>
              <a:t>1</a:t>
            </a:r>
            <a:r>
              <a:rPr lang="en-US" altLang="zh-CN" b="1" dirty="0"/>
              <a:t>,</a:t>
            </a:r>
            <a:r>
              <a:rPr lang="en-US" altLang="zh-CN" b="1" dirty="0">
                <a:latin typeface="Times New Roman"/>
              </a:rPr>
              <a:t>…</a:t>
            </a:r>
            <a:r>
              <a:rPr lang="en-US" altLang="zh-CN" b="1" dirty="0"/>
              <a:t>.m</a:t>
            </a:r>
            <a:r>
              <a:rPr lang="en-US" altLang="zh-CN" b="1" baseline="-25000" dirty="0"/>
              <a:t>d-1</a:t>
            </a:r>
            <a:r>
              <a:rPr lang="en-US" altLang="zh-CN" b="1" dirty="0"/>
              <a:t>,m</a:t>
            </a:r>
            <a:r>
              <a:rPr lang="en-US" altLang="zh-CN" b="1" baseline="-25000" dirty="0"/>
              <a:t>d</a:t>
            </a:r>
            <a:r>
              <a:rPr lang="en-US" altLang="zh-CN" b="1" dirty="0"/>
              <a:t>,</a:t>
            </a:r>
            <a:r>
              <a:rPr lang="en-US" altLang="zh-CN" b="1" dirty="0">
                <a:latin typeface="Times New Roman"/>
              </a:rPr>
              <a:t>…</a:t>
            </a:r>
            <a:r>
              <a:rPr lang="en-US" altLang="zh-CN" b="1" dirty="0"/>
              <a:t>.)</a:t>
            </a:r>
          </a:p>
          <a:p>
            <a:pPr lvl="1">
              <a:lnSpc>
                <a:spcPct val="90000"/>
              </a:lnSpc>
            </a:pPr>
            <a:r>
              <a:rPr lang="zh-CN" altLang="en-US" b="1" dirty="0"/>
              <a:t>密文：</a:t>
            </a:r>
            <a:r>
              <a:rPr lang="en-US" altLang="zh-CN" b="1" dirty="0"/>
              <a:t>C=(f</a:t>
            </a:r>
            <a:r>
              <a:rPr lang="en-US" altLang="zh-CN" b="1" baseline="-25000" dirty="0"/>
              <a:t>0</a:t>
            </a:r>
            <a:r>
              <a:rPr lang="en-US" altLang="zh-CN" b="1" dirty="0"/>
              <a:t>(m</a:t>
            </a:r>
            <a:r>
              <a:rPr lang="en-US" altLang="zh-CN" b="1" baseline="-25000" dirty="0"/>
              <a:t>0</a:t>
            </a:r>
            <a:r>
              <a:rPr lang="en-US" altLang="zh-CN" b="1" dirty="0"/>
              <a:t>),f</a:t>
            </a:r>
            <a:r>
              <a:rPr lang="en-US" altLang="zh-CN" b="1" baseline="-25000" dirty="0"/>
              <a:t>1</a:t>
            </a:r>
            <a:r>
              <a:rPr lang="en-US" altLang="zh-CN" b="1" dirty="0"/>
              <a:t>(m</a:t>
            </a:r>
            <a:r>
              <a:rPr lang="en-US" altLang="zh-CN" b="1" baseline="-25000" dirty="0"/>
              <a:t>1</a:t>
            </a:r>
            <a:r>
              <a:rPr lang="en-US" altLang="zh-CN" b="1" dirty="0"/>
              <a:t>),</a:t>
            </a:r>
            <a:r>
              <a:rPr lang="en-US" altLang="zh-CN" b="1" dirty="0">
                <a:latin typeface="Times New Roman"/>
              </a:rPr>
              <a:t>…</a:t>
            </a:r>
            <a:r>
              <a:rPr lang="en-US" altLang="zh-CN" b="1" dirty="0"/>
              <a:t>,f</a:t>
            </a:r>
            <a:r>
              <a:rPr lang="en-US" altLang="zh-CN" b="1" baseline="-25000" dirty="0"/>
              <a:t>d-1</a:t>
            </a:r>
            <a:r>
              <a:rPr lang="en-US" altLang="zh-CN" b="1" dirty="0"/>
              <a:t>(m</a:t>
            </a:r>
            <a:r>
              <a:rPr lang="en-US" altLang="zh-CN" b="1" baseline="-25000" dirty="0"/>
              <a:t>d-1</a:t>
            </a:r>
            <a:r>
              <a:rPr lang="en-US" altLang="zh-CN" b="1" dirty="0"/>
              <a:t>),</a:t>
            </a:r>
            <a:r>
              <a:rPr lang="en-US" altLang="zh-CN" b="1" dirty="0" err="1"/>
              <a:t>f</a:t>
            </a:r>
            <a:r>
              <a:rPr lang="en-US" altLang="zh-CN" b="1" baseline="-25000" dirty="0" err="1"/>
              <a:t>d</a:t>
            </a:r>
            <a:r>
              <a:rPr lang="en-US" altLang="zh-CN" b="1" dirty="0"/>
              <a:t>(</a:t>
            </a:r>
            <a:r>
              <a:rPr lang="en-US" altLang="zh-CN" b="1" dirty="0" err="1"/>
              <a:t>m</a:t>
            </a:r>
            <a:r>
              <a:rPr lang="en-US" altLang="zh-CN" b="1" baseline="-25000" dirty="0" err="1"/>
              <a:t>d</a:t>
            </a:r>
            <a:r>
              <a:rPr lang="en-US" altLang="zh-CN" b="1" dirty="0"/>
              <a:t>),</a:t>
            </a:r>
            <a:r>
              <a:rPr lang="en-US" altLang="zh-CN" b="1" dirty="0">
                <a:latin typeface="Times New Roman"/>
              </a:rPr>
              <a:t>…</a:t>
            </a:r>
            <a:r>
              <a:rPr lang="en-US" altLang="zh-CN" b="1" dirty="0"/>
              <a:t>)</a:t>
            </a:r>
          </a:p>
          <a:p>
            <a:pPr>
              <a:lnSpc>
                <a:spcPct val="90000"/>
              </a:lnSpc>
            </a:pPr>
            <a:r>
              <a:rPr lang="zh-CN" altLang="en-US" b="1" dirty="0"/>
              <a:t>最著名的多表代替密码要算</a:t>
            </a:r>
            <a:r>
              <a:rPr lang="en-US" altLang="zh-CN" b="1" dirty="0"/>
              <a:t>16</a:t>
            </a:r>
            <a:r>
              <a:rPr lang="zh-CN" altLang="en-US" b="1" dirty="0"/>
              <a:t>世纪法国密码学者</a:t>
            </a:r>
            <a:r>
              <a:rPr lang="en-US" altLang="zh-CN" sz="2800" b="1" dirty="0" err="1"/>
              <a:t>Vigenere</a:t>
            </a:r>
            <a:r>
              <a:rPr lang="zh-CN" altLang="en-US" sz="2800" b="1" dirty="0"/>
              <a:t>使用过的</a:t>
            </a:r>
            <a:r>
              <a:rPr lang="en-US" altLang="zh-CN" sz="2800" b="1" dirty="0" err="1"/>
              <a:t>Vigenere</a:t>
            </a:r>
            <a:r>
              <a:rPr lang="zh-CN" altLang="en-US" sz="2800" b="1" dirty="0"/>
              <a:t>密码</a:t>
            </a:r>
          </a:p>
        </p:txBody>
      </p:sp>
      <p:sp>
        <p:nvSpPr>
          <p:cNvPr id="23556" name="Line 4"/>
          <p:cNvSpPr>
            <a:spLocks noChangeShapeType="1"/>
          </p:cNvSpPr>
          <p:nvPr/>
        </p:nvSpPr>
        <p:spPr bwMode="auto">
          <a:xfrm>
            <a:off x="2209800" y="4191000"/>
            <a:ext cx="457200" cy="0"/>
          </a:xfrm>
          <a:prstGeom prst="line">
            <a:avLst/>
          </a:prstGeom>
          <a:noFill/>
          <a:ln w="9525">
            <a:solidFill>
              <a:schemeClr val="tx1"/>
            </a:solidFill>
            <a:round/>
            <a:headEnd/>
            <a:tailEnd type="triangle" w="med" len="med"/>
          </a:ln>
          <a:effectLst/>
        </p:spPr>
        <p:txBody>
          <a:bodyPr wrap="none"/>
          <a:lstStyle/>
          <a:p>
            <a:endParaRPr lang="zh-CN"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additive="base">
                                        <p:cTn id="7" dur="500" fill="hold"/>
                                        <p:tgtEl>
                                          <p:spTgt spid="23554"/>
                                        </p:tgtEl>
                                        <p:attrNameLst>
                                          <p:attrName>ppt_x</p:attrName>
                                        </p:attrNameLst>
                                      </p:cBhvr>
                                      <p:tavLst>
                                        <p:tav tm="0">
                                          <p:val>
                                            <p:strVal val="#ppt_x"/>
                                          </p:val>
                                        </p:tav>
                                        <p:tav tm="100000">
                                          <p:val>
                                            <p:strVal val="#ppt_x"/>
                                          </p:val>
                                        </p:tav>
                                      </p:tavLst>
                                    </p:anim>
                                    <p:anim calcmode="lin" valueType="num">
                                      <p:cBhvr additive="base">
                                        <p:cTn id="8" dur="500" fill="hold"/>
                                        <p:tgtEl>
                                          <p:spTgt spid="23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3555">
                                            <p:txEl>
                                              <p:pRg st="0" end="0"/>
                                            </p:txEl>
                                          </p:spTgt>
                                        </p:tgtEl>
                                        <p:attrNameLst>
                                          <p:attrName>style.visibility</p:attrName>
                                        </p:attrNameLst>
                                      </p:cBhvr>
                                      <p:to>
                                        <p:strVal val="visible"/>
                                      </p:to>
                                    </p:set>
                                    <p:animEffect transition="in" filter="diamond(in)">
                                      <p:cBhvr>
                                        <p:cTn id="13" dur="2000"/>
                                        <p:tgtEl>
                                          <p:spTgt spid="2355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3555">
                                            <p:txEl>
                                              <p:pRg st="1" end="1"/>
                                            </p:txEl>
                                          </p:spTgt>
                                        </p:tgtEl>
                                        <p:attrNameLst>
                                          <p:attrName>style.visibility</p:attrName>
                                        </p:attrNameLst>
                                      </p:cBhvr>
                                      <p:to>
                                        <p:strVal val="visible"/>
                                      </p:to>
                                    </p:set>
                                    <p:animEffect transition="in" filter="slide(fromBottom)">
                                      <p:cBhvr>
                                        <p:cTn id="18" dur="500"/>
                                        <p:tgtEl>
                                          <p:spTgt spid="23555">
                                            <p:txEl>
                                              <p:pRg st="1" end="1"/>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23555">
                                            <p:txEl>
                                              <p:pRg st="2" end="2"/>
                                            </p:txEl>
                                          </p:spTgt>
                                        </p:tgtEl>
                                        <p:attrNameLst>
                                          <p:attrName>style.visibility</p:attrName>
                                        </p:attrNameLst>
                                      </p:cBhvr>
                                      <p:to>
                                        <p:strVal val="visible"/>
                                      </p:to>
                                    </p:set>
                                    <p:animEffect transition="in" filter="slide(fromBottom)">
                                      <p:cBhvr>
                                        <p:cTn id="21" dur="500"/>
                                        <p:tgtEl>
                                          <p:spTgt spid="23555">
                                            <p:txEl>
                                              <p:pRg st="2" end="2"/>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23555">
                                            <p:txEl>
                                              <p:pRg st="3" end="3"/>
                                            </p:txEl>
                                          </p:spTgt>
                                        </p:tgtEl>
                                        <p:attrNameLst>
                                          <p:attrName>style.visibility</p:attrName>
                                        </p:attrNameLst>
                                      </p:cBhvr>
                                      <p:to>
                                        <p:strVal val="visible"/>
                                      </p:to>
                                    </p:set>
                                    <p:animEffect transition="in" filter="slide(fromBottom)">
                                      <p:cBhvr>
                                        <p:cTn id="24" dur="500"/>
                                        <p:tgtEl>
                                          <p:spTgt spid="2355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3555">
                                            <p:txEl>
                                              <p:pRg st="4" end="4"/>
                                            </p:txEl>
                                          </p:spTgt>
                                        </p:tgtEl>
                                        <p:attrNameLst>
                                          <p:attrName>style.visibility</p:attrName>
                                        </p:attrNameLst>
                                      </p:cBhvr>
                                      <p:to>
                                        <p:strVal val="visible"/>
                                      </p:to>
                                    </p:set>
                                    <p:animEffect transition="in" filter="slide(fromBottom)">
                                      <p:cBhvr>
                                        <p:cTn id="29" dur="500"/>
                                        <p:tgtEl>
                                          <p:spTgt spid="23555">
                                            <p:txEl>
                                              <p:pRg st="4" end="4"/>
                                            </p:txEl>
                                          </p:spTgt>
                                        </p:tgtEl>
                                      </p:cBhvr>
                                    </p:animEffect>
                                  </p:childTnLst>
                                </p:cTn>
                              </p:par>
                              <p:par>
                                <p:cTn id="30" presetID="12" presetClass="entr" presetSubtype="4" fill="hold" nodeType="withEffect">
                                  <p:stCondLst>
                                    <p:cond delay="0"/>
                                  </p:stCondLst>
                                  <p:childTnLst>
                                    <p:set>
                                      <p:cBhvr>
                                        <p:cTn id="31" dur="1" fill="hold">
                                          <p:stCondLst>
                                            <p:cond delay="0"/>
                                          </p:stCondLst>
                                        </p:cTn>
                                        <p:tgtEl>
                                          <p:spTgt spid="23555">
                                            <p:txEl>
                                              <p:pRg st="5" end="5"/>
                                            </p:txEl>
                                          </p:spTgt>
                                        </p:tgtEl>
                                        <p:attrNameLst>
                                          <p:attrName>style.visibility</p:attrName>
                                        </p:attrNameLst>
                                      </p:cBhvr>
                                      <p:to>
                                        <p:strVal val="visible"/>
                                      </p:to>
                                    </p:set>
                                    <p:animEffect transition="in" filter="slide(fromBottom)">
                                      <p:cBhvr>
                                        <p:cTn id="32" dur="500"/>
                                        <p:tgtEl>
                                          <p:spTgt spid="2355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556"/>
                                        </p:tgtEl>
                                        <p:attrNameLst>
                                          <p:attrName>style.visibility</p:attrName>
                                        </p:attrNameLst>
                                      </p:cBhvr>
                                      <p:to>
                                        <p:strVal val="visible"/>
                                      </p:to>
                                    </p:set>
                                    <p:anim calcmode="lin" valueType="num">
                                      <p:cBhvr additive="base">
                                        <p:cTn id="37" dur="500" fill="hold"/>
                                        <p:tgtEl>
                                          <p:spTgt spid="23556"/>
                                        </p:tgtEl>
                                        <p:attrNameLst>
                                          <p:attrName>ppt_x</p:attrName>
                                        </p:attrNameLst>
                                      </p:cBhvr>
                                      <p:tavLst>
                                        <p:tav tm="0">
                                          <p:val>
                                            <p:strVal val="0-#ppt_w/2"/>
                                          </p:val>
                                        </p:tav>
                                        <p:tav tm="100000">
                                          <p:val>
                                            <p:strVal val="#ppt_x"/>
                                          </p:val>
                                        </p:tav>
                                      </p:tavLst>
                                    </p:anim>
                                    <p:anim calcmode="lin" valueType="num">
                                      <p:cBhvr additive="base">
                                        <p:cTn id="38" dur="500" fill="hold"/>
                                        <p:tgtEl>
                                          <p:spTgt spid="2355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23555">
                                            <p:txEl>
                                              <p:pRg st="6" end="6"/>
                                            </p:txEl>
                                          </p:spTgt>
                                        </p:tgtEl>
                                        <p:attrNameLst>
                                          <p:attrName>style.visibility</p:attrName>
                                        </p:attrNameLst>
                                      </p:cBhvr>
                                      <p:to>
                                        <p:strVal val="visible"/>
                                      </p:to>
                                    </p:set>
                                    <p:animEffect transition="in" filter="slide(fromBottom)">
                                      <p:cBhvr>
                                        <p:cTn id="43" dur="500"/>
                                        <p:tgtEl>
                                          <p:spTgt spid="23555">
                                            <p:txEl>
                                              <p:pRg st="6" end="6"/>
                                            </p:txEl>
                                          </p:spTgt>
                                        </p:tgtEl>
                                      </p:cBhvr>
                                    </p:animEffect>
                                  </p:childTnLst>
                                </p:cTn>
                              </p:par>
                              <p:par>
                                <p:cTn id="44" presetID="12" presetClass="entr" presetSubtype="4" fill="hold" nodeType="withEffect">
                                  <p:stCondLst>
                                    <p:cond delay="0"/>
                                  </p:stCondLst>
                                  <p:childTnLst>
                                    <p:set>
                                      <p:cBhvr>
                                        <p:cTn id="45" dur="1" fill="hold">
                                          <p:stCondLst>
                                            <p:cond delay="0"/>
                                          </p:stCondLst>
                                        </p:cTn>
                                        <p:tgtEl>
                                          <p:spTgt spid="23555">
                                            <p:txEl>
                                              <p:pRg st="7" end="7"/>
                                            </p:txEl>
                                          </p:spTgt>
                                        </p:tgtEl>
                                        <p:attrNameLst>
                                          <p:attrName>style.visibility</p:attrName>
                                        </p:attrNameLst>
                                      </p:cBhvr>
                                      <p:to>
                                        <p:strVal val="visible"/>
                                      </p:to>
                                    </p:set>
                                    <p:animEffect transition="in" filter="slide(fromBottom)">
                                      <p:cBhvr>
                                        <p:cTn id="46" dur="500"/>
                                        <p:tgtEl>
                                          <p:spTgt spid="23555">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23555">
                                            <p:txEl>
                                              <p:pRg st="8" end="8"/>
                                            </p:txEl>
                                          </p:spTgt>
                                        </p:tgtEl>
                                        <p:attrNameLst>
                                          <p:attrName>style.visibility</p:attrName>
                                        </p:attrNameLst>
                                      </p:cBhvr>
                                      <p:to>
                                        <p:strVal val="visible"/>
                                      </p:to>
                                    </p:set>
                                    <p:animEffect transition="in" filter="slide(fromBottom)">
                                      <p:cBhvr>
                                        <p:cTn id="51" dur="500"/>
                                        <p:tgtEl>
                                          <p:spTgt spid="235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P spid="23555" grpId="0" build="p"/>
      <p:bldP spid="235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2" charset="-122"/>
                <a:ea typeface="黑体" pitchFamily="2" charset="-122"/>
              </a:rPr>
              <a:t>多表替换密</a:t>
            </a:r>
            <a:r>
              <a:rPr lang="zh-CN" altLang="en-US" dirty="0" smtClean="0">
                <a:latin typeface="黑体" pitchFamily="2" charset="-122"/>
                <a:ea typeface="黑体" pitchFamily="2" charset="-122"/>
              </a:rPr>
              <a:t>码</a:t>
            </a:r>
            <a:endParaRPr lang="zh-CN" altLang="en-US" dirty="0"/>
          </a:p>
        </p:txBody>
      </p:sp>
      <p:sp>
        <p:nvSpPr>
          <p:cNvPr id="3" name="内容占位符 2"/>
          <p:cNvSpPr>
            <a:spLocks noGrp="1"/>
          </p:cNvSpPr>
          <p:nvPr>
            <p:ph idx="1"/>
          </p:nvPr>
        </p:nvSpPr>
        <p:spPr/>
        <p:txBody>
          <a:bodyPr/>
          <a:lstStyle/>
          <a:p>
            <a:r>
              <a:rPr lang="zh-CN" altLang="en-US" dirty="0" smtClean="0"/>
              <a:t>例：</a:t>
            </a:r>
            <a:r>
              <a:rPr lang="en-US" altLang="zh-CN" b="1" dirty="0" err="1" smtClean="0">
                <a:solidFill>
                  <a:srgbClr val="FF0000"/>
                </a:solidFill>
              </a:rPr>
              <a:t>Playfair</a:t>
            </a:r>
            <a:r>
              <a:rPr lang="zh-CN" altLang="en-US" b="1" dirty="0" smtClean="0">
                <a:solidFill>
                  <a:srgbClr val="FF0000"/>
                </a:solidFill>
              </a:rPr>
              <a:t>密码</a:t>
            </a:r>
            <a:r>
              <a:rPr lang="zh-CN" altLang="en-US" dirty="0" smtClean="0"/>
              <a:t>（一战期间</a:t>
            </a:r>
            <a:r>
              <a:rPr lang="zh-CN" altLang="en-US" dirty="0" smtClean="0">
                <a:solidFill>
                  <a:srgbClr val="FF0000"/>
                </a:solidFill>
              </a:rPr>
              <a:t>英国</a:t>
            </a:r>
            <a:r>
              <a:rPr lang="zh-CN" altLang="en-US" dirty="0" smtClean="0"/>
              <a:t>采用）</a:t>
            </a:r>
            <a:endParaRPr lang="en-US" altLang="zh-CN" dirty="0" smtClean="0"/>
          </a:p>
          <a:p>
            <a:pPr lvl="1"/>
            <a:r>
              <a:rPr lang="zh-CN" altLang="en-US" sz="2800" dirty="0" smtClean="0"/>
              <a:t>思想</a:t>
            </a:r>
            <a:r>
              <a:rPr lang="en-US" altLang="zh-CN" sz="2800" dirty="0" smtClean="0"/>
              <a:t>:</a:t>
            </a:r>
            <a:r>
              <a:rPr lang="zh-CN" altLang="en-US" sz="2800" dirty="0" smtClean="0"/>
              <a:t>双字母转换</a:t>
            </a:r>
          </a:p>
          <a:p>
            <a:pPr lvl="1"/>
            <a:r>
              <a:rPr lang="zh-CN" altLang="en-US" sz="2800" dirty="0" smtClean="0"/>
              <a:t>密钥</a:t>
            </a:r>
            <a:r>
              <a:rPr lang="en-US" altLang="zh-CN" sz="2800" dirty="0" smtClean="0"/>
              <a:t>:5×5</a:t>
            </a:r>
            <a:r>
              <a:rPr lang="zh-CN" altLang="en-US" sz="2800" dirty="0" smtClean="0"/>
              <a:t>矩阵（由一个</a:t>
            </a:r>
            <a:r>
              <a:rPr lang="zh-CN" altLang="en-US" sz="2800" dirty="0" smtClean="0">
                <a:solidFill>
                  <a:srgbClr val="FF3300"/>
                </a:solidFill>
              </a:rPr>
              <a:t>关键词</a:t>
            </a:r>
            <a:r>
              <a:rPr lang="zh-CN" altLang="en-US" sz="2800" dirty="0" smtClean="0"/>
              <a:t>构造）</a:t>
            </a:r>
          </a:p>
          <a:p>
            <a:pPr lvl="2"/>
            <a:r>
              <a:rPr lang="zh-CN" altLang="en-US" sz="2400" dirty="0" smtClean="0"/>
              <a:t>比如</a:t>
            </a:r>
            <a:r>
              <a:rPr lang="en-US" altLang="zh-CN" sz="2400" dirty="0" smtClean="0"/>
              <a:t>FIVESTARS</a:t>
            </a:r>
            <a:r>
              <a:rPr lang="zh-CN" altLang="en-US" sz="2400" dirty="0" smtClean="0"/>
              <a:t>，将单词中</a:t>
            </a:r>
            <a:r>
              <a:rPr lang="zh-CN" altLang="en-US" sz="2400" dirty="0" smtClean="0">
                <a:solidFill>
                  <a:srgbClr val="FF3300"/>
                </a:solidFill>
              </a:rPr>
              <a:t>重复的字母去掉</a:t>
            </a:r>
            <a:r>
              <a:rPr lang="zh-CN" altLang="en-US" sz="2400" dirty="0" smtClean="0"/>
              <a:t>，可以得到</a:t>
            </a:r>
            <a:r>
              <a:rPr lang="en-US" altLang="zh-CN" sz="2400" dirty="0" smtClean="0"/>
              <a:t>FIVESTAR</a:t>
            </a:r>
            <a:r>
              <a:rPr lang="zh-CN" altLang="en-US" sz="2400" dirty="0" smtClean="0"/>
              <a:t>，将剩下的字母排列成</a:t>
            </a:r>
            <a:r>
              <a:rPr lang="en-US" altLang="zh-CN" sz="2400" dirty="0" smtClean="0"/>
              <a:t>5×5</a:t>
            </a:r>
            <a:r>
              <a:rPr lang="zh-CN" altLang="en-US" sz="2400" dirty="0" smtClean="0"/>
              <a:t>矩阵的起始部分，矩阵的剩余部分则用</a:t>
            </a:r>
            <a:r>
              <a:rPr lang="en-US" altLang="zh-CN" sz="2400" dirty="0" smtClean="0"/>
              <a:t>26</a:t>
            </a:r>
            <a:r>
              <a:rPr lang="zh-CN" altLang="en-US" sz="2400" dirty="0" smtClean="0"/>
              <a:t>个字母表中未出现的字母顺序填充</a:t>
            </a:r>
          </a:p>
          <a:p>
            <a:pPr lvl="1"/>
            <a:r>
              <a:rPr lang="en-US" altLang="zh-CN" sz="2800" dirty="0" smtClean="0"/>
              <a:t>I</a:t>
            </a:r>
            <a:r>
              <a:rPr lang="zh-CN" altLang="en-US" sz="2800" dirty="0" smtClean="0"/>
              <a:t>和</a:t>
            </a:r>
            <a:r>
              <a:rPr lang="en-US" altLang="zh-CN" sz="2800" dirty="0" smtClean="0"/>
              <a:t>J</a:t>
            </a:r>
            <a:r>
              <a:rPr lang="zh-CN" altLang="en-US" sz="2800" dirty="0" smtClean="0"/>
              <a:t>作为一个字母来对待</a:t>
            </a:r>
            <a:endParaRPr lang="zh-CN" altLang="en-US" sz="2800" dirty="0"/>
          </a:p>
        </p:txBody>
      </p:sp>
      <p:sp>
        <p:nvSpPr>
          <p:cNvPr id="4" name="日期占位符 3"/>
          <p:cNvSpPr>
            <a:spLocks noGrp="1"/>
          </p:cNvSpPr>
          <p:nvPr>
            <p:ph type="dt" sz="half" idx="10"/>
          </p:nvPr>
        </p:nvSpPr>
        <p:spPr/>
        <p:txBody>
          <a:bodyPr/>
          <a:lstStyle/>
          <a:p>
            <a:fld id="{C077B95C-AA30-4D79-AE5C-E025DA54F88D}"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25</a:t>
            </a:fld>
            <a:endParaRPr lang="en-US" altLang="zh-CN" dirty="0"/>
          </a:p>
        </p:txBody>
      </p:sp>
    </p:spTree>
  </p:cSld>
  <p:clrMapOvr>
    <a:masterClrMapping/>
  </p:clrMapOvr>
  <p:transition>
    <p:wedg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8" name="内容占位符 7" descr="图片2.png"/>
          <p:cNvPicPr>
            <a:picLocks noGrp="1" noChangeAspect="1"/>
          </p:cNvPicPr>
          <p:nvPr>
            <p:ph idx="1"/>
          </p:nvPr>
        </p:nvPicPr>
        <p:blipFill>
          <a:blip r:embed="rId2" cstate="print"/>
          <a:stretch>
            <a:fillRect/>
          </a:stretch>
        </p:blipFill>
        <p:spPr>
          <a:xfrm>
            <a:off x="381000" y="1447801"/>
            <a:ext cx="8229600" cy="1905000"/>
          </a:xfrm>
        </p:spPr>
      </p:pic>
      <p:sp>
        <p:nvSpPr>
          <p:cNvPr id="4" name="日期占位符 3"/>
          <p:cNvSpPr>
            <a:spLocks noGrp="1"/>
          </p:cNvSpPr>
          <p:nvPr>
            <p:ph type="dt" sz="half" idx="10"/>
          </p:nvPr>
        </p:nvSpPr>
        <p:spPr/>
        <p:txBody>
          <a:bodyPr/>
          <a:lstStyle/>
          <a:p>
            <a:fld id="{99F65271-499A-42BB-B2E0-AFA01B4A3868}"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26</a:t>
            </a:fld>
            <a:endParaRPr lang="en-US" altLang="zh-CN" dirty="0"/>
          </a:p>
        </p:txBody>
      </p:sp>
      <mc:AlternateContent xmlns:mc="http://schemas.openxmlformats.org/markup-compatibility/2006" xmlns:a14="http://schemas.microsoft.com/office/drawing/2010/main">
        <mc:Choice Requires="a14">
          <p:sp>
            <p:nvSpPr>
              <p:cNvPr id="9" name="TextBox 8"/>
              <p:cNvSpPr txBox="1"/>
              <p:nvPr/>
            </p:nvSpPr>
            <p:spPr>
              <a:xfrm>
                <a:off x="457200" y="3352800"/>
                <a:ext cx="8229600" cy="2677656"/>
              </a:xfrm>
              <a:prstGeom prst="rect">
                <a:avLst/>
              </a:prstGeom>
              <a:noFill/>
            </p:spPr>
            <p:txBody>
              <a:bodyPr wrap="square" rtlCol="0">
                <a:spAutoFit/>
              </a:bodyPr>
              <a:lstStyle/>
              <a:p>
                <a:pPr>
                  <a:buFont typeface="Wingdings" pitchFamily="2" charset="2"/>
                  <a:buNone/>
                </a:pPr>
                <a:r>
                  <a:rPr lang="zh-CN" altLang="en-US" sz="2400" dirty="0" smtClean="0"/>
                  <a:t>对每一对明文</a:t>
                </a:r>
                <a14:m>
                  <m:oMath xmlns:m="http://schemas.openxmlformats.org/officeDocument/2006/math">
                    <m:r>
                      <a:rPr lang="en-US" altLang="zh-CN" sz="2400" i="1" dirty="0" smtClean="0">
                        <a:latin typeface="Cambria Math"/>
                      </a:rPr>
                      <m:t>𝑚</m:t>
                    </m:r>
                    <m:r>
                      <a:rPr lang="en-US" altLang="zh-CN" sz="2400" i="1" baseline="-25000" dirty="0" smtClean="0">
                        <a:latin typeface="Cambria Math"/>
                      </a:rPr>
                      <m:t>1</m:t>
                    </m:r>
                    <m:r>
                      <a:rPr lang="en-US" altLang="zh-CN" sz="2400" i="1" dirty="0" smtClean="0">
                        <a:latin typeface="Cambria Math"/>
                      </a:rPr>
                      <m:t>, </m:t>
                    </m:r>
                    <m:r>
                      <a:rPr lang="en-US" altLang="zh-CN" sz="2400" i="1" dirty="0" smtClean="0">
                        <a:latin typeface="Cambria Math"/>
                      </a:rPr>
                      <m:t>𝑚</m:t>
                    </m:r>
                    <m:r>
                      <a:rPr lang="en-US" altLang="zh-CN" sz="2400" i="1" baseline="-25000" dirty="0" smtClean="0">
                        <a:latin typeface="Cambria Math"/>
                      </a:rPr>
                      <m:t>2</m:t>
                    </m:r>
                  </m:oMath>
                </a14:m>
                <a:r>
                  <a:rPr lang="zh-CN" altLang="en-US" sz="2400" dirty="0" smtClean="0"/>
                  <a:t>加密如下：</a:t>
                </a:r>
              </a:p>
              <a:p>
                <a:pPr marL="457200" indent="-457200">
                  <a:buFont typeface="+mj-lt"/>
                  <a:buAutoNum type="arabicPeriod"/>
                </a:pPr>
                <a:r>
                  <a:rPr lang="zh-CN" altLang="en-US" sz="2400" dirty="0" smtClean="0"/>
                  <a:t>若</a:t>
                </a:r>
                <a14:m>
                  <m:oMath xmlns:m="http://schemas.openxmlformats.org/officeDocument/2006/math">
                    <m:r>
                      <a:rPr lang="en-US" altLang="zh-CN" sz="2400" i="1" dirty="0" smtClean="0">
                        <a:latin typeface="Cambria Math"/>
                      </a:rPr>
                      <m:t>𝑚</m:t>
                    </m:r>
                    <m:r>
                      <a:rPr lang="en-US" altLang="zh-CN" sz="2400" i="1" baseline="-25000" dirty="0" smtClean="0">
                        <a:latin typeface="Cambria Math"/>
                      </a:rPr>
                      <m:t>1</m:t>
                    </m:r>
                    <m:r>
                      <a:rPr lang="zh-CN" altLang="en-US" sz="2400" i="1" dirty="0" smtClean="0">
                        <a:latin typeface="Cambria Math"/>
                      </a:rPr>
                      <m:t>和</m:t>
                    </m:r>
                    <m:r>
                      <a:rPr lang="en-US" altLang="zh-CN" sz="2400" i="1" dirty="0" smtClean="0">
                        <a:latin typeface="Cambria Math"/>
                      </a:rPr>
                      <m:t>𝑚</m:t>
                    </m:r>
                    <m:r>
                      <a:rPr lang="en-US" altLang="zh-CN" sz="2400" i="1" baseline="-25000" dirty="0" smtClean="0">
                        <a:latin typeface="Cambria Math"/>
                      </a:rPr>
                      <m:t>2</m:t>
                    </m:r>
                  </m:oMath>
                </a14:m>
                <a:r>
                  <a:rPr lang="zh-CN" altLang="en-US" sz="2400" dirty="0" smtClean="0">
                    <a:solidFill>
                      <a:srgbClr val="FF3300"/>
                    </a:solidFill>
                  </a:rPr>
                  <a:t>同行</a:t>
                </a:r>
                <a:r>
                  <a:rPr lang="zh-CN" altLang="en-US" sz="2400" dirty="0" smtClean="0"/>
                  <a:t>，则密文</a:t>
                </a:r>
                <a14:m>
                  <m:oMath xmlns:m="http://schemas.openxmlformats.org/officeDocument/2006/math">
                    <m:r>
                      <a:rPr lang="en-US" altLang="zh-CN" sz="2400" i="1" dirty="0" smtClean="0">
                        <a:latin typeface="Cambria Math"/>
                      </a:rPr>
                      <m:t>𝑐</m:t>
                    </m:r>
                    <m:r>
                      <a:rPr lang="en-US" altLang="zh-CN" sz="2400" i="1" baseline="-25000" dirty="0" smtClean="0">
                        <a:latin typeface="Cambria Math"/>
                      </a:rPr>
                      <m:t>1</m:t>
                    </m:r>
                    <m:r>
                      <a:rPr lang="zh-CN" altLang="en-US" sz="2400" i="1" dirty="0" smtClean="0">
                        <a:latin typeface="Cambria Math"/>
                      </a:rPr>
                      <m:t>和</m:t>
                    </m:r>
                    <m:r>
                      <a:rPr lang="en-US" altLang="zh-CN" sz="2400" i="1" dirty="0" smtClean="0">
                        <a:latin typeface="Cambria Math"/>
                      </a:rPr>
                      <m:t>𝑐</m:t>
                    </m:r>
                    <m:r>
                      <a:rPr lang="en-US" altLang="zh-CN" sz="2400" i="1" baseline="-25000" dirty="0" smtClean="0">
                        <a:latin typeface="Cambria Math"/>
                      </a:rPr>
                      <m:t>2</m:t>
                    </m:r>
                  </m:oMath>
                </a14:m>
                <a:r>
                  <a:rPr lang="zh-CN" altLang="en-US" sz="2400" dirty="0" smtClean="0"/>
                  <a:t>分别紧靠</a:t>
                </a:r>
                <a14:m>
                  <m:oMath xmlns:m="http://schemas.openxmlformats.org/officeDocument/2006/math">
                    <m:r>
                      <a:rPr lang="en-US" altLang="zh-CN" sz="2400" i="1" dirty="0" smtClean="0">
                        <a:latin typeface="Cambria Math"/>
                      </a:rPr>
                      <m:t>𝑚</m:t>
                    </m:r>
                    <m:r>
                      <a:rPr lang="en-US" altLang="zh-CN" sz="2400" i="1" baseline="-25000" dirty="0" smtClean="0">
                        <a:latin typeface="Cambria Math"/>
                      </a:rPr>
                      <m:t>1</m:t>
                    </m:r>
                    <m:r>
                      <a:rPr lang="zh-CN" altLang="en-US" sz="2400" i="1" dirty="0" smtClean="0">
                        <a:latin typeface="Cambria Math"/>
                      </a:rPr>
                      <m:t>，</m:t>
                    </m:r>
                    <m:r>
                      <a:rPr lang="en-US" altLang="zh-CN" sz="2400" i="1" dirty="0" smtClean="0">
                        <a:latin typeface="Cambria Math"/>
                      </a:rPr>
                      <m:t>𝑚</m:t>
                    </m:r>
                    <m:r>
                      <a:rPr lang="en-US" altLang="zh-CN" sz="2400" i="1" baseline="-25000" dirty="0" smtClean="0">
                        <a:latin typeface="Cambria Math"/>
                      </a:rPr>
                      <m:t>2</m:t>
                    </m:r>
                  </m:oMath>
                </a14:m>
                <a:r>
                  <a:rPr lang="zh-CN" altLang="en-US" sz="2400" dirty="0" smtClean="0">
                    <a:solidFill>
                      <a:srgbClr val="FF3300"/>
                    </a:solidFill>
                  </a:rPr>
                  <a:t>右端的</a:t>
                </a:r>
                <a:r>
                  <a:rPr lang="zh-CN" altLang="en-US" sz="2400" dirty="0" smtClean="0"/>
                  <a:t>字母，其中第一列看做最后一列的右方</a:t>
                </a:r>
              </a:p>
              <a:p>
                <a:pPr marL="457200" indent="-457200">
                  <a:buFont typeface="+mj-lt"/>
                  <a:buAutoNum type="arabicPeriod"/>
                </a:pPr>
                <a:r>
                  <a:rPr lang="zh-CN" altLang="en-US" sz="2400" dirty="0" smtClean="0"/>
                  <a:t>若</a:t>
                </a:r>
                <a14:m>
                  <m:oMath xmlns:m="http://schemas.openxmlformats.org/officeDocument/2006/math">
                    <m:r>
                      <a:rPr lang="en-US" altLang="zh-CN" sz="2400" i="1" dirty="0" smtClean="0">
                        <a:latin typeface="Cambria Math"/>
                      </a:rPr>
                      <m:t>𝑚</m:t>
                    </m:r>
                    <m:r>
                      <a:rPr lang="en-US" altLang="zh-CN" sz="2400" i="1" baseline="-25000" dirty="0" smtClean="0">
                        <a:latin typeface="Cambria Math"/>
                      </a:rPr>
                      <m:t>1</m:t>
                    </m:r>
                    <m:r>
                      <a:rPr lang="zh-CN" altLang="en-US" sz="2400" i="1" dirty="0" smtClean="0">
                        <a:latin typeface="Cambria Math"/>
                      </a:rPr>
                      <m:t>和</m:t>
                    </m:r>
                    <m:r>
                      <a:rPr lang="en-US" altLang="zh-CN" sz="2400" i="1" dirty="0" smtClean="0">
                        <a:latin typeface="Cambria Math"/>
                      </a:rPr>
                      <m:t>𝑚</m:t>
                    </m:r>
                    <m:r>
                      <a:rPr lang="en-US" altLang="zh-CN" sz="2400" i="1" baseline="-25000" dirty="0" smtClean="0">
                        <a:latin typeface="Cambria Math"/>
                      </a:rPr>
                      <m:t>2</m:t>
                    </m:r>
                  </m:oMath>
                </a14:m>
                <a:r>
                  <a:rPr lang="zh-CN" altLang="en-US" sz="2400" dirty="0" smtClean="0">
                    <a:solidFill>
                      <a:srgbClr val="FF3300"/>
                    </a:solidFill>
                  </a:rPr>
                  <a:t>同列</a:t>
                </a:r>
                <a:r>
                  <a:rPr lang="zh-CN" altLang="en-US" sz="2400" dirty="0" smtClean="0"/>
                  <a:t>，则密文</a:t>
                </a:r>
                <a14:m>
                  <m:oMath xmlns:m="http://schemas.openxmlformats.org/officeDocument/2006/math">
                    <m:r>
                      <a:rPr lang="en-US" altLang="zh-CN" sz="2400" i="1" dirty="0" smtClean="0">
                        <a:latin typeface="Cambria Math"/>
                      </a:rPr>
                      <m:t>𝑐</m:t>
                    </m:r>
                    <m:r>
                      <a:rPr lang="en-US" altLang="zh-CN" sz="2400" i="1" baseline="-25000" dirty="0" smtClean="0">
                        <a:latin typeface="Cambria Math"/>
                      </a:rPr>
                      <m:t>1</m:t>
                    </m:r>
                    <m:r>
                      <a:rPr lang="zh-CN" altLang="en-US" sz="2400" i="1" dirty="0" smtClean="0">
                        <a:latin typeface="Cambria Math"/>
                      </a:rPr>
                      <m:t>和</m:t>
                    </m:r>
                    <m:r>
                      <a:rPr lang="en-US" altLang="zh-CN" sz="2400" i="1" dirty="0" smtClean="0">
                        <a:latin typeface="Cambria Math"/>
                      </a:rPr>
                      <m:t>𝑐</m:t>
                    </m:r>
                    <m:r>
                      <a:rPr lang="en-US" altLang="zh-CN" sz="2400" i="1" baseline="-25000" dirty="0" smtClean="0">
                        <a:latin typeface="Cambria Math"/>
                      </a:rPr>
                      <m:t>2</m:t>
                    </m:r>
                  </m:oMath>
                </a14:m>
                <a:r>
                  <a:rPr lang="zh-CN" altLang="en-US" sz="2400" dirty="0" smtClean="0"/>
                  <a:t>分别是紧靠</a:t>
                </a:r>
                <a14:m>
                  <m:oMath xmlns:m="http://schemas.openxmlformats.org/officeDocument/2006/math">
                    <m:r>
                      <a:rPr lang="en-US" altLang="zh-CN" sz="2400" i="1" dirty="0" smtClean="0">
                        <a:latin typeface="Cambria Math"/>
                      </a:rPr>
                      <m:t>𝑚</m:t>
                    </m:r>
                    <m:r>
                      <a:rPr lang="en-US" altLang="zh-CN" sz="2400" i="1" baseline="-25000" dirty="0" smtClean="0">
                        <a:latin typeface="Cambria Math"/>
                      </a:rPr>
                      <m:t>1</m:t>
                    </m:r>
                    <m:r>
                      <a:rPr lang="zh-CN" altLang="en-US" sz="2400" i="1" dirty="0" smtClean="0">
                        <a:latin typeface="Cambria Math"/>
                      </a:rPr>
                      <m:t>，</m:t>
                    </m:r>
                    <m:r>
                      <a:rPr lang="en-US" altLang="zh-CN" sz="2400" i="1" dirty="0" smtClean="0">
                        <a:latin typeface="Cambria Math"/>
                      </a:rPr>
                      <m:t>𝑚</m:t>
                    </m:r>
                    <m:r>
                      <a:rPr lang="en-US" altLang="zh-CN" sz="2400" i="1" baseline="-25000" dirty="0" smtClean="0">
                        <a:latin typeface="Cambria Math"/>
                      </a:rPr>
                      <m:t>2</m:t>
                    </m:r>
                  </m:oMath>
                </a14:m>
                <a:r>
                  <a:rPr lang="zh-CN" altLang="en-US" sz="2400" dirty="0" smtClean="0">
                    <a:solidFill>
                      <a:srgbClr val="FF3300"/>
                    </a:solidFill>
                  </a:rPr>
                  <a:t>下方</a:t>
                </a:r>
                <a:r>
                  <a:rPr lang="zh-CN" altLang="en-US" sz="2400" dirty="0" smtClean="0"/>
                  <a:t>的字母，其中第一行看做最后一行的下方</a:t>
                </a:r>
              </a:p>
              <a:p>
                <a:pPr marL="457200" indent="-457200">
                  <a:buFont typeface="+mj-lt"/>
                  <a:buAutoNum type="arabicPeriod"/>
                </a:pPr>
                <a:r>
                  <a:rPr lang="zh-CN" altLang="en-US" sz="2400" dirty="0" smtClean="0"/>
                  <a:t>若</a:t>
                </a:r>
                <a14:m>
                  <m:oMath xmlns:m="http://schemas.openxmlformats.org/officeDocument/2006/math">
                    <m:r>
                      <a:rPr lang="en-US" altLang="zh-CN" sz="2400" i="1" dirty="0" smtClean="0">
                        <a:latin typeface="Cambria Math"/>
                      </a:rPr>
                      <m:t>𝑚</m:t>
                    </m:r>
                    <m:r>
                      <a:rPr lang="en-US" altLang="zh-CN" sz="2400" i="1" baseline="-25000" dirty="0" smtClean="0">
                        <a:latin typeface="Cambria Math"/>
                      </a:rPr>
                      <m:t>1</m:t>
                    </m:r>
                    <m:r>
                      <a:rPr lang="zh-CN" altLang="en-US" sz="2400" i="1" dirty="0" smtClean="0">
                        <a:latin typeface="Cambria Math"/>
                      </a:rPr>
                      <m:t>和</m:t>
                    </m:r>
                    <m:r>
                      <a:rPr lang="en-US" altLang="zh-CN" sz="2400" i="1" dirty="0" smtClean="0">
                        <a:latin typeface="Cambria Math"/>
                      </a:rPr>
                      <m:t>𝑚</m:t>
                    </m:r>
                    <m:r>
                      <a:rPr lang="en-US" altLang="zh-CN" sz="2400" i="1" baseline="-25000" dirty="0" smtClean="0">
                        <a:latin typeface="Cambria Math"/>
                      </a:rPr>
                      <m:t>2</m:t>
                    </m:r>
                  </m:oMath>
                </a14:m>
                <a:r>
                  <a:rPr lang="zh-CN" altLang="en-US" sz="2400" dirty="0">
                    <a:solidFill>
                      <a:srgbClr val="FF3300"/>
                    </a:solidFill>
                  </a:rPr>
                  <a:t>不同行也不同列</a:t>
                </a:r>
                <a:r>
                  <a:rPr lang="zh-CN" altLang="en-US" sz="2400" dirty="0" smtClean="0"/>
                  <a:t>，则</a:t>
                </a:r>
                <a14:m>
                  <m:oMath xmlns:m="http://schemas.openxmlformats.org/officeDocument/2006/math">
                    <m:r>
                      <a:rPr lang="en-US" altLang="zh-CN" sz="2400" i="1" dirty="0" smtClean="0">
                        <a:latin typeface="Cambria Math"/>
                      </a:rPr>
                      <m:t>𝑐</m:t>
                    </m:r>
                    <m:r>
                      <a:rPr lang="en-US" altLang="zh-CN" sz="2400" i="1" baseline="-25000" dirty="0" smtClean="0">
                        <a:latin typeface="Cambria Math"/>
                      </a:rPr>
                      <m:t>1</m:t>
                    </m:r>
                    <m:r>
                      <a:rPr lang="zh-CN" altLang="en-US" sz="2400" i="1" dirty="0" smtClean="0">
                        <a:latin typeface="Cambria Math"/>
                      </a:rPr>
                      <m:t>和</m:t>
                    </m:r>
                    <m:r>
                      <a:rPr lang="en-US" altLang="zh-CN" sz="2400" i="1" dirty="0" smtClean="0">
                        <a:latin typeface="Cambria Math"/>
                      </a:rPr>
                      <m:t>𝑐</m:t>
                    </m:r>
                    <m:r>
                      <a:rPr lang="en-US" altLang="zh-CN" sz="2400" i="1" baseline="-25000" dirty="0" smtClean="0">
                        <a:latin typeface="Cambria Math"/>
                      </a:rPr>
                      <m:t>2</m:t>
                    </m:r>
                  </m:oMath>
                </a14:m>
                <a:r>
                  <a:rPr lang="zh-CN" altLang="en-US" sz="2400" dirty="0" smtClean="0"/>
                  <a:t>是</a:t>
                </a:r>
                <a14:m>
                  <m:oMath xmlns:m="http://schemas.openxmlformats.org/officeDocument/2006/math">
                    <m:r>
                      <a:rPr lang="en-US" altLang="zh-CN" sz="2400" i="1" dirty="0" smtClean="0">
                        <a:latin typeface="Cambria Math"/>
                      </a:rPr>
                      <m:t>𝑚</m:t>
                    </m:r>
                    <m:r>
                      <a:rPr lang="en-US" altLang="zh-CN" sz="2400" i="1" baseline="-25000" dirty="0" smtClean="0">
                        <a:latin typeface="Cambria Math"/>
                      </a:rPr>
                      <m:t>1</m:t>
                    </m:r>
                    <m:r>
                      <a:rPr lang="zh-CN" altLang="en-US" sz="2400" i="1" dirty="0" smtClean="0">
                        <a:latin typeface="Cambria Math"/>
                      </a:rPr>
                      <m:t>，</m:t>
                    </m:r>
                    <m:r>
                      <a:rPr lang="en-US" altLang="zh-CN" sz="2400" i="1" dirty="0" smtClean="0">
                        <a:latin typeface="Cambria Math"/>
                      </a:rPr>
                      <m:t>𝑚</m:t>
                    </m:r>
                    <m:r>
                      <a:rPr lang="en-US" altLang="zh-CN" sz="2400" i="1" baseline="-25000" dirty="0" smtClean="0">
                        <a:latin typeface="Cambria Math"/>
                      </a:rPr>
                      <m:t>2</m:t>
                    </m:r>
                  </m:oMath>
                </a14:m>
                <a:r>
                  <a:rPr lang="zh-CN" altLang="en-US" sz="2400" dirty="0" smtClean="0"/>
                  <a:t>确定的矩形的</a:t>
                </a:r>
                <a:r>
                  <a:rPr lang="zh-CN" altLang="en-US" sz="2400" dirty="0" smtClean="0">
                    <a:solidFill>
                      <a:srgbClr val="FF3300"/>
                    </a:solidFill>
                  </a:rPr>
                  <a:t>其他两角</a:t>
                </a:r>
                <a:r>
                  <a:rPr lang="zh-CN" altLang="en-US" sz="2400" dirty="0" smtClean="0"/>
                  <a:t>的字母，并</a:t>
                </a:r>
                <a14:m>
                  <m:oMath xmlns:m="http://schemas.openxmlformats.org/officeDocument/2006/math">
                    <m:r>
                      <a:rPr lang="en-US" altLang="zh-CN" sz="2400" i="1" dirty="0" smtClean="0">
                        <a:latin typeface="Cambria Math"/>
                      </a:rPr>
                      <m:t>𝑐</m:t>
                    </m:r>
                    <m:r>
                      <a:rPr lang="en-US" altLang="zh-CN" sz="2400" i="1" baseline="-25000" dirty="0" smtClean="0">
                        <a:latin typeface="Cambria Math"/>
                      </a:rPr>
                      <m:t>1</m:t>
                    </m:r>
                    <m:r>
                      <a:rPr lang="zh-CN" altLang="en-US" sz="2400" i="1" dirty="0" smtClean="0">
                        <a:latin typeface="Cambria Math"/>
                      </a:rPr>
                      <m:t>和</m:t>
                    </m:r>
                    <m:r>
                      <a:rPr lang="en-US" altLang="zh-CN" sz="2400" i="1" dirty="0" smtClean="0">
                        <a:latin typeface="Cambria Math"/>
                      </a:rPr>
                      <m:t>𝑚</m:t>
                    </m:r>
                    <m:r>
                      <a:rPr lang="en-US" altLang="zh-CN" sz="2400" i="1" baseline="-25000" dirty="0" smtClean="0">
                        <a:latin typeface="Cambria Math"/>
                      </a:rPr>
                      <m:t>1</m:t>
                    </m:r>
                    <m:r>
                      <a:rPr lang="zh-CN" altLang="en-US" sz="2400" i="1" dirty="0" smtClean="0">
                        <a:latin typeface="Cambria Math"/>
                      </a:rPr>
                      <m:t>，</m:t>
                    </m:r>
                    <m:r>
                      <a:rPr lang="en-US" altLang="zh-CN" sz="2400" i="1" dirty="0" smtClean="0">
                        <a:latin typeface="Cambria Math"/>
                      </a:rPr>
                      <m:t>𝑐</m:t>
                    </m:r>
                    <m:r>
                      <a:rPr lang="en-US" altLang="zh-CN" sz="2400" i="1" baseline="-25000" dirty="0" smtClean="0">
                        <a:latin typeface="Cambria Math"/>
                      </a:rPr>
                      <m:t>2</m:t>
                    </m:r>
                    <m:r>
                      <a:rPr lang="zh-CN" altLang="en-US" sz="2400" i="1" dirty="0" smtClean="0">
                        <a:latin typeface="Cambria Math"/>
                      </a:rPr>
                      <m:t>和</m:t>
                    </m:r>
                    <m:r>
                      <a:rPr lang="en-US" altLang="zh-CN" sz="2400" i="1" dirty="0" smtClean="0">
                        <a:latin typeface="Cambria Math"/>
                      </a:rPr>
                      <m:t>𝑚</m:t>
                    </m:r>
                    <m:r>
                      <a:rPr lang="en-US" altLang="zh-CN" sz="2400" i="1" baseline="-25000" dirty="0" smtClean="0">
                        <a:latin typeface="Cambria Math"/>
                      </a:rPr>
                      <m:t>2</m:t>
                    </m:r>
                  </m:oMath>
                </a14:m>
                <a:r>
                  <a:rPr lang="zh-CN" altLang="en-US" sz="2400" dirty="0" smtClean="0"/>
                  <a:t>同行</a:t>
                </a:r>
                <a:endParaRPr lang="zh-CN" alt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457200" y="3352800"/>
                <a:ext cx="8229600" cy="2677656"/>
              </a:xfrm>
              <a:prstGeom prst="rect">
                <a:avLst/>
              </a:prstGeom>
              <a:blipFill rotWithShape="1">
                <a:blip r:embed="rId3" cstate="print"/>
                <a:stretch>
                  <a:fillRect l="-1111" t="-2506" b="-3645"/>
                </a:stretch>
              </a:blipFill>
            </p:spPr>
            <p:txBody>
              <a:bodyPr/>
              <a:lstStyle/>
              <a:p>
                <a:r>
                  <a:rPr lang="zh-CN" altLang="en-US">
                    <a:noFill/>
                  </a:rPr>
                  <a:t> </a:t>
                </a:r>
              </a:p>
            </p:txBody>
          </p:sp>
        </mc:Fallback>
      </mc:AlternateContent>
    </p:spTree>
  </p:cSld>
  <p:clrMapOvr>
    <a:masterClrMapping/>
  </p:clrMapOvr>
  <p:transition>
    <p:wedg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514350" indent="-514350">
                  <a:buFont typeface="+mj-lt"/>
                  <a:buAutoNum type="arabicPeriod" startAt="4"/>
                </a:pPr>
                <a:r>
                  <a:rPr lang="zh-CN" altLang="en-US" sz="2400" kern="1200" dirty="0">
                    <a:latin typeface="Arial" charset="0"/>
                    <a:ea typeface="宋体" pitchFamily="2" charset="-122"/>
                  </a:rPr>
                  <a:t>若出现重复字母，即</a:t>
                </a:r>
                <a14:m>
                  <m:oMath xmlns:m="http://schemas.openxmlformats.org/officeDocument/2006/math">
                    <m:r>
                      <a:rPr lang="en-US" altLang="zh-CN" sz="2400" kern="1200" dirty="0">
                        <a:latin typeface="Cambria Math" panose="02040503050406030204" pitchFamily="18" charset="0"/>
                        <a:ea typeface="宋体" pitchFamily="2" charset="-122"/>
                      </a:rPr>
                      <m:t>𝑚</m:t>
                    </m:r>
                    <m:r>
                      <a:rPr lang="en-US" altLang="zh-CN" sz="2400" kern="1200" baseline="-25000" dirty="0">
                        <a:latin typeface="Cambria Math" panose="02040503050406030204" pitchFamily="18" charset="0"/>
                        <a:ea typeface="宋体" pitchFamily="2" charset="-122"/>
                      </a:rPr>
                      <m:t>1</m:t>
                    </m:r>
                    <m:r>
                      <a:rPr lang="en-US" altLang="zh-CN" sz="2400" kern="1200" dirty="0">
                        <a:latin typeface="Cambria Math" panose="02040503050406030204" pitchFamily="18" charset="0"/>
                        <a:ea typeface="宋体" pitchFamily="2" charset="-122"/>
                      </a:rPr>
                      <m:t>=</m:t>
                    </m:r>
                    <m:r>
                      <a:rPr lang="en-US" altLang="zh-CN" sz="2400" kern="1200" dirty="0">
                        <a:latin typeface="Cambria Math" panose="02040503050406030204" pitchFamily="18" charset="0"/>
                        <a:ea typeface="宋体" pitchFamily="2" charset="-122"/>
                      </a:rPr>
                      <m:t>𝑚</m:t>
                    </m:r>
                    <m:r>
                      <a:rPr lang="en-US" altLang="zh-CN" sz="2400" kern="1200" baseline="-25000" dirty="0">
                        <a:latin typeface="Cambria Math" panose="02040503050406030204" pitchFamily="18" charset="0"/>
                        <a:ea typeface="宋体" pitchFamily="2" charset="-122"/>
                      </a:rPr>
                      <m:t>2</m:t>
                    </m:r>
                  </m:oMath>
                </a14:m>
                <a:r>
                  <a:rPr lang="zh-CN" altLang="en-US" sz="2400" kern="1200" dirty="0">
                    <a:latin typeface="Arial" charset="0"/>
                    <a:ea typeface="宋体" pitchFamily="2" charset="-122"/>
                  </a:rPr>
                  <a:t>，则在其中插入字母</a:t>
                </a:r>
                <a:r>
                  <a:rPr lang="en-US" altLang="zh-CN" sz="2400" kern="1200" dirty="0">
                    <a:latin typeface="Arial" charset="0"/>
                    <a:ea typeface="宋体" pitchFamily="2" charset="-122"/>
                  </a:rPr>
                  <a:t>Q</a:t>
                </a:r>
              </a:p>
              <a:p>
                <a:pPr marL="514350" indent="-514350">
                  <a:buFont typeface="+mj-lt"/>
                  <a:buAutoNum type="arabicPeriod" startAt="4"/>
                </a:pPr>
                <a:r>
                  <a:rPr lang="zh-CN" altLang="en-US" sz="2400" kern="1200" dirty="0">
                    <a:latin typeface="Arial" charset="0"/>
                    <a:ea typeface="宋体" pitchFamily="2" charset="-122"/>
                  </a:rPr>
                  <a:t>如明文字母是单数，将</a:t>
                </a:r>
                <a:r>
                  <a:rPr lang="en-US" altLang="zh-CN" sz="2400" kern="1200" dirty="0">
                    <a:latin typeface="Arial" charset="0"/>
                    <a:ea typeface="宋体" pitchFamily="2" charset="-122"/>
                  </a:rPr>
                  <a:t>Q</a:t>
                </a:r>
                <a:r>
                  <a:rPr lang="zh-CN" altLang="en-US" sz="2400" kern="1200" dirty="0">
                    <a:latin typeface="Arial" charset="0"/>
                    <a:ea typeface="宋体" pitchFamily="2" charset="-122"/>
                  </a:rPr>
                  <a:t>放在明文的末端</a:t>
                </a:r>
                <a:endParaRPr lang="en-US" altLang="zh-CN" sz="2400" kern="1200" dirty="0">
                  <a:latin typeface="Arial" charset="0"/>
                  <a:ea typeface="宋体" pitchFamily="2" charset="-122"/>
                </a:endParaRPr>
              </a:p>
              <a:p>
                <a:pPr marL="514350" indent="-514350">
                  <a:buNone/>
                </a:pPr>
                <a:r>
                  <a:rPr lang="en-US" altLang="zh-CN" dirty="0" smtClean="0"/>
                  <a:t>      </a:t>
                </a:r>
                <a:r>
                  <a:rPr lang="en-US" altLang="zh-CN" dirty="0" err="1" smtClean="0"/>
                  <a:t>lly</a:t>
                </a:r>
                <a:r>
                  <a:rPr lang="en-US" altLang="zh-CN" dirty="0" err="1" smtClean="0">
                    <a:sym typeface="Wingdings" pitchFamily="2" charset="2"/>
                  </a:rPr>
                  <a:t></a:t>
                </a:r>
                <a:r>
                  <a:rPr lang="en-US" altLang="zh-CN" u="sng" dirty="0" err="1" smtClean="0">
                    <a:sym typeface="Wingdings" pitchFamily="2" charset="2"/>
                  </a:rPr>
                  <a:t>lq</a:t>
                </a:r>
                <a:r>
                  <a:rPr lang="en-US" altLang="zh-CN" dirty="0" smtClean="0">
                    <a:sym typeface="Wingdings" pitchFamily="2" charset="2"/>
                  </a:rPr>
                  <a:t> </a:t>
                </a:r>
                <a:r>
                  <a:rPr lang="en-US" altLang="zh-CN" u="sng" dirty="0" err="1" smtClean="0">
                    <a:sym typeface="Wingdings" pitchFamily="2" charset="2"/>
                  </a:rPr>
                  <a:t>ly</a:t>
                </a:r>
                <a:r>
                  <a:rPr lang="en-US" altLang="zh-CN" dirty="0" smtClean="0">
                    <a:sym typeface="Wingdings" pitchFamily="2" charset="2"/>
                  </a:rPr>
                  <a:t>      </a:t>
                </a:r>
              </a:p>
              <a:p>
                <a:pPr marL="514350" indent="-514350">
                  <a:buNone/>
                </a:pPr>
                <a:r>
                  <a:rPr lang="en-US" altLang="zh-CN" dirty="0" smtClean="0">
                    <a:sym typeface="Wingdings" pitchFamily="2" charset="2"/>
                  </a:rPr>
                  <a:t>      </a:t>
                </a:r>
                <a:r>
                  <a:rPr lang="zh-CN" altLang="en-US" dirty="0" smtClean="0">
                    <a:sym typeface="Wingdings" pitchFamily="2" charset="2"/>
                  </a:rPr>
                  <a:t>查表：</a:t>
                </a:r>
                <a:endParaRPr lang="en-US" altLang="zh-CN" dirty="0" smtClean="0">
                  <a:sym typeface="Wingdings" pitchFamily="2" charset="2"/>
                </a:endParaRPr>
              </a:p>
              <a:p>
                <a:pPr marL="514350" indent="-514350">
                  <a:buNone/>
                </a:pPr>
                <a:r>
                  <a:rPr lang="en-US" altLang="zh-CN" dirty="0" smtClean="0">
                    <a:sym typeface="Wingdings" pitchFamily="2" charset="2"/>
                  </a:rPr>
                  <a:t>             QZ  KZ</a:t>
                </a:r>
                <a:endParaRPr lang="en-US" altLang="zh-CN" dirty="0" smtClean="0"/>
              </a:p>
              <a:p>
                <a:pPr marL="514350" indent="-514350">
                  <a:buNone/>
                </a:pPr>
                <a:r>
                  <a:rPr lang="en-US" altLang="zh-CN" dirty="0" smtClean="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963" t="-149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E34FCE0-0934-408A-90E5-E7664580E219}"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27</a:t>
            </a:fld>
            <a:endParaRPr lang="en-US" altLang="zh-CN" dirty="0"/>
          </a:p>
        </p:txBody>
      </p:sp>
    </p:spTree>
    <p:extLst>
      <p:ext uri="{BB962C8B-B14F-4D97-AF65-F5344CB8AC3E}">
        <p14:creationId xmlns:p14="http://schemas.microsoft.com/office/powerpoint/2010/main" val="3915719074"/>
      </p:ext>
    </p:extLst>
  </p:cSld>
  <p:clrMapOvr>
    <a:masterClrMapping/>
  </p:clrMapOvr>
  <p:transition>
    <p:wedg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28</a:t>
            </a:fld>
            <a:endParaRPr lang="en-US" altLang="zh-CN" dirty="0"/>
          </a:p>
        </p:txBody>
      </p:sp>
      <p:sp>
        <p:nvSpPr>
          <p:cNvPr id="8" name="文本框 7"/>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800" b="1" dirty="0" err="1">
                <a:solidFill>
                  <a:srgbClr val="FF0000"/>
                </a:solidFill>
              </a:rPr>
              <a:t>Playfair</a:t>
            </a:r>
            <a:r>
              <a:rPr lang="zh-CN" altLang="en-US" sz="2800" b="1" dirty="0">
                <a:solidFill>
                  <a:srgbClr val="FF0000"/>
                </a:solidFill>
              </a:rPr>
              <a:t>密码</a:t>
            </a:r>
            <a:r>
              <a:rPr lang="zh-CN" altLang="en-US" sz="2800" b="1" dirty="0" smtClean="0">
                <a:solidFill>
                  <a:srgbClr val="FF0000"/>
                </a:solidFill>
              </a:rPr>
              <a:t>密钥</a:t>
            </a:r>
            <a:r>
              <a:rPr lang="zh-CN" altLang="en-US" sz="2800" b="1" dirty="0">
                <a:solidFill>
                  <a:srgbClr val="FF0000"/>
                </a:solidFill>
              </a:rPr>
              <a:t>空间</a:t>
            </a:r>
            <a:r>
              <a:rPr lang="zh-CN" altLang="en-US" sz="2800" b="1" dirty="0" smtClean="0">
                <a:solidFill>
                  <a:srgbClr val="FF0000"/>
                </a:solidFill>
              </a:rPr>
              <a:t>：</a:t>
            </a:r>
            <a:endParaRPr lang="zh-CN" altLang="en-US" sz="2800" b="1" dirty="0">
              <a:solidFill>
                <a:srgbClr val="FF0000"/>
              </a:solidFill>
            </a:endParaRPr>
          </a:p>
        </p:txBody>
      </p:sp>
      <p:sp>
        <p:nvSpPr>
          <p:cNvPr id="9" name="文本框 8"/>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400" dirty="0"/>
              <a:t>25</a:t>
            </a:r>
            <a:r>
              <a:rPr lang="zh-CN" altLang="en-US" sz="2400" dirty="0"/>
              <a:t>！</a:t>
            </a:r>
            <a:endParaRPr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25</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25</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7"/>
            </p:custDataLst>
          </p:nvPr>
        </p:nvSpPr>
        <p:spPr bwMode="auto">
          <a:xfrm>
            <a:off x="1114425" y="2850356"/>
            <a:ext cx="514350" cy="514350"/>
          </a:xfrm>
          <a:prstGeom prst="ellipse">
            <a:avLst/>
          </a:prstGeom>
          <a:solidFill>
            <a:srgbClr val="00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p:cNvSpPr>
            <a:spLocks noChangeAspect="1"/>
          </p:cNvSpPr>
          <p:nvPr>
            <p:custDataLst>
              <p:tags r:id="rId10"/>
            </p:custDataLst>
          </p:nvPr>
        </p:nvSpPr>
        <p:spPr bwMode="auto">
          <a:xfrm>
            <a:off x="1114425" y="5422106"/>
            <a:ext cx="514350" cy="514350"/>
          </a:xfrm>
          <a:prstGeom prst="ellipse">
            <a:avLst/>
          </a:prstGeom>
          <a:solidFill>
            <a:srgbClr val="808080"/>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圆角矩形 16"/>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p:cNvGrpSpPr/>
          <p:nvPr>
            <p:custDataLst>
              <p:tags r:id="rId12"/>
            </p:custDataLst>
          </p:nvPr>
        </p:nvGrpSpPr>
        <p:grpSpPr>
          <a:xfrm>
            <a:off x="0" y="0"/>
            <a:ext cx="9144000" cy="635000"/>
            <a:chOff x="0" y="0"/>
            <a:chExt cx="9144000" cy="635000"/>
          </a:xfrm>
        </p:grpSpPr>
        <p:sp>
          <p:nvSpPr>
            <p:cNvPr id="18"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9"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0"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21008187"/>
      </p:ext>
    </p:extLst>
  </p:cSld>
  <p:clrMapOvr>
    <a:masterClrMapping/>
  </p:clrMapOvr>
  <p:transition>
    <p:wedg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M=</a:t>
            </a:r>
            <a:r>
              <a:rPr lang="en-US" altLang="zh-CN" dirty="0" err="1" smtClean="0"/>
              <a:t>Playfair</a:t>
            </a:r>
            <a:r>
              <a:rPr lang="en-US" altLang="zh-CN" dirty="0" smtClean="0"/>
              <a:t> cipher was actually</a:t>
            </a:r>
          </a:p>
          <a:p>
            <a:pPr lvl="1"/>
            <a:r>
              <a:rPr lang="zh-CN" altLang="en-US" dirty="0" smtClean="0"/>
              <a:t>先将明文分解成两个字母一对：</a:t>
            </a:r>
            <a:endParaRPr lang="en-US" altLang="zh-CN" dirty="0" smtClean="0"/>
          </a:p>
          <a:p>
            <a:pPr lvl="1">
              <a:buNone/>
            </a:pPr>
            <a:r>
              <a:rPr lang="en-US" altLang="zh-CN" dirty="0" smtClean="0"/>
              <a:t>    </a:t>
            </a:r>
            <a:r>
              <a:rPr lang="en-US" altLang="zh-CN" u="sng" dirty="0" smtClean="0"/>
              <a:t>Pl</a:t>
            </a:r>
            <a:r>
              <a:rPr lang="en-US" altLang="zh-CN" dirty="0" smtClean="0"/>
              <a:t> </a:t>
            </a:r>
            <a:r>
              <a:rPr lang="en-US" altLang="zh-CN" u="sng" dirty="0" smtClean="0"/>
              <a:t>ay</a:t>
            </a:r>
            <a:r>
              <a:rPr lang="en-US" altLang="zh-CN" dirty="0" smtClean="0"/>
              <a:t> </a:t>
            </a:r>
            <a:r>
              <a:rPr lang="en-US" altLang="zh-CN" u="sng" dirty="0" err="1" smtClean="0"/>
              <a:t>fa</a:t>
            </a:r>
            <a:r>
              <a:rPr lang="en-US" altLang="zh-CN" dirty="0" smtClean="0"/>
              <a:t> </a:t>
            </a:r>
            <a:r>
              <a:rPr lang="en-US" altLang="zh-CN" u="sng" dirty="0" err="1" smtClean="0"/>
              <a:t>ir</a:t>
            </a:r>
            <a:r>
              <a:rPr lang="en-US" altLang="zh-CN" dirty="0" smtClean="0"/>
              <a:t> </a:t>
            </a:r>
            <a:r>
              <a:rPr lang="en-US" altLang="zh-CN" u="sng" dirty="0" smtClean="0"/>
              <a:t>ci</a:t>
            </a:r>
            <a:r>
              <a:rPr lang="en-US" altLang="zh-CN" dirty="0" smtClean="0"/>
              <a:t> </a:t>
            </a:r>
            <a:r>
              <a:rPr lang="en-US" altLang="zh-CN" u="sng" dirty="0" err="1" smtClean="0"/>
              <a:t>ph</a:t>
            </a:r>
            <a:r>
              <a:rPr lang="en-US" altLang="zh-CN" dirty="0" smtClean="0"/>
              <a:t> </a:t>
            </a:r>
            <a:r>
              <a:rPr lang="en-US" altLang="zh-CN" u="sng" dirty="0" err="1" smtClean="0"/>
              <a:t>er</a:t>
            </a:r>
            <a:r>
              <a:rPr lang="en-US" altLang="zh-CN" dirty="0" smtClean="0"/>
              <a:t> </a:t>
            </a:r>
            <a:r>
              <a:rPr lang="en-US" altLang="zh-CN" u="sng" dirty="0" err="1" smtClean="0"/>
              <a:t>wa</a:t>
            </a:r>
            <a:r>
              <a:rPr lang="en-US" altLang="zh-CN" dirty="0" smtClean="0"/>
              <a:t> </a:t>
            </a:r>
            <a:r>
              <a:rPr lang="en-US" altLang="zh-CN" u="sng" dirty="0" err="1" smtClean="0"/>
              <a:t>sa</a:t>
            </a:r>
            <a:r>
              <a:rPr lang="en-US" altLang="zh-CN" dirty="0" smtClean="0"/>
              <a:t> </a:t>
            </a:r>
            <a:r>
              <a:rPr lang="en-US" altLang="zh-CN" u="sng" dirty="0" smtClean="0"/>
              <a:t>ct</a:t>
            </a:r>
            <a:r>
              <a:rPr lang="en-US" altLang="zh-CN" dirty="0" smtClean="0"/>
              <a:t> </a:t>
            </a:r>
            <a:r>
              <a:rPr lang="en-US" altLang="zh-CN" u="sng" dirty="0" err="1" smtClean="0"/>
              <a:t>ua</a:t>
            </a:r>
            <a:r>
              <a:rPr lang="en-US" altLang="zh-CN" dirty="0" smtClean="0"/>
              <a:t> </a:t>
            </a:r>
            <a:r>
              <a:rPr lang="en-US" altLang="zh-CN" u="sng" dirty="0" err="1" smtClean="0">
                <a:solidFill>
                  <a:srgbClr val="FF0000"/>
                </a:solidFill>
              </a:rPr>
              <a:t>ll</a:t>
            </a:r>
            <a:r>
              <a:rPr lang="en-US" altLang="zh-CN" dirty="0" smtClean="0"/>
              <a:t> </a:t>
            </a:r>
            <a:r>
              <a:rPr lang="en-US" altLang="zh-CN" u="sng" dirty="0" smtClean="0"/>
              <a:t>y</a:t>
            </a:r>
          </a:p>
          <a:p>
            <a:pPr lvl="1">
              <a:buNone/>
            </a:pPr>
            <a:endParaRPr lang="en-US" altLang="zh-CN" u="sng" dirty="0" smtClean="0"/>
          </a:p>
          <a:p>
            <a:pPr lvl="1">
              <a:buNone/>
            </a:pPr>
            <a:endParaRPr lang="en-US" altLang="zh-CN" u="sng" dirty="0" smtClean="0"/>
          </a:p>
          <a:p>
            <a:pPr lvl="1">
              <a:buNone/>
            </a:pPr>
            <a:endParaRPr lang="en-US" altLang="zh-CN" u="sng" dirty="0" smtClean="0"/>
          </a:p>
          <a:p>
            <a:pPr lvl="1">
              <a:buNone/>
            </a:pPr>
            <a:endParaRPr lang="en-US" altLang="zh-CN" u="sng" dirty="0" smtClean="0"/>
          </a:p>
          <a:p>
            <a:pPr lvl="1">
              <a:buNone/>
            </a:pPr>
            <a:endParaRPr lang="en-US" altLang="zh-CN" u="sng" dirty="0" smtClean="0"/>
          </a:p>
          <a:p>
            <a:pPr lvl="1"/>
            <a:r>
              <a:rPr lang="zh-CN" altLang="en-US" dirty="0" smtClean="0"/>
              <a:t>查表得密文：</a:t>
            </a:r>
            <a:r>
              <a:rPr lang="en-US" altLang="zh-CN" dirty="0" smtClean="0"/>
              <a:t>C= QK BW IT VA AS OK VB IG IC TA WT </a:t>
            </a:r>
            <a:r>
              <a:rPr lang="en-US" altLang="zh-CN" dirty="0">
                <a:sym typeface="Wingdings" pitchFamily="2" charset="2"/>
              </a:rPr>
              <a:t>QZ  </a:t>
            </a:r>
            <a:r>
              <a:rPr lang="en-US" altLang="zh-CN" dirty="0" smtClean="0">
                <a:sym typeface="Wingdings" pitchFamily="2" charset="2"/>
              </a:rPr>
              <a:t>KZ</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27624BD7-1CA8-4992-A67E-F76C0BF289DA}"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29</a:t>
            </a:fld>
            <a:endParaRPr lang="en-US" altLang="zh-CN" dirty="0"/>
          </a:p>
        </p:txBody>
      </p:sp>
      <p:pic>
        <p:nvPicPr>
          <p:cNvPr id="9" name="内容占位符 7" descr="图片2.png"/>
          <p:cNvPicPr>
            <a:picLocks noChangeAspect="1"/>
          </p:cNvPicPr>
          <p:nvPr/>
        </p:nvPicPr>
        <p:blipFill>
          <a:blip r:embed="rId2" cstate="print"/>
          <a:stretch>
            <a:fillRect/>
          </a:stretch>
        </p:blipFill>
        <p:spPr bwMode="auto">
          <a:xfrm>
            <a:off x="609600" y="3276600"/>
            <a:ext cx="8229600" cy="1905000"/>
          </a:xfrm>
          <a:prstGeom prst="rect">
            <a:avLst/>
          </a:prstGeom>
          <a:noFill/>
          <a:ln w="9525">
            <a:noFill/>
            <a:miter lim="800000"/>
            <a:headEnd/>
            <a:tailEnd/>
          </a:ln>
          <a:effectLst/>
        </p:spPr>
      </p:pic>
    </p:spTree>
  </p:cSld>
  <p:clrMapOvr>
    <a:masterClrMapping/>
  </p:clrMapOvr>
  <p:transition>
    <p:wedg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华文新魏" pitchFamily="2" charset="-122"/>
                <a:ea typeface="华文新魏" pitchFamily="2" charset="-122"/>
              </a:rPr>
              <a:t>经典密码的定义和分类</a:t>
            </a:r>
            <a:endParaRPr lang="zh-CN" altLang="en-US" dirty="0"/>
          </a:p>
        </p:txBody>
      </p:sp>
      <p:sp>
        <p:nvSpPr>
          <p:cNvPr id="3" name="内容占位符 2"/>
          <p:cNvSpPr>
            <a:spLocks noGrp="1"/>
          </p:cNvSpPr>
          <p:nvPr>
            <p:ph idx="1"/>
          </p:nvPr>
        </p:nvSpPr>
        <p:spPr>
          <a:xfrm>
            <a:off x="457200" y="1600200"/>
            <a:ext cx="8229600" cy="4724400"/>
          </a:xfrm>
        </p:spPr>
        <p:txBody>
          <a:bodyPr/>
          <a:lstStyle/>
          <a:p>
            <a:pPr marL="420688" algn="just">
              <a:lnSpc>
                <a:spcPct val="90000"/>
              </a:lnSpc>
              <a:spcBef>
                <a:spcPct val="35000"/>
              </a:spcBef>
              <a:buFont typeface="Wingdings" pitchFamily="2" charset="2"/>
              <a:buChar char="Ø"/>
            </a:pPr>
            <a:r>
              <a:rPr lang="zh-CN" altLang="en-US" dirty="0"/>
              <a:t>经典</a:t>
            </a:r>
            <a:r>
              <a:rPr lang="zh-CN" altLang="en-US" dirty="0" smtClean="0"/>
              <a:t>密码体制都是</a:t>
            </a:r>
            <a:r>
              <a:rPr lang="zh-CN" altLang="en-US" b="1" dirty="0" smtClean="0">
                <a:solidFill>
                  <a:srgbClr val="FF0000"/>
                </a:solidFill>
              </a:rPr>
              <a:t>对称密码体制</a:t>
            </a:r>
            <a:r>
              <a:rPr lang="zh-CN" altLang="en-US" dirty="0" smtClean="0"/>
              <a:t>，</a:t>
            </a:r>
            <a:r>
              <a:rPr lang="zh-CN" altLang="en-US" dirty="0" smtClean="0">
                <a:latin typeface="黑体" pitchFamily="2" charset="-122"/>
                <a:ea typeface="黑体" pitchFamily="2" charset="-122"/>
              </a:rPr>
              <a:t>密钥由安全信道传递，可分为：</a:t>
            </a:r>
            <a:endParaRPr lang="en-US" altLang="zh-CN" dirty="0" smtClean="0">
              <a:latin typeface="黑体" pitchFamily="2" charset="-122"/>
              <a:ea typeface="黑体" pitchFamily="2" charset="-122"/>
            </a:endParaRPr>
          </a:p>
          <a:p>
            <a:pPr marL="877888" lvl="1" indent="-342900" algn="just">
              <a:lnSpc>
                <a:spcPct val="90000"/>
              </a:lnSpc>
              <a:spcBef>
                <a:spcPct val="35000"/>
              </a:spcBef>
              <a:buFont typeface="Wingdings" pitchFamily="2" charset="2"/>
              <a:buChar char="ü"/>
            </a:pPr>
            <a:r>
              <a:rPr lang="zh-CN" altLang="en-US" dirty="0" smtClean="0">
                <a:solidFill>
                  <a:srgbClr val="FF0000"/>
                </a:solidFill>
                <a:latin typeface="黑体" pitchFamily="2" charset="-122"/>
                <a:ea typeface="黑体" pitchFamily="2" charset="-122"/>
              </a:rPr>
              <a:t>替换密码</a:t>
            </a:r>
            <a:r>
              <a:rPr lang="en-US" altLang="zh-CN" dirty="0" smtClean="0">
                <a:solidFill>
                  <a:srgbClr val="FF0000"/>
                </a:solidFill>
                <a:latin typeface="黑体" pitchFamily="2" charset="-122"/>
                <a:ea typeface="黑体" pitchFamily="2" charset="-122"/>
              </a:rPr>
              <a:t>/</a:t>
            </a:r>
            <a:r>
              <a:rPr lang="zh-CN" altLang="en-US" dirty="0" smtClean="0">
                <a:solidFill>
                  <a:srgbClr val="FF0000"/>
                </a:solidFill>
                <a:latin typeface="黑体" pitchFamily="2" charset="-122"/>
                <a:ea typeface="黑体" pitchFamily="2" charset="-122"/>
              </a:rPr>
              <a:t>代换密码</a:t>
            </a:r>
            <a:r>
              <a:rPr lang="zh-CN" altLang="en-US" dirty="0" smtClean="0">
                <a:latin typeface="黑体" pitchFamily="2" charset="-122"/>
                <a:ea typeface="黑体" pitchFamily="2" charset="-122"/>
              </a:rPr>
              <a:t>（</a:t>
            </a:r>
            <a:r>
              <a:rPr lang="en-US" altLang="zh-CN" b="1" dirty="0" smtClean="0">
                <a:solidFill>
                  <a:srgbClr val="FF0000"/>
                </a:solidFill>
                <a:latin typeface="黑体" pitchFamily="2" charset="-122"/>
                <a:ea typeface="黑体" pitchFamily="2" charset="-122"/>
              </a:rPr>
              <a:t>S</a:t>
            </a:r>
            <a:r>
              <a:rPr lang="en-US" altLang="zh-CN" dirty="0" smtClean="0">
                <a:latin typeface="黑体" pitchFamily="2" charset="-122"/>
                <a:ea typeface="黑体" pitchFamily="2" charset="-122"/>
              </a:rPr>
              <a:t>ubstitution）—</a:t>
            </a:r>
            <a:r>
              <a:rPr lang="zh-CN" altLang="en-US" sz="2000" dirty="0" smtClean="0">
                <a:latin typeface="黑体" pitchFamily="2" charset="-122"/>
                <a:ea typeface="黑体" pitchFamily="2" charset="-122"/>
              </a:rPr>
              <a:t>用一个符号代替另一个符号</a:t>
            </a:r>
            <a:endParaRPr lang="en-US" altLang="zh-CN" sz="2000" dirty="0" smtClean="0">
              <a:latin typeface="黑体" pitchFamily="2" charset="-122"/>
              <a:ea typeface="黑体" pitchFamily="2" charset="-122"/>
            </a:endParaRPr>
          </a:p>
          <a:p>
            <a:pPr marL="1220788" lvl="2" algn="just">
              <a:lnSpc>
                <a:spcPct val="90000"/>
              </a:lnSpc>
              <a:spcBef>
                <a:spcPct val="35000"/>
              </a:spcBef>
              <a:buFont typeface="Wingdings" pitchFamily="2" charset="2"/>
              <a:buChar char="p"/>
            </a:pPr>
            <a:r>
              <a:rPr lang="zh-CN" altLang="en-US" dirty="0" smtClean="0">
                <a:latin typeface="黑体" pitchFamily="2" charset="-122"/>
                <a:ea typeface="黑体" pitchFamily="2" charset="-122"/>
              </a:rPr>
              <a:t>单表替换密码</a:t>
            </a:r>
            <a:endParaRPr lang="en-US" altLang="zh-CN" dirty="0" smtClean="0">
              <a:latin typeface="黑体" pitchFamily="2" charset="-122"/>
              <a:ea typeface="黑体" pitchFamily="2" charset="-122"/>
            </a:endParaRPr>
          </a:p>
          <a:p>
            <a:pPr marL="1677988" lvl="3" algn="just">
              <a:lnSpc>
                <a:spcPct val="90000"/>
              </a:lnSpc>
              <a:spcBef>
                <a:spcPct val="35000"/>
              </a:spcBef>
              <a:buFont typeface="Arial" pitchFamily="34" charset="0"/>
              <a:buChar char="•"/>
            </a:pPr>
            <a:r>
              <a:rPr lang="zh-CN" altLang="en-US" sz="1800" dirty="0" smtClean="0">
                <a:latin typeface="黑体" pitchFamily="2" charset="-122"/>
                <a:ea typeface="黑体" pitchFamily="2" charset="-122"/>
              </a:rPr>
              <a:t>仿射密</a:t>
            </a:r>
            <a:r>
              <a:rPr lang="zh-CN" altLang="en-US" sz="1800" dirty="0">
                <a:latin typeface="黑体" pitchFamily="2" charset="-122"/>
                <a:ea typeface="黑体" pitchFamily="2" charset="-122"/>
              </a:rPr>
              <a:t>码（移位代换密</a:t>
            </a:r>
            <a:r>
              <a:rPr lang="zh-CN" altLang="en-US" sz="1800" dirty="0" smtClean="0">
                <a:latin typeface="黑体" pitchFamily="2" charset="-122"/>
                <a:ea typeface="黑体" pitchFamily="2" charset="-122"/>
              </a:rPr>
              <a:t>码，乘</a:t>
            </a:r>
            <a:r>
              <a:rPr lang="zh-CN" altLang="en-US" sz="1800" dirty="0">
                <a:latin typeface="黑体" pitchFamily="2" charset="-122"/>
                <a:ea typeface="黑体" pitchFamily="2" charset="-122"/>
              </a:rPr>
              <a:t>数密</a:t>
            </a:r>
            <a:r>
              <a:rPr lang="zh-CN" altLang="en-US" sz="1800" dirty="0" smtClean="0">
                <a:latin typeface="黑体" pitchFamily="2" charset="-122"/>
                <a:ea typeface="黑体" pitchFamily="2" charset="-122"/>
              </a:rPr>
              <a:t>码）</a:t>
            </a:r>
            <a:endParaRPr lang="en-US" altLang="zh-CN" sz="1800" dirty="0" smtClean="0">
              <a:latin typeface="黑体" pitchFamily="2" charset="-122"/>
              <a:ea typeface="黑体" pitchFamily="2" charset="-122"/>
            </a:endParaRPr>
          </a:p>
          <a:p>
            <a:pPr marL="1220788" lvl="2" algn="just">
              <a:lnSpc>
                <a:spcPct val="90000"/>
              </a:lnSpc>
              <a:spcBef>
                <a:spcPct val="35000"/>
              </a:spcBef>
              <a:buFont typeface="Wingdings" pitchFamily="2" charset="2"/>
              <a:buChar char="p"/>
            </a:pPr>
            <a:r>
              <a:rPr lang="zh-CN" altLang="en-US" dirty="0" smtClean="0">
                <a:latin typeface="黑体" pitchFamily="2" charset="-122"/>
                <a:ea typeface="黑体" pitchFamily="2" charset="-122"/>
              </a:rPr>
              <a:t>多表替换密码</a:t>
            </a:r>
            <a:endParaRPr lang="en-US" altLang="zh-CN" dirty="0" smtClean="0">
              <a:latin typeface="黑体" pitchFamily="2" charset="-122"/>
              <a:ea typeface="黑体" pitchFamily="2" charset="-122"/>
            </a:endParaRPr>
          </a:p>
          <a:p>
            <a:pPr marL="1792288" lvl="3" indent="-342900" algn="just">
              <a:lnSpc>
                <a:spcPct val="90000"/>
              </a:lnSpc>
              <a:spcBef>
                <a:spcPct val="35000"/>
              </a:spcBef>
              <a:buFont typeface="Arial" panose="020B0604020202020204" pitchFamily="34" charset="0"/>
              <a:buChar char="•"/>
            </a:pPr>
            <a:r>
              <a:rPr lang="en-US" altLang="zh-CN" dirty="0" err="1" smtClean="0">
                <a:latin typeface="黑体" pitchFamily="2" charset="-122"/>
                <a:ea typeface="黑体" pitchFamily="2" charset="-122"/>
              </a:rPr>
              <a:t>Playfair</a:t>
            </a:r>
            <a:endParaRPr lang="en-US" altLang="zh-CN" dirty="0" smtClean="0">
              <a:latin typeface="黑体" pitchFamily="2" charset="-122"/>
              <a:ea typeface="黑体" pitchFamily="2" charset="-122"/>
            </a:endParaRPr>
          </a:p>
          <a:p>
            <a:pPr marL="1792288" lvl="3" indent="-342900" algn="just">
              <a:lnSpc>
                <a:spcPct val="90000"/>
              </a:lnSpc>
              <a:spcBef>
                <a:spcPct val="35000"/>
              </a:spcBef>
              <a:buFont typeface="Arial" panose="020B0604020202020204" pitchFamily="34" charset="0"/>
              <a:buChar char="•"/>
            </a:pPr>
            <a:r>
              <a:rPr lang="en-US" altLang="zh-CN" dirty="0" err="1" smtClean="0">
                <a:latin typeface="黑体" pitchFamily="2" charset="-122"/>
                <a:ea typeface="黑体" pitchFamily="2" charset="-122"/>
              </a:rPr>
              <a:t>Vigenère</a:t>
            </a:r>
            <a:endParaRPr lang="en-US" altLang="zh-CN" dirty="0" smtClean="0">
              <a:latin typeface="黑体" pitchFamily="2" charset="-122"/>
              <a:ea typeface="黑体" pitchFamily="2" charset="-122"/>
            </a:endParaRPr>
          </a:p>
          <a:p>
            <a:pPr marL="1792288" lvl="3" indent="-342900" algn="just">
              <a:lnSpc>
                <a:spcPct val="90000"/>
              </a:lnSpc>
              <a:spcBef>
                <a:spcPct val="35000"/>
              </a:spcBef>
              <a:buFont typeface="Arial" panose="020B0604020202020204" pitchFamily="34" charset="0"/>
              <a:buChar char="•"/>
            </a:pPr>
            <a:r>
              <a:rPr lang="en-US" altLang="zh-CN" dirty="0" smtClean="0">
                <a:latin typeface="黑体" pitchFamily="2" charset="-122"/>
                <a:ea typeface="黑体" pitchFamily="2" charset="-122"/>
              </a:rPr>
              <a:t>Hill</a:t>
            </a:r>
            <a:r>
              <a:rPr lang="zh-CN" altLang="en-US" dirty="0" smtClean="0">
                <a:latin typeface="黑体" pitchFamily="2" charset="-122"/>
                <a:ea typeface="黑体" pitchFamily="2" charset="-122"/>
              </a:rPr>
              <a:t>密码</a:t>
            </a:r>
            <a:endParaRPr lang="en-US" altLang="zh-CN" dirty="0" smtClean="0">
              <a:latin typeface="黑体" pitchFamily="2" charset="-122"/>
              <a:ea typeface="黑体" pitchFamily="2" charset="-122"/>
            </a:endParaRPr>
          </a:p>
          <a:p>
            <a:pPr marL="877888" lvl="1" indent="-342900">
              <a:lnSpc>
                <a:spcPct val="90000"/>
              </a:lnSpc>
              <a:spcBef>
                <a:spcPct val="35000"/>
              </a:spcBef>
              <a:buFont typeface="Wingdings" pitchFamily="2" charset="2"/>
              <a:buChar char="ü"/>
            </a:pPr>
            <a:r>
              <a:rPr lang="zh-CN" altLang="en-US" dirty="0" smtClean="0">
                <a:solidFill>
                  <a:srgbClr val="FF0000"/>
                </a:solidFill>
                <a:latin typeface="黑体" pitchFamily="2" charset="-122"/>
                <a:ea typeface="黑体" pitchFamily="2" charset="-122"/>
              </a:rPr>
              <a:t>置换密码</a:t>
            </a:r>
            <a:r>
              <a:rPr lang="en-US" altLang="zh-CN" dirty="0" smtClean="0">
                <a:solidFill>
                  <a:srgbClr val="FF0000"/>
                </a:solidFill>
                <a:latin typeface="黑体" pitchFamily="2" charset="-122"/>
                <a:ea typeface="黑体" pitchFamily="2" charset="-122"/>
              </a:rPr>
              <a:t>/</a:t>
            </a:r>
            <a:r>
              <a:rPr lang="zh-CN" altLang="en-US" dirty="0" smtClean="0">
                <a:solidFill>
                  <a:srgbClr val="FF0000"/>
                </a:solidFill>
                <a:latin typeface="黑体" pitchFamily="2" charset="-122"/>
                <a:ea typeface="黑体" pitchFamily="2" charset="-122"/>
              </a:rPr>
              <a:t>换位密码</a:t>
            </a:r>
            <a:r>
              <a:rPr lang="zh-CN" altLang="en-US" dirty="0" smtClean="0">
                <a:latin typeface="黑体" pitchFamily="2" charset="-122"/>
                <a:ea typeface="黑体" pitchFamily="2" charset="-122"/>
              </a:rPr>
              <a:t>（</a:t>
            </a:r>
            <a:r>
              <a:rPr lang="en-US" altLang="zh-CN" dirty="0" smtClean="0">
                <a:solidFill>
                  <a:srgbClr val="FF0000"/>
                </a:solidFill>
                <a:latin typeface="黑体" pitchFamily="2" charset="-122"/>
                <a:ea typeface="黑体" pitchFamily="2" charset="-122"/>
              </a:rPr>
              <a:t>P</a:t>
            </a:r>
            <a:r>
              <a:rPr lang="en-US" altLang="zh-CN" dirty="0" smtClean="0">
                <a:latin typeface="黑体" pitchFamily="2" charset="-122"/>
                <a:ea typeface="黑体" pitchFamily="2" charset="-122"/>
              </a:rPr>
              <a:t>ermutation</a:t>
            </a:r>
            <a:r>
              <a:rPr lang="en-US" altLang="zh-CN" dirty="0">
                <a:latin typeface="黑体" pitchFamily="2" charset="-122"/>
                <a:ea typeface="黑体" pitchFamily="2" charset="-122"/>
              </a:rPr>
              <a:t>）—</a:t>
            </a:r>
            <a:r>
              <a:rPr lang="zh-CN" altLang="en-US" sz="2000" dirty="0" smtClean="0">
                <a:latin typeface="黑体" pitchFamily="2" charset="-122"/>
                <a:ea typeface="黑体" pitchFamily="2" charset="-122"/>
              </a:rPr>
              <a:t>对符号进行重新排序</a:t>
            </a:r>
            <a:endParaRPr lang="zh-CN" altLang="en-US" sz="2000" dirty="0"/>
          </a:p>
        </p:txBody>
      </p:sp>
      <p:sp>
        <p:nvSpPr>
          <p:cNvPr id="4" name="日期占位符 3"/>
          <p:cNvSpPr>
            <a:spLocks noGrp="1"/>
          </p:cNvSpPr>
          <p:nvPr>
            <p:ph type="dt" sz="half" idx="10"/>
          </p:nvPr>
        </p:nvSpPr>
        <p:spPr/>
        <p:txBody>
          <a:bodyPr/>
          <a:lstStyle/>
          <a:p>
            <a:fld id="{27AD9F7D-D0D7-4486-A3A8-BCC026D3C8B7}"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a:t>
            </a:fld>
            <a:endParaRPr lang="en-US" altLang="zh-CN" dirty="0"/>
          </a:p>
        </p:txBody>
      </p:sp>
    </p:spTree>
  </p:cSld>
  <p:clrMapOvr>
    <a:masterClrMapping/>
  </p:clrMapOvr>
  <p:transition>
    <p:wedg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例：</a:t>
            </a:r>
            <a:r>
              <a:rPr lang="en-US" altLang="zh-CN" b="1" dirty="0" smtClean="0">
                <a:solidFill>
                  <a:srgbClr val="FF0000"/>
                </a:solidFill>
              </a:rPr>
              <a:t>ADFGX</a:t>
            </a:r>
            <a:r>
              <a:rPr lang="zh-CN" altLang="en-US" b="1" dirty="0" smtClean="0">
                <a:solidFill>
                  <a:srgbClr val="FF0000"/>
                </a:solidFill>
              </a:rPr>
              <a:t>密码 </a:t>
            </a:r>
            <a:r>
              <a:rPr lang="zh-CN" altLang="en-US" dirty="0" smtClean="0"/>
              <a:t>（一战期间</a:t>
            </a:r>
            <a:r>
              <a:rPr lang="zh-CN" altLang="en-US" dirty="0" smtClean="0">
                <a:solidFill>
                  <a:srgbClr val="FF0000"/>
                </a:solidFill>
              </a:rPr>
              <a:t>德国</a:t>
            </a:r>
            <a:r>
              <a:rPr lang="zh-CN" altLang="en-US" dirty="0" smtClean="0"/>
              <a:t>采用 ）</a:t>
            </a:r>
            <a:endParaRPr lang="en-US" altLang="zh-CN" dirty="0" smtClean="0"/>
          </a:p>
          <a:p>
            <a:pPr lvl="1"/>
            <a:r>
              <a:rPr lang="zh-CN" altLang="en-US" dirty="0" smtClean="0">
                <a:solidFill>
                  <a:srgbClr val="FF0000"/>
                </a:solidFill>
              </a:rPr>
              <a:t>第一步</a:t>
            </a:r>
            <a:r>
              <a:rPr lang="zh-CN" altLang="en-US" dirty="0" smtClean="0"/>
              <a:t>：将字母表中字母组成</a:t>
            </a:r>
            <a:r>
              <a:rPr lang="en-US" altLang="zh-CN" dirty="0" smtClean="0"/>
              <a:t>5×5</a:t>
            </a:r>
            <a:r>
              <a:rPr lang="zh-CN" altLang="en-US" dirty="0" smtClean="0"/>
              <a:t>矩阵，字母</a:t>
            </a:r>
            <a:r>
              <a:rPr lang="en-US" altLang="zh-CN" i="1" dirty="0" err="1" smtClean="0"/>
              <a:t>i</a:t>
            </a:r>
            <a:r>
              <a:rPr lang="zh-CN" altLang="en-US" dirty="0" smtClean="0"/>
              <a:t>和</a:t>
            </a:r>
            <a:r>
              <a:rPr lang="en-US" altLang="zh-CN" i="1" dirty="0" smtClean="0"/>
              <a:t>j</a:t>
            </a:r>
            <a:r>
              <a:rPr lang="zh-CN" altLang="en-US" dirty="0" smtClean="0"/>
              <a:t>被认为是同一个字母，矩阵的行和列用字母</a:t>
            </a:r>
            <a:r>
              <a:rPr lang="en-US" altLang="zh-CN" i="1" dirty="0" smtClean="0"/>
              <a:t>A</a:t>
            </a:r>
            <a:r>
              <a:rPr lang="zh-CN" altLang="en-US" dirty="0" smtClean="0"/>
              <a:t>，</a:t>
            </a:r>
            <a:r>
              <a:rPr lang="en-US" altLang="zh-CN" i="1" dirty="0" smtClean="0"/>
              <a:t>D</a:t>
            </a:r>
            <a:r>
              <a:rPr lang="zh-CN" altLang="en-US" dirty="0" smtClean="0"/>
              <a:t>，</a:t>
            </a:r>
            <a:r>
              <a:rPr lang="en-US" altLang="zh-CN" i="1" dirty="0" smtClean="0"/>
              <a:t>F</a:t>
            </a:r>
            <a:r>
              <a:rPr lang="zh-CN" altLang="en-US" dirty="0" smtClean="0"/>
              <a:t>，</a:t>
            </a:r>
            <a:r>
              <a:rPr lang="en-US" altLang="zh-CN" i="1" dirty="0" smtClean="0"/>
              <a:t>G</a:t>
            </a:r>
            <a:r>
              <a:rPr lang="zh-CN" altLang="en-US" dirty="0" smtClean="0"/>
              <a:t>，</a:t>
            </a:r>
            <a:r>
              <a:rPr lang="en-US" altLang="zh-CN" i="1" dirty="0" smtClean="0"/>
              <a:t>X</a:t>
            </a:r>
            <a:r>
              <a:rPr lang="zh-CN" altLang="en-US" dirty="0" smtClean="0"/>
              <a:t>标记，矩阵可能是</a:t>
            </a:r>
            <a:r>
              <a:rPr lang="zh-CN" altLang="en-US" sz="2800" dirty="0" smtClean="0"/>
              <a:t> </a:t>
            </a:r>
          </a:p>
          <a:p>
            <a:pPr lvl="1"/>
            <a:endParaRPr lang="zh-CN" altLang="en-US" dirty="0"/>
          </a:p>
        </p:txBody>
      </p:sp>
      <p:sp>
        <p:nvSpPr>
          <p:cNvPr id="4" name="日期占位符 3"/>
          <p:cNvSpPr>
            <a:spLocks noGrp="1"/>
          </p:cNvSpPr>
          <p:nvPr>
            <p:ph type="dt" sz="half" idx="10"/>
          </p:nvPr>
        </p:nvSpPr>
        <p:spPr/>
        <p:txBody>
          <a:bodyPr/>
          <a:lstStyle/>
          <a:p>
            <a:fld id="{02BF1B16-C9FB-4C74-B42E-8FD4F51ABBF2}"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30</a:t>
            </a:fld>
            <a:endParaRPr lang="en-US" altLang="zh-CN" dirty="0"/>
          </a:p>
        </p:txBody>
      </p:sp>
      <p:pic>
        <p:nvPicPr>
          <p:cNvPr id="7" name="图片 6" descr="图片3.png"/>
          <p:cNvPicPr>
            <a:picLocks noChangeAspect="1"/>
          </p:cNvPicPr>
          <p:nvPr/>
        </p:nvPicPr>
        <p:blipFill>
          <a:blip r:embed="rId2" cstate="print"/>
          <a:stretch>
            <a:fillRect/>
          </a:stretch>
        </p:blipFill>
        <p:spPr>
          <a:xfrm>
            <a:off x="2667000" y="3810000"/>
            <a:ext cx="3419574" cy="2535727"/>
          </a:xfrm>
          <a:prstGeom prst="rect">
            <a:avLst/>
          </a:prstGeom>
        </p:spPr>
      </p:pic>
    </p:spTree>
  </p:cSld>
  <p:clrMapOvr>
    <a:masterClrMapping/>
  </p:clrMapOvr>
  <p:transition>
    <p:wedg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724400"/>
          </a:xfrm>
        </p:spPr>
        <p:txBody>
          <a:bodyPr/>
          <a:lstStyle/>
          <a:p>
            <a:r>
              <a:rPr lang="zh-CN" altLang="en-US" dirty="0" smtClean="0"/>
              <a:t>每一明文字母用它所在行和列的标记代替，如</a:t>
            </a:r>
            <a:r>
              <a:rPr lang="en-US" altLang="zh-CN" i="1" dirty="0" smtClean="0"/>
              <a:t>s</a:t>
            </a:r>
            <a:r>
              <a:rPr lang="zh-CN" altLang="en-US" dirty="0" smtClean="0"/>
              <a:t>变成了</a:t>
            </a:r>
            <a:r>
              <a:rPr lang="en-US" altLang="zh-CN" i="1" dirty="0" smtClean="0"/>
              <a:t>FA</a:t>
            </a:r>
            <a:r>
              <a:rPr lang="zh-CN" altLang="en-US" dirty="0" smtClean="0"/>
              <a:t>，</a:t>
            </a:r>
            <a:r>
              <a:rPr lang="en-US" altLang="zh-CN" i="1" dirty="0" smtClean="0"/>
              <a:t>z</a:t>
            </a:r>
            <a:r>
              <a:rPr lang="zh-CN" altLang="en-US" dirty="0" smtClean="0"/>
              <a:t>变成了</a:t>
            </a:r>
            <a:r>
              <a:rPr lang="en-US" altLang="zh-CN" i="1" dirty="0" smtClean="0"/>
              <a:t>DG</a:t>
            </a:r>
            <a:r>
              <a:rPr lang="zh-CN" altLang="en-US" dirty="0" smtClean="0"/>
              <a:t>，假设明文是</a:t>
            </a:r>
            <a:endParaRPr lang="zh-CN" altLang="en-US" i="1" dirty="0" smtClean="0"/>
          </a:p>
          <a:p>
            <a:pPr algn="ctr">
              <a:buNone/>
            </a:pPr>
            <a:r>
              <a:rPr lang="en-US" altLang="zh-CN" sz="2400" i="1" dirty="0" smtClean="0"/>
              <a:t>Kaiser Wilhelm</a:t>
            </a:r>
            <a:r>
              <a:rPr lang="en-US" altLang="zh-CN" sz="2400" dirty="0" smtClean="0"/>
              <a:t>    </a:t>
            </a:r>
          </a:p>
          <a:p>
            <a:r>
              <a:rPr lang="zh-CN" altLang="en-US" dirty="0" smtClean="0"/>
              <a:t>第一步的结果就是</a:t>
            </a:r>
          </a:p>
          <a:p>
            <a:pPr>
              <a:buNone/>
            </a:pPr>
            <a:r>
              <a:rPr lang="zh-CN" altLang="en-US" i="1" dirty="0" smtClean="0"/>
              <a:t>     </a:t>
            </a:r>
            <a:r>
              <a:rPr lang="en-US" altLang="zh-CN" sz="2000" i="1" dirty="0" smtClean="0"/>
              <a:t>XA  FF  GG  FA  AG  DX  GX  GG  FD  XX  AG   FD  GA</a:t>
            </a:r>
            <a:endParaRPr lang="en-US" altLang="zh-CN" sz="2000" dirty="0" smtClean="0"/>
          </a:p>
          <a:p>
            <a:endParaRPr lang="zh-CN" altLang="en-US" dirty="0"/>
          </a:p>
        </p:txBody>
      </p:sp>
      <p:sp>
        <p:nvSpPr>
          <p:cNvPr id="4" name="日期占位符 3"/>
          <p:cNvSpPr>
            <a:spLocks noGrp="1"/>
          </p:cNvSpPr>
          <p:nvPr>
            <p:ph type="dt" sz="half" idx="10"/>
          </p:nvPr>
        </p:nvSpPr>
        <p:spPr/>
        <p:txBody>
          <a:bodyPr/>
          <a:lstStyle/>
          <a:p>
            <a:fld id="{A296925A-1E40-4C02-B26D-B21CA3CCF6A7}"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31</a:t>
            </a:fld>
            <a:endParaRPr lang="en-US" altLang="zh-CN" dirty="0"/>
          </a:p>
        </p:txBody>
      </p:sp>
      <p:pic>
        <p:nvPicPr>
          <p:cNvPr id="7" name="图片 6" descr="图片3.png"/>
          <p:cNvPicPr>
            <a:picLocks noChangeAspect="1"/>
          </p:cNvPicPr>
          <p:nvPr/>
        </p:nvPicPr>
        <p:blipFill>
          <a:blip r:embed="rId2" cstate="print"/>
          <a:stretch>
            <a:fillRect/>
          </a:stretch>
        </p:blipFill>
        <p:spPr>
          <a:xfrm>
            <a:off x="2819400" y="3962400"/>
            <a:ext cx="3419574" cy="2535727"/>
          </a:xfrm>
          <a:prstGeom prst="rect">
            <a:avLst/>
          </a:prstGeom>
        </p:spPr>
      </p:pic>
    </p:spTree>
  </p:cSld>
  <p:clrMapOvr>
    <a:masterClrMapping/>
  </p:clrMapOvr>
  <p:transition>
    <p:wedg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FF0000"/>
                </a:solidFill>
              </a:rPr>
              <a:t>第二步</a:t>
            </a:r>
            <a:r>
              <a:rPr lang="zh-CN" altLang="en-US" dirty="0" smtClean="0"/>
              <a:t>：选择一个</a:t>
            </a:r>
            <a:r>
              <a:rPr lang="zh-CN" altLang="en-US" dirty="0" smtClean="0">
                <a:solidFill>
                  <a:srgbClr val="FF3300"/>
                </a:solidFill>
              </a:rPr>
              <a:t>关键字</a:t>
            </a:r>
            <a:r>
              <a:rPr lang="zh-CN" altLang="en-US" dirty="0" smtClean="0"/>
              <a:t>，比如</a:t>
            </a:r>
            <a:r>
              <a:rPr lang="en-US" altLang="zh-CN" i="1" dirty="0" err="1" smtClean="0"/>
              <a:t>Rhein</a:t>
            </a:r>
            <a:r>
              <a:rPr lang="zh-CN" altLang="en-US" dirty="0" smtClean="0"/>
              <a:t>，用关键字字母来标记矩阵的列，将步</a:t>
            </a:r>
            <a:r>
              <a:rPr lang="zh-CN" altLang="en-US" dirty="0"/>
              <a:t>一的</a:t>
            </a:r>
            <a:r>
              <a:rPr lang="zh-CN" altLang="en-US" dirty="0" smtClean="0"/>
              <a:t>结果组成矩阵：</a:t>
            </a:r>
          </a:p>
          <a:p>
            <a:endParaRPr lang="zh-CN" altLang="en-US" dirty="0"/>
          </a:p>
        </p:txBody>
      </p:sp>
      <p:sp>
        <p:nvSpPr>
          <p:cNvPr id="4" name="日期占位符 3"/>
          <p:cNvSpPr>
            <a:spLocks noGrp="1"/>
          </p:cNvSpPr>
          <p:nvPr>
            <p:ph type="dt" sz="half" idx="10"/>
          </p:nvPr>
        </p:nvSpPr>
        <p:spPr/>
        <p:txBody>
          <a:bodyPr/>
          <a:lstStyle/>
          <a:p>
            <a:fld id="{E04C6B82-5203-4808-A7DB-09DAB19D8CEA}"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32</a:t>
            </a:fld>
            <a:endParaRPr lang="en-US" altLang="zh-CN" dirty="0"/>
          </a:p>
        </p:txBody>
      </p:sp>
      <p:pic>
        <p:nvPicPr>
          <p:cNvPr id="7" name="图片 6" descr="图片4.png"/>
          <p:cNvPicPr>
            <a:picLocks noChangeAspect="1"/>
          </p:cNvPicPr>
          <p:nvPr/>
        </p:nvPicPr>
        <p:blipFill>
          <a:blip r:embed="rId2" cstate="print"/>
          <a:stretch>
            <a:fillRect/>
          </a:stretch>
        </p:blipFill>
        <p:spPr>
          <a:xfrm>
            <a:off x="1046018" y="2971800"/>
            <a:ext cx="7229259" cy="2523536"/>
          </a:xfrm>
          <a:prstGeom prst="rect">
            <a:avLst/>
          </a:prstGeom>
        </p:spPr>
      </p:pic>
    </p:spTree>
  </p:cSld>
  <p:clrMapOvr>
    <a:masterClrMapping/>
  </p:clrMapOvr>
  <p:transition>
    <p:wedg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371600"/>
            <a:ext cx="8229600" cy="4953000"/>
          </a:xfrm>
        </p:spPr>
        <p:txBody>
          <a:bodyPr/>
          <a:lstStyle/>
          <a:p>
            <a:r>
              <a:rPr lang="zh-CN" altLang="en-US" sz="2400" dirty="0" smtClean="0">
                <a:solidFill>
                  <a:srgbClr val="FF0000"/>
                </a:solidFill>
              </a:rPr>
              <a:t>第三步</a:t>
            </a:r>
            <a:r>
              <a:rPr lang="zh-CN" altLang="en-US" sz="2400" dirty="0" smtClean="0"/>
              <a:t>：重新调整列，使列的标记按</a:t>
            </a:r>
            <a:r>
              <a:rPr lang="zh-CN" altLang="en-US" sz="2400" dirty="0" smtClean="0">
                <a:solidFill>
                  <a:srgbClr val="FF3300"/>
                </a:solidFill>
              </a:rPr>
              <a:t>字母表的顺序排列</a:t>
            </a:r>
            <a:endParaRPr lang="en-US" altLang="zh-CN" sz="2400" dirty="0" smtClean="0">
              <a:solidFill>
                <a:srgbClr val="FF3300"/>
              </a:solidFill>
            </a:endParaRPr>
          </a:p>
          <a:p>
            <a:endParaRPr lang="en-US" altLang="zh-CN" dirty="0" smtClean="0">
              <a:solidFill>
                <a:srgbClr val="FF3300"/>
              </a:solidFill>
            </a:endParaRPr>
          </a:p>
          <a:p>
            <a:endParaRPr lang="en-US" altLang="zh-CN" dirty="0" smtClean="0">
              <a:solidFill>
                <a:srgbClr val="FF3300"/>
              </a:solidFill>
            </a:endParaRPr>
          </a:p>
          <a:p>
            <a:endParaRPr lang="en-US" altLang="zh-CN" dirty="0" smtClean="0">
              <a:solidFill>
                <a:srgbClr val="FF3300"/>
              </a:solidFill>
            </a:endParaRPr>
          </a:p>
          <a:p>
            <a:endParaRPr lang="en-US" altLang="zh-CN" dirty="0" smtClean="0">
              <a:solidFill>
                <a:srgbClr val="FF3300"/>
              </a:solidFill>
            </a:endParaRPr>
          </a:p>
          <a:p>
            <a:pPr>
              <a:buNone/>
            </a:pPr>
            <a:endParaRPr lang="en-US" altLang="zh-CN" sz="2400" dirty="0" smtClean="0"/>
          </a:p>
          <a:p>
            <a:pPr>
              <a:buNone/>
            </a:pPr>
            <a:r>
              <a:rPr lang="zh-CN" altLang="en-US" sz="2400" b="1" dirty="0" smtClean="0">
                <a:solidFill>
                  <a:srgbClr val="FF00FF"/>
                </a:solidFill>
              </a:rPr>
              <a:t>        按列</a:t>
            </a:r>
            <a:r>
              <a:rPr lang="zh-CN" altLang="en-US" sz="2400" dirty="0" smtClean="0"/>
              <a:t>读字母可得密文：</a:t>
            </a:r>
            <a:endParaRPr lang="zh-CN" altLang="en-US" sz="2400" i="1" dirty="0" smtClean="0"/>
          </a:p>
          <a:p>
            <a:pPr algn="ctr">
              <a:buNone/>
            </a:pPr>
            <a:r>
              <a:rPr lang="en-US" altLang="zh-CN" sz="2400" i="1" dirty="0" smtClean="0"/>
              <a:t>FAGDFAFXFGFAXXDGGGXGXGDGAA</a:t>
            </a:r>
            <a:endParaRPr lang="en-US" altLang="zh-CN" sz="2400" dirty="0" smtClean="0"/>
          </a:p>
          <a:p>
            <a:r>
              <a:rPr lang="zh-CN" altLang="en-US" sz="2400" dirty="0" smtClean="0">
                <a:solidFill>
                  <a:srgbClr val="FF3300"/>
                </a:solidFill>
              </a:rPr>
              <a:t>已知关键字</a:t>
            </a:r>
            <a:r>
              <a:rPr lang="zh-CN" altLang="en-US" sz="2400" dirty="0" smtClean="0"/>
              <a:t>，解密是容易的：从</a:t>
            </a:r>
            <a:r>
              <a:rPr lang="zh-CN" altLang="en-US" sz="2400" dirty="0" smtClean="0">
                <a:solidFill>
                  <a:srgbClr val="FF3300"/>
                </a:solidFill>
              </a:rPr>
              <a:t>关键字长度</a:t>
            </a:r>
            <a:r>
              <a:rPr lang="zh-CN" altLang="en-US" sz="2400" dirty="0" smtClean="0"/>
              <a:t>和</a:t>
            </a:r>
            <a:r>
              <a:rPr lang="zh-CN" altLang="en-US" sz="2400" dirty="0" smtClean="0">
                <a:solidFill>
                  <a:srgbClr val="FF3300"/>
                </a:solidFill>
              </a:rPr>
              <a:t>密文长度</a:t>
            </a:r>
            <a:r>
              <a:rPr lang="zh-CN" altLang="en-US" sz="2400" dirty="0" smtClean="0"/>
              <a:t>可确定</a:t>
            </a:r>
            <a:r>
              <a:rPr lang="zh-CN" altLang="en-US" sz="2400" dirty="0" smtClean="0">
                <a:solidFill>
                  <a:srgbClr val="FF3300"/>
                </a:solidFill>
              </a:rPr>
              <a:t>列长度</a:t>
            </a:r>
            <a:r>
              <a:rPr lang="zh-CN" altLang="en-US" sz="2400" dirty="0" smtClean="0"/>
              <a:t>，字母被放置到列中，</a:t>
            </a:r>
            <a:r>
              <a:rPr lang="zh-CN" altLang="en-US" sz="2400" dirty="0" smtClean="0">
                <a:solidFill>
                  <a:srgbClr val="FF3300"/>
                </a:solidFill>
              </a:rPr>
              <a:t>重新排序</a:t>
            </a:r>
            <a:r>
              <a:rPr lang="zh-CN" altLang="en-US" sz="2400" dirty="0" smtClean="0"/>
              <a:t>可以与关键字匹配，然后用</a:t>
            </a:r>
            <a:r>
              <a:rPr lang="zh-CN" altLang="en-US" sz="2400" dirty="0" smtClean="0">
                <a:solidFill>
                  <a:srgbClr val="FF3300"/>
                </a:solidFill>
              </a:rPr>
              <a:t>初始矩阵</a:t>
            </a:r>
            <a:r>
              <a:rPr lang="zh-CN" altLang="en-US" sz="2400" dirty="0" smtClean="0"/>
              <a:t>恢复明文</a:t>
            </a:r>
            <a:endParaRPr lang="zh-CN" altLang="en-US" sz="2400" dirty="0" smtClean="0">
              <a:solidFill>
                <a:srgbClr val="FF3300"/>
              </a:solidFill>
            </a:endParaRPr>
          </a:p>
          <a:p>
            <a:endParaRPr lang="zh-CN" altLang="en-US" dirty="0"/>
          </a:p>
        </p:txBody>
      </p:sp>
      <p:sp>
        <p:nvSpPr>
          <p:cNvPr id="4" name="日期占位符 3"/>
          <p:cNvSpPr>
            <a:spLocks noGrp="1"/>
          </p:cNvSpPr>
          <p:nvPr>
            <p:ph type="dt" sz="half" idx="10"/>
          </p:nvPr>
        </p:nvSpPr>
        <p:spPr/>
        <p:txBody>
          <a:bodyPr/>
          <a:lstStyle/>
          <a:p>
            <a:fld id="{515B1AC9-4F3F-4F08-9BD6-CC2386D6ECD9}"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33</a:t>
            </a:fld>
            <a:endParaRPr lang="en-US" altLang="zh-CN" dirty="0"/>
          </a:p>
        </p:txBody>
      </p:sp>
      <p:pic>
        <p:nvPicPr>
          <p:cNvPr id="7" name="图片 6" descr="图片5.png"/>
          <p:cNvPicPr>
            <a:picLocks noChangeAspect="1"/>
          </p:cNvPicPr>
          <p:nvPr/>
        </p:nvPicPr>
        <p:blipFill>
          <a:blip r:embed="rId2" cstate="print"/>
          <a:stretch>
            <a:fillRect/>
          </a:stretch>
        </p:blipFill>
        <p:spPr>
          <a:xfrm>
            <a:off x="1371600" y="1752600"/>
            <a:ext cx="7156113" cy="2529631"/>
          </a:xfrm>
          <a:prstGeom prst="rect">
            <a:avLst/>
          </a:prstGeom>
        </p:spPr>
      </p:pic>
    </p:spTree>
  </p:cSld>
  <p:clrMapOvr>
    <a:masterClrMapping/>
  </p:clrMapOvr>
  <p:transition>
    <p:wedg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52400"/>
            <a:ext cx="7543800" cy="1295400"/>
          </a:xfrm>
        </p:spPr>
        <p:txBody>
          <a:bodyPr/>
          <a:lstStyle/>
          <a:p>
            <a:pPr eaLnBrk="1" hangingPunct="1"/>
            <a:r>
              <a:rPr lang="en-US" altLang="zh-CN" dirty="0" smtClean="0"/>
              <a:t>ADFGVX</a:t>
            </a:r>
            <a:r>
              <a:rPr lang="zh-CN" altLang="en-US" dirty="0" smtClean="0"/>
              <a:t>密码 </a:t>
            </a:r>
          </a:p>
        </p:txBody>
      </p:sp>
      <p:sp>
        <p:nvSpPr>
          <p:cNvPr id="33795" name="Rectangle 3"/>
          <p:cNvSpPr>
            <a:spLocks noGrp="1" noChangeArrowheads="1"/>
          </p:cNvSpPr>
          <p:nvPr>
            <p:ph type="body" idx="1"/>
          </p:nvPr>
        </p:nvSpPr>
        <p:spPr>
          <a:xfrm>
            <a:off x="457200" y="1752600"/>
            <a:ext cx="3962400" cy="4411663"/>
          </a:xfrm>
        </p:spPr>
        <p:txBody>
          <a:bodyPr/>
          <a:lstStyle/>
          <a:p>
            <a:pPr eaLnBrk="1" hangingPunct="1"/>
            <a:r>
              <a:rPr lang="en-US" altLang="zh-CN" sz="2600" dirty="0" smtClean="0"/>
              <a:t>1918</a:t>
            </a:r>
            <a:r>
              <a:rPr lang="zh-CN" altLang="en-US" sz="2600" dirty="0" smtClean="0"/>
              <a:t>年</a:t>
            </a:r>
            <a:r>
              <a:rPr lang="en-US" altLang="zh-CN" sz="2600" dirty="0" smtClean="0"/>
              <a:t>6</a:t>
            </a:r>
            <a:r>
              <a:rPr lang="zh-CN" altLang="en-US" sz="2600" dirty="0" smtClean="0"/>
              <a:t>月，再加入一个字</a:t>
            </a:r>
            <a:r>
              <a:rPr lang="en-US" altLang="zh-CN" sz="2600" dirty="0" smtClean="0"/>
              <a:t>V</a:t>
            </a:r>
            <a:r>
              <a:rPr lang="zh-CN" altLang="en-US" sz="2600" dirty="0" smtClean="0"/>
              <a:t>扩充，变成以</a:t>
            </a:r>
            <a:r>
              <a:rPr lang="en-US" altLang="zh-CN" sz="2600" dirty="0" smtClean="0"/>
              <a:t>6×6</a:t>
            </a:r>
            <a:r>
              <a:rPr lang="zh-CN" altLang="en-US" sz="2600" dirty="0" smtClean="0"/>
              <a:t>格共</a:t>
            </a:r>
            <a:r>
              <a:rPr lang="en-US" altLang="zh-CN" sz="2600" dirty="0" smtClean="0"/>
              <a:t>36</a:t>
            </a:r>
            <a:r>
              <a:rPr lang="zh-CN" altLang="en-US" sz="2600" dirty="0" smtClean="0"/>
              <a:t>个字符加密</a:t>
            </a:r>
            <a:endParaRPr lang="en-US" altLang="zh-CN" sz="2600" dirty="0" smtClean="0"/>
          </a:p>
          <a:p>
            <a:pPr eaLnBrk="1" hangingPunct="1"/>
            <a:r>
              <a:rPr lang="zh-CN" altLang="en-US" sz="2600" dirty="0" smtClean="0"/>
              <a:t>使得所有英文字母（不再将</a:t>
            </a:r>
            <a:r>
              <a:rPr lang="en-US" altLang="zh-CN" sz="2600" dirty="0" smtClean="0"/>
              <a:t>I</a:t>
            </a:r>
            <a:r>
              <a:rPr lang="zh-CN" altLang="en-US" sz="2600" dirty="0" smtClean="0"/>
              <a:t>和</a:t>
            </a:r>
            <a:r>
              <a:rPr lang="en-US" altLang="zh-CN" sz="2600" dirty="0" smtClean="0"/>
              <a:t>J</a:t>
            </a:r>
            <a:r>
              <a:rPr lang="zh-CN" altLang="en-US" sz="2600" dirty="0" smtClean="0"/>
              <a:t>视为同一个字）以及数字</a:t>
            </a:r>
            <a:r>
              <a:rPr lang="en-US" altLang="zh-CN" sz="2600" dirty="0" smtClean="0"/>
              <a:t>0</a:t>
            </a:r>
            <a:r>
              <a:rPr lang="zh-CN" altLang="en-US" sz="2600" dirty="0" smtClean="0"/>
              <a:t>到</a:t>
            </a:r>
            <a:r>
              <a:rPr lang="en-US" altLang="zh-CN" sz="2600" dirty="0" smtClean="0"/>
              <a:t>9</a:t>
            </a:r>
            <a:r>
              <a:rPr lang="zh-CN" altLang="en-US" sz="2600" dirty="0" smtClean="0"/>
              <a:t>都可混合使用。这次增改是因为以原来的加密法发送</a:t>
            </a:r>
            <a:r>
              <a:rPr lang="zh-CN" altLang="en-US" sz="2600" dirty="0" smtClean="0">
                <a:solidFill>
                  <a:srgbClr val="FF3300"/>
                </a:solidFill>
              </a:rPr>
              <a:t>含有大量数字</a:t>
            </a:r>
            <a:r>
              <a:rPr lang="zh-CN" altLang="en-US" sz="2600" dirty="0" smtClean="0"/>
              <a:t>的简短信息有问题</a:t>
            </a:r>
          </a:p>
          <a:p>
            <a:pPr eaLnBrk="1" hangingPunct="1">
              <a:lnSpc>
                <a:spcPct val="80000"/>
              </a:lnSpc>
            </a:pPr>
            <a:endParaRPr lang="en-US" altLang="zh-CN" sz="2600" dirty="0" smtClean="0"/>
          </a:p>
          <a:p>
            <a:pPr eaLnBrk="1" hangingPunct="1">
              <a:lnSpc>
                <a:spcPct val="80000"/>
              </a:lnSpc>
            </a:pPr>
            <a:endParaRPr lang="en-US" altLang="zh-CN" sz="2600" dirty="0" smtClean="0"/>
          </a:p>
        </p:txBody>
      </p:sp>
      <p:sp>
        <p:nvSpPr>
          <p:cNvPr id="4" name="Rectangle 3"/>
          <p:cNvSpPr txBox="1">
            <a:spLocks noChangeArrowheads="1"/>
          </p:cNvSpPr>
          <p:nvPr/>
        </p:nvSpPr>
        <p:spPr bwMode="auto">
          <a:xfrm>
            <a:off x="5029200" y="2209800"/>
            <a:ext cx="3581400" cy="4411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zh-CN" kern="0" dirty="0" smtClean="0"/>
              <a:t>A  D  F  G  V  X  </a:t>
            </a:r>
            <a:br>
              <a:rPr lang="en-US" altLang="zh-CN" kern="0" dirty="0" smtClean="0"/>
            </a:br>
            <a:r>
              <a:rPr lang="en-US" altLang="zh-CN" kern="0" dirty="0" smtClean="0"/>
              <a:t>A  8  p  3  d  1  n  </a:t>
            </a:r>
            <a:br>
              <a:rPr lang="en-US" altLang="zh-CN" kern="0" dirty="0" smtClean="0"/>
            </a:br>
            <a:r>
              <a:rPr lang="en-US" altLang="zh-CN" kern="0" dirty="0" smtClean="0"/>
              <a:t>D  l   t   4  o  a  h  </a:t>
            </a:r>
            <a:br>
              <a:rPr lang="en-US" altLang="zh-CN" kern="0" dirty="0" smtClean="0"/>
            </a:br>
            <a:r>
              <a:rPr lang="en-US" altLang="zh-CN" kern="0" dirty="0" smtClean="0"/>
              <a:t>F  7  k  b  c   5  z  </a:t>
            </a:r>
            <a:br>
              <a:rPr lang="en-US" altLang="zh-CN" kern="0" dirty="0" smtClean="0"/>
            </a:br>
            <a:r>
              <a:rPr lang="en-US" altLang="zh-CN" kern="0" dirty="0" smtClean="0"/>
              <a:t>G  j  u  6   w  g  m  </a:t>
            </a:r>
            <a:br>
              <a:rPr lang="en-US" altLang="zh-CN" kern="0" dirty="0" smtClean="0"/>
            </a:br>
            <a:r>
              <a:rPr lang="en-US" altLang="zh-CN" kern="0" dirty="0" smtClean="0"/>
              <a:t>V  x  s  v   </a:t>
            </a:r>
            <a:r>
              <a:rPr lang="en-US" altLang="zh-CN" kern="0" dirty="0" err="1" smtClean="0"/>
              <a:t>i</a:t>
            </a:r>
            <a:r>
              <a:rPr lang="en-US" altLang="zh-CN" kern="0" dirty="0" smtClean="0"/>
              <a:t>    r  2  </a:t>
            </a:r>
            <a:br>
              <a:rPr lang="en-US" altLang="zh-CN" kern="0" dirty="0" smtClean="0"/>
            </a:br>
            <a:r>
              <a:rPr lang="en-US" altLang="zh-CN" kern="0" dirty="0" smtClean="0"/>
              <a:t>X  9  e  y  0   f  q  </a:t>
            </a:r>
            <a:br>
              <a:rPr lang="en-US" altLang="zh-CN" kern="0" dirty="0" smtClean="0"/>
            </a:br>
            <a:endParaRPr lang="en-US" altLang="zh-CN" kern="0" dirty="0" smtClean="0"/>
          </a:p>
        </p:txBody>
      </p:sp>
    </p:spTree>
    <p:extLst>
      <p:ext uri="{BB962C8B-B14F-4D97-AF65-F5344CB8AC3E}">
        <p14:creationId xmlns:p14="http://schemas.microsoft.com/office/powerpoint/2010/main" val="1294087133"/>
      </p:ext>
    </p:extLst>
  </p:cSld>
  <p:clrMapOvr>
    <a:masterClrMapping/>
  </p:clrMapOvr>
  <p:transition>
    <p:wedg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一次一密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CC3300"/>
                    </a:solidFill>
                    <a:latin typeface="黑体" pitchFamily="2" charset="-122"/>
                    <a:ea typeface="黑体" pitchFamily="2" charset="-122"/>
                  </a:rPr>
                  <a:t>一次一密（</a:t>
                </a:r>
                <a:r>
                  <a:rPr lang="en-US" altLang="zh-CN" b="1" dirty="0" smtClean="0">
                    <a:solidFill>
                      <a:srgbClr val="CC3300"/>
                    </a:solidFill>
                    <a:latin typeface="黑体" pitchFamily="2" charset="-122"/>
                    <a:ea typeface="黑体" pitchFamily="2" charset="-122"/>
                  </a:rPr>
                  <a:t>one-time pad cipher</a:t>
                </a:r>
                <a:r>
                  <a:rPr lang="zh-CN" altLang="en-US" b="1" dirty="0" smtClean="0">
                    <a:solidFill>
                      <a:srgbClr val="CC3300"/>
                    </a:solidFill>
                    <a:latin typeface="黑体" pitchFamily="2" charset="-122"/>
                    <a:ea typeface="黑体" pitchFamily="2" charset="-122"/>
                  </a:rPr>
                  <a:t>）</a:t>
                </a:r>
                <a:r>
                  <a:rPr lang="zh-CN" altLang="en-US" dirty="0" smtClean="0"/>
                  <a:t>：</a:t>
                </a:r>
                <a:r>
                  <a:rPr lang="zh-CN" altLang="en-US" dirty="0" smtClean="0">
                    <a:solidFill>
                      <a:srgbClr val="FF3300"/>
                    </a:solidFill>
                  </a:rPr>
                  <a:t>每个明文字母</a:t>
                </a:r>
                <a:r>
                  <a:rPr lang="zh-CN" altLang="en-US" dirty="0" smtClean="0"/>
                  <a:t>都采用</a:t>
                </a:r>
                <a:r>
                  <a:rPr lang="zh-CN" altLang="en-US" dirty="0" smtClean="0">
                    <a:solidFill>
                      <a:srgbClr val="FF0000"/>
                    </a:solidFill>
                  </a:rPr>
                  <a:t>不同的替换表或密钥</a:t>
                </a:r>
                <a:r>
                  <a:rPr lang="zh-CN" altLang="en-US" dirty="0" smtClean="0"/>
                  <a:t>进行加密</a:t>
                </a:r>
                <a:endParaRPr lang="en-US" altLang="zh-CN" dirty="0" smtClean="0"/>
              </a:p>
              <a:p>
                <a:pPr lvl="1">
                  <a:lnSpc>
                    <a:spcPct val="90000"/>
                  </a:lnSpc>
                </a:pPr>
                <a:r>
                  <a:rPr lang="zh-CN" altLang="en-US" dirty="0" smtClean="0"/>
                  <a:t>令明文字母表为</a:t>
                </a:r>
                <a14:m>
                  <m:oMath xmlns:m="http://schemas.openxmlformats.org/officeDocument/2006/math">
                    <m:r>
                      <a:rPr lang="en-US" altLang="zh-CN" i="1" dirty="0" smtClean="0">
                        <a:latin typeface="Cambria Math"/>
                      </a:rPr>
                      <m:t>𝑍</m:t>
                    </m:r>
                    <m:r>
                      <a:rPr lang="en-US" altLang="zh-CN" i="1" baseline="-25000" dirty="0" err="1" smtClean="0">
                        <a:latin typeface="Cambria Math"/>
                      </a:rPr>
                      <m:t>𝑞</m:t>
                    </m:r>
                    <m:r>
                      <a:rPr lang="zh-CN" altLang="en-US" i="1" dirty="0" smtClean="0">
                        <a:latin typeface="Cambria Math"/>
                      </a:rPr>
                      <m:t>，令</m:t>
                    </m:r>
                    <m:r>
                      <a:rPr lang="zh-CN" altLang="en-US" i="1" dirty="0" smtClean="0">
                        <a:latin typeface="Cambria Math"/>
                        <a:sym typeface="Symbol" pitchFamily="18" charset="2"/>
                      </a:rPr>
                      <m:t></m:t>
                    </m:r>
                    <m:r>
                      <a:rPr lang="zh-CN" altLang="en-US" i="1" dirty="0" smtClean="0">
                        <a:latin typeface="Cambria Math"/>
                      </a:rPr>
                      <m:t>＝</m:t>
                    </m:r>
                    <m:r>
                      <a:rPr lang="en-US" altLang="zh-CN" i="1" dirty="0" smtClean="0">
                        <a:latin typeface="Cambria Math"/>
                      </a:rPr>
                      <m:t>(</m:t>
                    </m:r>
                    <m:r>
                      <a:rPr lang="en-US" altLang="zh-CN" i="1" dirty="0" smtClean="0">
                        <a:latin typeface="Cambria Math"/>
                        <a:sym typeface="Symbol" pitchFamily="18" charset="2"/>
                      </a:rPr>
                      <m:t></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sym typeface="Symbol" pitchFamily="18" charset="2"/>
                      </a:rPr>
                      <m:t></m:t>
                    </m:r>
                    <m:r>
                      <a:rPr lang="en-US" altLang="zh-CN" i="1" baseline="-25000" dirty="0" smtClean="0">
                        <a:latin typeface="Cambria Math"/>
                      </a:rPr>
                      <m:t>2</m:t>
                    </m:r>
                    <m:r>
                      <a:rPr lang="en-US" altLang="zh-CN" i="1" dirty="0" smtClean="0">
                        <a:latin typeface="Cambria Math"/>
                      </a:rPr>
                      <m:t>, </m:t>
                    </m:r>
                    <m:r>
                      <a:rPr lang="en-US" altLang="zh-CN" i="1" dirty="0" smtClean="0">
                        <a:latin typeface="Cambria Math"/>
                        <a:sym typeface="Symbol" pitchFamily="18" charset="2"/>
                      </a:rPr>
                      <m:t></m:t>
                    </m:r>
                    <m:r>
                      <a:rPr lang="en-US" altLang="zh-CN" i="1" dirty="0" smtClean="0">
                        <a:latin typeface="Cambria Math"/>
                      </a:rPr>
                      <m:t>)</m:t>
                    </m:r>
                  </m:oMath>
                </a14:m>
                <a:r>
                  <a:rPr lang="zh-CN" altLang="en-US" dirty="0" smtClean="0"/>
                  <a:t>为替换序列，明文为</a:t>
                </a:r>
                <a14:m>
                  <m:oMath xmlns:m="http://schemas.openxmlformats.org/officeDocument/2006/math">
                    <m:r>
                      <a:rPr lang="en-US" altLang="zh-CN" i="1" dirty="0" smtClean="0">
                        <a:latin typeface="Cambria Math"/>
                      </a:rPr>
                      <m:t>𝑚</m:t>
                    </m:r>
                    <m:r>
                      <a:rPr lang="zh-CN" altLang="en-US" i="1" dirty="0" smtClean="0">
                        <a:latin typeface="Cambria Math"/>
                      </a:rPr>
                      <m:t>＝</m:t>
                    </m:r>
                    <m:r>
                      <a:rPr lang="en-US" altLang="zh-CN" i="1" dirty="0" smtClean="0">
                        <a:latin typeface="Cambria Math"/>
                      </a:rPr>
                      <m:t>𝑚</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𝑚</m:t>
                    </m:r>
                    <m:r>
                      <a:rPr lang="en-US" altLang="zh-CN" i="1" baseline="-25000" dirty="0" smtClean="0">
                        <a:latin typeface="Cambria Math"/>
                      </a:rPr>
                      <m:t>2</m:t>
                    </m:r>
                    <m:r>
                      <a:rPr lang="en-US" altLang="zh-CN" i="1" dirty="0" smtClean="0">
                        <a:latin typeface="Cambria Math"/>
                      </a:rPr>
                      <m:t> </m:t>
                    </m:r>
                    <m:r>
                      <a:rPr lang="en-US" altLang="zh-CN" i="1" dirty="0" smtClean="0">
                        <a:latin typeface="Cambria Math"/>
                        <a:sym typeface="Symbol" pitchFamily="18" charset="2"/>
                      </a:rPr>
                      <m:t></m:t>
                    </m:r>
                  </m:oMath>
                </a14:m>
                <a:r>
                  <a:rPr lang="zh-CN" altLang="en-US" dirty="0" smtClean="0"/>
                  <a:t>， 则相应的密文为</a:t>
                </a:r>
                <a:endParaRPr lang="zh-CN" altLang="en-US" i="1" dirty="0" smtClean="0"/>
              </a:p>
              <a:p>
                <a:pPr algn="ctr">
                  <a:lnSpc>
                    <a:spcPct val="9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𝑐</m:t>
                      </m:r>
                      <m:r>
                        <a:rPr lang="zh-CN" altLang="en-US" i="1" dirty="0" smtClean="0">
                          <a:latin typeface="Cambria Math"/>
                        </a:rPr>
                        <m:t>＝</m:t>
                      </m:r>
                      <m:r>
                        <a:rPr lang="en-US" altLang="zh-CN" i="1" dirty="0" err="1" smtClean="0">
                          <a:latin typeface="Cambria Math"/>
                        </a:rPr>
                        <m:t>𝐸</m:t>
                      </m:r>
                      <m:r>
                        <a:rPr lang="en-US" altLang="zh-CN" i="1" baseline="-25000" dirty="0" err="1" smtClean="0">
                          <a:latin typeface="Cambria Math"/>
                        </a:rPr>
                        <m:t>𝑘</m:t>
                      </m:r>
                      <m:r>
                        <a:rPr lang="en-US" altLang="zh-CN" i="1" baseline="-25000" dirty="0" smtClean="0">
                          <a:latin typeface="Cambria Math"/>
                        </a:rPr>
                        <m:t> </m:t>
                      </m:r>
                      <m:r>
                        <a:rPr lang="en-US" altLang="zh-CN" i="1" dirty="0" smtClean="0">
                          <a:latin typeface="Cambria Math"/>
                        </a:rPr>
                        <m:t>( </m:t>
                      </m:r>
                      <m:r>
                        <a:rPr lang="en-US" altLang="zh-CN" i="1" dirty="0" smtClean="0">
                          <a:latin typeface="Cambria Math"/>
                        </a:rPr>
                        <m:t>𝑚</m:t>
                      </m:r>
                      <m:r>
                        <a:rPr lang="en-US" altLang="zh-CN" i="1" dirty="0" smtClean="0">
                          <a:latin typeface="Cambria Math"/>
                        </a:rPr>
                        <m:t> )</m:t>
                      </m:r>
                      <m:r>
                        <a:rPr lang="zh-CN" altLang="en-US" i="1" dirty="0" smtClean="0">
                          <a:latin typeface="Cambria Math"/>
                        </a:rPr>
                        <m:t>＝</m:t>
                      </m:r>
                      <m:r>
                        <a:rPr lang="zh-CN" altLang="en-US" i="1" dirty="0" smtClean="0">
                          <a:latin typeface="Cambria Math"/>
                          <a:sym typeface="Symbol" pitchFamily="18" charset="2"/>
                        </a:rPr>
                        <m:t></m:t>
                      </m:r>
                      <m:r>
                        <a:rPr lang="zh-CN" altLang="en-US" i="1" dirty="0" smtClean="0">
                          <a:latin typeface="Cambria Math"/>
                        </a:rPr>
                        <m:t> </m:t>
                      </m:r>
                      <m:r>
                        <a:rPr lang="en-US" altLang="zh-CN" i="1" dirty="0" smtClean="0">
                          <a:latin typeface="Cambria Math"/>
                        </a:rPr>
                        <m:t>( </m:t>
                      </m:r>
                      <m:r>
                        <a:rPr lang="en-US" altLang="zh-CN" i="1" dirty="0" smtClean="0">
                          <a:latin typeface="Cambria Math"/>
                        </a:rPr>
                        <m:t>𝑚</m:t>
                      </m:r>
                      <m:r>
                        <a:rPr lang="en-US" altLang="zh-CN" i="1" dirty="0" smtClean="0">
                          <a:latin typeface="Cambria Math"/>
                        </a:rPr>
                        <m:t> )</m:t>
                      </m:r>
                      <m:r>
                        <a:rPr lang="zh-CN" altLang="en-US" i="1" dirty="0" smtClean="0">
                          <a:latin typeface="Cambria Math"/>
                        </a:rPr>
                        <m:t>＝</m:t>
                      </m:r>
                      <m:r>
                        <a:rPr lang="zh-CN" altLang="en-US" i="1" dirty="0" smtClean="0">
                          <a:latin typeface="Cambria Math"/>
                          <a:sym typeface="Symbol" pitchFamily="18" charset="2"/>
                        </a:rPr>
                        <m:t></m:t>
                      </m:r>
                      <m:r>
                        <a:rPr lang="en-US" altLang="zh-CN" i="1" baseline="-25000" dirty="0" smtClean="0">
                          <a:latin typeface="Cambria Math"/>
                        </a:rPr>
                        <m:t>1</m:t>
                      </m:r>
                      <m:r>
                        <a:rPr lang="en-US" altLang="zh-CN" i="1" dirty="0" smtClean="0">
                          <a:latin typeface="Cambria Math"/>
                        </a:rPr>
                        <m:t> ( </m:t>
                      </m:r>
                      <m:r>
                        <a:rPr lang="en-US" altLang="zh-CN" i="1" dirty="0" smtClean="0">
                          <a:latin typeface="Cambria Math"/>
                        </a:rPr>
                        <m:t>𝑚</m:t>
                      </m:r>
                      <m:r>
                        <a:rPr lang="en-US" altLang="zh-CN" i="1" baseline="-25000" dirty="0" smtClean="0">
                          <a:latin typeface="Cambria Math"/>
                        </a:rPr>
                        <m:t>1</m:t>
                      </m:r>
                      <m:r>
                        <a:rPr lang="en-US" altLang="zh-CN" i="1" dirty="0" smtClean="0">
                          <a:latin typeface="Cambria Math"/>
                        </a:rPr>
                        <m:t> ) </m:t>
                      </m:r>
                      <m:r>
                        <a:rPr lang="en-US" altLang="zh-CN" i="1" dirty="0" smtClean="0">
                          <a:latin typeface="Cambria Math"/>
                          <a:sym typeface="Symbol" pitchFamily="18" charset="2"/>
                        </a:rPr>
                        <m:t></m:t>
                      </m:r>
                      <m:r>
                        <a:rPr lang="en-US" altLang="zh-CN" i="1" baseline="-25000" dirty="0" smtClean="0">
                          <a:latin typeface="Cambria Math"/>
                        </a:rPr>
                        <m:t>2</m:t>
                      </m:r>
                      <m:r>
                        <a:rPr lang="en-US" altLang="zh-CN" i="1" dirty="0" smtClean="0">
                          <a:latin typeface="Cambria Math"/>
                        </a:rPr>
                        <m:t> ( </m:t>
                      </m:r>
                      <m:r>
                        <a:rPr lang="en-US" altLang="zh-CN" i="1" dirty="0" smtClean="0">
                          <a:latin typeface="Cambria Math"/>
                        </a:rPr>
                        <m:t>𝑚</m:t>
                      </m:r>
                      <m:r>
                        <a:rPr lang="en-US" altLang="zh-CN" i="1" baseline="-25000" dirty="0" smtClean="0">
                          <a:latin typeface="Cambria Math"/>
                        </a:rPr>
                        <m:t>2</m:t>
                      </m:r>
                      <m:r>
                        <a:rPr lang="en-US" altLang="zh-CN" i="1" dirty="0" smtClean="0">
                          <a:latin typeface="Cambria Math"/>
                        </a:rPr>
                        <m:t> ) </m:t>
                      </m:r>
                      <m:r>
                        <a:rPr lang="en-US" altLang="zh-CN" i="1" dirty="0" smtClean="0">
                          <a:latin typeface="Cambria Math"/>
                          <a:sym typeface="Symbol" pitchFamily="18" charset="2"/>
                        </a:rPr>
                        <m:t></m:t>
                      </m:r>
                    </m:oMath>
                  </m:oMathPara>
                </a14:m>
                <a:endParaRPr lang="en-US" altLang="zh-CN" dirty="0" smtClean="0">
                  <a:sym typeface="Symbol" pitchFamily="18" charset="2"/>
                </a:endParaRPr>
              </a:p>
              <a:p>
                <a:pPr algn="ctr">
                  <a:lnSpc>
                    <a:spcPct val="90000"/>
                  </a:lnSpc>
                  <a:buNone/>
                </a:pPr>
                <a:endParaRPr lang="en-US" altLang="zh-CN" dirty="0" smtClean="0"/>
              </a:p>
              <a:p>
                <a:pPr>
                  <a:lnSpc>
                    <a:spcPct val="90000"/>
                  </a:lnSpc>
                </a:pPr>
                <a:r>
                  <a:rPr lang="zh-CN" altLang="en-US" dirty="0" smtClean="0"/>
                  <a:t>若</a:t>
                </a:r>
                <a:r>
                  <a:rPr lang="zh-CN" altLang="en-US" i="1" dirty="0" smtClean="0">
                    <a:sym typeface="Symbol" pitchFamily="18" charset="2"/>
                  </a:rPr>
                  <a:t></a:t>
                </a:r>
                <a:r>
                  <a:rPr lang="zh-CN" altLang="en-US" dirty="0" smtClean="0"/>
                  <a:t>为</a:t>
                </a:r>
                <a:r>
                  <a:rPr lang="zh-CN" altLang="en-US" dirty="0" smtClean="0">
                    <a:solidFill>
                      <a:srgbClr val="FF3300"/>
                    </a:solidFill>
                  </a:rPr>
                  <a:t>非周期无限序列</a:t>
                </a:r>
                <a:r>
                  <a:rPr lang="zh-CN" altLang="en-US" dirty="0" smtClean="0"/>
                  <a:t>，则相应的密码为</a:t>
                </a:r>
                <a:r>
                  <a:rPr lang="zh-CN" altLang="en-US" dirty="0" smtClean="0">
                    <a:solidFill>
                      <a:srgbClr val="FF3300"/>
                    </a:solidFill>
                  </a:rPr>
                  <a:t>非周期多表替换密码</a:t>
                </a:r>
                <a:endParaRPr lang="zh-CN" alt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355" r="-133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E944629-4732-4853-B60C-0C2467C0C6D4}"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35</a:t>
            </a:fld>
            <a:endParaRPr lang="en-US" altLang="zh-CN" dirty="0"/>
          </a:p>
        </p:txBody>
      </p:sp>
    </p:spTree>
  </p:cSld>
  <p:clrMapOvr>
    <a:masterClrMapping/>
  </p:clrMapOvr>
  <p:transition>
    <p:wedg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该体制是</a:t>
                </a:r>
                <a:r>
                  <a:rPr lang="zh-CN" altLang="zh-CN" dirty="0">
                    <a:solidFill>
                      <a:srgbClr val="FF0000"/>
                    </a:solidFill>
                  </a:rPr>
                  <a:t>Major Joseph Mauborgne</a:t>
                </a:r>
                <a:r>
                  <a:rPr lang="zh-CN" altLang="zh-CN" dirty="0"/>
                  <a:t>和AT&amp;T公司的</a:t>
                </a:r>
                <a:r>
                  <a:rPr lang="zh-CN" altLang="zh-CN" dirty="0">
                    <a:solidFill>
                      <a:srgbClr val="FF0000"/>
                    </a:solidFill>
                  </a:rPr>
                  <a:t>Gilbert Vernam</a:t>
                </a:r>
                <a:r>
                  <a:rPr lang="zh-CN" altLang="en-US" dirty="0" smtClean="0"/>
                  <a:t>在</a:t>
                </a:r>
                <a:r>
                  <a:rPr lang="en-US" altLang="zh-CN" dirty="0" smtClean="0"/>
                  <a:t>1917</a:t>
                </a:r>
                <a:r>
                  <a:rPr lang="zh-CN" altLang="en-US" dirty="0" smtClean="0"/>
                  <a:t>年为电报通信设计的一种密码，又称</a:t>
                </a:r>
                <a:r>
                  <a:rPr lang="en-US" altLang="zh-CN" b="1" dirty="0" err="1" smtClean="0">
                    <a:solidFill>
                      <a:srgbClr val="FF0000"/>
                    </a:solidFill>
                  </a:rPr>
                  <a:t>Vernam</a:t>
                </a:r>
                <a:r>
                  <a:rPr lang="zh-CN" altLang="en-US" b="1" dirty="0" smtClean="0">
                    <a:solidFill>
                      <a:srgbClr val="FF0000"/>
                    </a:solidFill>
                  </a:rPr>
                  <a:t>密码</a:t>
                </a:r>
                <a:endParaRPr lang="en-US" altLang="zh-CN" b="1" dirty="0" smtClean="0">
                  <a:solidFill>
                    <a:srgbClr val="FF0000"/>
                  </a:solidFill>
                </a:endParaRPr>
              </a:p>
              <a:p>
                <a:pPr>
                  <a:lnSpc>
                    <a:spcPct val="140000"/>
                  </a:lnSpc>
                </a:pPr>
                <a:r>
                  <a:rPr lang="zh-CN" altLang="en-US" dirty="0" smtClean="0">
                    <a:solidFill>
                      <a:srgbClr val="FF00FF"/>
                    </a:solidFill>
                  </a:rPr>
                  <a:t>理论上不可破译</a:t>
                </a:r>
                <a:r>
                  <a:rPr lang="zh-CN" altLang="en-US" dirty="0" smtClean="0"/>
                  <a:t>，但实际应用中却受到很大限制，主要原因： </a:t>
                </a:r>
              </a:p>
              <a:p>
                <a:pPr lvl="1"/>
                <a:r>
                  <a:rPr lang="zh-CN" altLang="en-US" b="1" dirty="0" smtClean="0">
                    <a:solidFill>
                      <a:srgbClr val="CC3300"/>
                    </a:solidFill>
                  </a:rPr>
                  <a:t>密钥是真正的随机序列；</a:t>
                </a:r>
              </a:p>
              <a:p>
                <a:pPr lvl="1"/>
                <a:r>
                  <a:rPr lang="zh-CN" altLang="en-US" b="1" dirty="0" smtClean="0">
                    <a:solidFill>
                      <a:srgbClr val="CC3300"/>
                    </a:solidFill>
                  </a:rPr>
                  <a:t>密钥长度</a:t>
                </a:r>
                <a14:m>
                  <m:oMath xmlns:m="http://schemas.openxmlformats.org/officeDocument/2006/math">
                    <m:r>
                      <a:rPr lang="zh-CN" altLang="en-US" b="1" i="1" smtClean="0">
                        <a:solidFill>
                          <a:srgbClr val="FF00FF"/>
                        </a:solidFill>
                        <a:latin typeface="Cambria Math"/>
                      </a:rPr>
                      <m:t>≥</m:t>
                    </m:r>
                  </m:oMath>
                </a14:m>
                <a:r>
                  <a:rPr lang="zh-CN" altLang="en-US" b="1" dirty="0" smtClean="0">
                    <a:solidFill>
                      <a:srgbClr val="CC3300"/>
                    </a:solidFill>
                  </a:rPr>
                  <a:t>明文长度；</a:t>
                </a:r>
              </a:p>
              <a:p>
                <a:pPr lvl="1"/>
                <a:r>
                  <a:rPr lang="zh-CN" altLang="en-US" b="1" dirty="0" smtClean="0">
                    <a:solidFill>
                      <a:srgbClr val="CC3300"/>
                    </a:solidFill>
                  </a:rPr>
                  <a:t>每个密钥只用一次（一次一密）</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259" t="-1491" r="-296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4C9FE5E-AB72-451E-ACC3-68EB1582E66E}"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36</a:t>
            </a:fld>
            <a:endParaRPr lang="en-US" altLang="zh-CN" dirty="0"/>
          </a:p>
        </p:txBody>
      </p:sp>
    </p:spTree>
  </p:cSld>
  <p:clrMapOvr>
    <a:masterClrMapping/>
  </p:clrMapOvr>
  <p:transition>
    <p:wedg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pPr>
                  <a:lnSpc>
                    <a:spcPct val="90000"/>
                  </a:lnSpc>
                </a:pPr>
                <a:r>
                  <a:rPr lang="zh-CN" altLang="en-US" dirty="0" smtClean="0"/>
                  <a:t>为</a:t>
                </a:r>
                <a:r>
                  <a:rPr lang="zh-CN" altLang="en-US" dirty="0" smtClean="0">
                    <a:solidFill>
                      <a:srgbClr val="FF3300"/>
                    </a:solidFill>
                  </a:rPr>
                  <a:t>减少密钥量</a:t>
                </a:r>
                <a:r>
                  <a:rPr lang="zh-CN" altLang="en-US" dirty="0" smtClean="0"/>
                  <a:t>，多采用</a:t>
                </a:r>
                <a:r>
                  <a:rPr lang="zh-CN" altLang="en-US" b="1" dirty="0" smtClean="0">
                    <a:solidFill>
                      <a:srgbClr val="FF3300"/>
                    </a:solidFill>
                  </a:rPr>
                  <a:t>周期多表替换密码</a:t>
                </a:r>
                <a:r>
                  <a:rPr lang="zh-CN" altLang="en-US" dirty="0" smtClean="0"/>
                  <a:t>，即</a:t>
                </a:r>
                <a:r>
                  <a:rPr lang="zh-CN" altLang="en-US" dirty="0" smtClean="0">
                    <a:solidFill>
                      <a:srgbClr val="FF3300"/>
                    </a:solidFill>
                  </a:rPr>
                  <a:t>替换表个数有限</a:t>
                </a:r>
                <a:r>
                  <a:rPr lang="zh-CN" altLang="en-US" dirty="0" smtClean="0"/>
                  <a:t>，重复使用</a:t>
                </a:r>
              </a:p>
              <a:p>
                <a:pPr>
                  <a:lnSpc>
                    <a:spcPct val="90000"/>
                  </a:lnSpc>
                </a:pPr>
                <a:r>
                  <a:rPr kumimoji="1" lang="zh-CN" altLang="en-US" dirty="0" smtClean="0"/>
                  <a:t>代换序列</a:t>
                </a:r>
              </a:p>
              <a:p>
                <a:pPr algn="ctr">
                  <a:lnSpc>
                    <a:spcPct val="90000"/>
                  </a:lnSpc>
                  <a:buNone/>
                </a:pPr>
                <a14:m>
                  <m:oMathPara xmlns:m="http://schemas.openxmlformats.org/officeDocument/2006/math">
                    <m:oMathParaPr>
                      <m:jc m:val="centerGroup"/>
                    </m:oMathParaPr>
                    <m:oMath xmlns:m="http://schemas.openxmlformats.org/officeDocument/2006/math">
                      <m:r>
                        <a:rPr kumimoji="1" lang="zh-CN" altLang="en-US" i="1" dirty="0" smtClean="0">
                          <a:latin typeface="Cambria Math"/>
                          <a:sym typeface="Symbol" pitchFamily="18" charset="2"/>
                        </a:rPr>
                        <m:t></m:t>
                      </m:r>
                      <m:r>
                        <a:rPr kumimoji="1" lang="zh-CN" altLang="en-US" i="1" dirty="0" smtClean="0">
                          <a:latin typeface="Cambria Math"/>
                        </a:rPr>
                        <m:t>＝</m:t>
                      </m:r>
                      <m:r>
                        <a:rPr kumimoji="1" lang="zh-CN" altLang="en-US" i="1" dirty="0" smtClean="0">
                          <a:latin typeface="Cambria Math"/>
                          <a:sym typeface="Symbol" pitchFamily="18" charset="2"/>
                        </a:rPr>
                        <m:t></m:t>
                      </m:r>
                      <m:r>
                        <a:rPr kumimoji="1" lang="en-US" altLang="zh-CN" i="1" baseline="-25000" dirty="0" smtClean="0">
                          <a:latin typeface="Cambria Math"/>
                        </a:rPr>
                        <m:t>1</m:t>
                      </m:r>
                      <m:r>
                        <a:rPr kumimoji="1" lang="en-US" altLang="zh-CN" i="1" dirty="0" smtClean="0">
                          <a:latin typeface="Cambria Math"/>
                          <a:sym typeface="Symbol" pitchFamily="18" charset="2"/>
                        </a:rPr>
                        <m:t></m:t>
                      </m:r>
                      <m:r>
                        <a:rPr kumimoji="1" lang="en-US" altLang="zh-CN" i="1" baseline="-25000" dirty="0" smtClean="0">
                          <a:latin typeface="Cambria Math"/>
                        </a:rPr>
                        <m:t>2</m:t>
                      </m:r>
                      <m:r>
                        <a:rPr kumimoji="1" lang="en-US" altLang="zh-CN" i="1" dirty="0" smtClean="0">
                          <a:latin typeface="Cambria Math"/>
                        </a:rPr>
                        <m:t> </m:t>
                      </m:r>
                      <m:r>
                        <a:rPr kumimoji="1" lang="en-US" altLang="zh-CN" i="1" dirty="0" smtClean="0">
                          <a:latin typeface="Cambria Math"/>
                          <a:sym typeface="Symbol" pitchFamily="18" charset="2"/>
                        </a:rPr>
                        <m:t></m:t>
                      </m:r>
                      <m:r>
                        <a:rPr kumimoji="1" lang="en-US" altLang="zh-CN" i="1" dirty="0" smtClean="0">
                          <a:latin typeface="Cambria Math"/>
                        </a:rPr>
                        <m:t> </m:t>
                      </m:r>
                      <m:r>
                        <a:rPr kumimoji="1" lang="en-US" altLang="zh-CN" i="1" dirty="0" smtClean="0">
                          <a:latin typeface="Cambria Math"/>
                          <a:sym typeface="Symbol" pitchFamily="18" charset="2"/>
                        </a:rPr>
                        <m:t></m:t>
                      </m:r>
                      <m:r>
                        <a:rPr kumimoji="1" lang="en-US" altLang="zh-CN" i="1" baseline="-25000" dirty="0" smtClean="0">
                          <a:latin typeface="Cambria Math"/>
                        </a:rPr>
                        <m:t>𝑑</m:t>
                      </m:r>
                      <m:r>
                        <a:rPr kumimoji="1" lang="en-US" altLang="zh-CN" i="1" dirty="0" smtClean="0">
                          <a:latin typeface="Cambria Math"/>
                          <a:sym typeface="Symbol" pitchFamily="18" charset="2"/>
                        </a:rPr>
                        <m:t></m:t>
                      </m:r>
                      <m:r>
                        <a:rPr kumimoji="1" lang="en-US" altLang="zh-CN" i="1" baseline="-25000" dirty="0" smtClean="0">
                          <a:latin typeface="Cambria Math"/>
                        </a:rPr>
                        <m:t>1</m:t>
                      </m:r>
                      <m:r>
                        <a:rPr kumimoji="1" lang="en-US" altLang="zh-CN" i="1" dirty="0" smtClean="0">
                          <a:latin typeface="Cambria Math"/>
                          <a:sym typeface="Symbol" pitchFamily="18" charset="2"/>
                        </a:rPr>
                        <m:t></m:t>
                      </m:r>
                      <m:r>
                        <a:rPr kumimoji="1" lang="en-US" altLang="zh-CN" i="1" baseline="-25000" dirty="0" smtClean="0">
                          <a:latin typeface="Cambria Math"/>
                        </a:rPr>
                        <m:t>2</m:t>
                      </m:r>
                      <m:r>
                        <a:rPr kumimoji="1" lang="en-US" altLang="zh-CN" i="1" dirty="0" smtClean="0">
                          <a:latin typeface="Cambria Math"/>
                        </a:rPr>
                        <m:t> </m:t>
                      </m:r>
                      <m:r>
                        <a:rPr kumimoji="1" lang="en-US" altLang="zh-CN" i="1" dirty="0" smtClean="0">
                          <a:latin typeface="Cambria Math"/>
                          <a:sym typeface="Symbol" pitchFamily="18" charset="2"/>
                        </a:rPr>
                        <m:t></m:t>
                      </m:r>
                      <m:r>
                        <a:rPr kumimoji="1" lang="en-US" altLang="zh-CN" i="1" dirty="0" smtClean="0">
                          <a:latin typeface="Cambria Math"/>
                        </a:rPr>
                        <m:t> </m:t>
                      </m:r>
                      <m:r>
                        <a:rPr kumimoji="1" lang="en-US" altLang="zh-CN" i="1" dirty="0" smtClean="0">
                          <a:latin typeface="Cambria Math"/>
                          <a:sym typeface="Symbol" pitchFamily="18" charset="2"/>
                        </a:rPr>
                        <m:t></m:t>
                      </m:r>
                      <m:r>
                        <a:rPr kumimoji="1" lang="en-US" altLang="zh-CN" i="1" baseline="-25000" dirty="0" smtClean="0">
                          <a:latin typeface="Cambria Math"/>
                        </a:rPr>
                        <m:t>𝑑</m:t>
                      </m:r>
                    </m:oMath>
                  </m:oMathPara>
                </a14:m>
                <a:endParaRPr kumimoji="1" lang="en-US" altLang="zh-CN" i="1" baseline="-25000" dirty="0" smtClean="0"/>
              </a:p>
              <a:p>
                <a:pPr>
                  <a:lnSpc>
                    <a:spcPct val="90000"/>
                  </a:lnSpc>
                  <a:buNone/>
                </a:pPr>
                <a:r>
                  <a:rPr kumimoji="1" lang="zh-CN" altLang="en-US" dirty="0" smtClean="0"/>
                  <a:t>    明文序列</a:t>
                </a:r>
                <a14:m>
                  <m:oMath xmlns:m="http://schemas.openxmlformats.org/officeDocument/2006/math">
                    <m:r>
                      <a:rPr kumimoji="1" lang="en-US" altLang="zh-CN" i="1" dirty="0" smtClean="0">
                        <a:latin typeface="Cambria Math"/>
                      </a:rPr>
                      <m:t>𝑚</m:t>
                    </m:r>
                    <m:r>
                      <a:rPr kumimoji="1" lang="en-US" altLang="zh-CN" i="1" dirty="0" smtClean="0">
                        <a:latin typeface="Cambria Math"/>
                      </a:rPr>
                      <m:t> </m:t>
                    </m:r>
                  </m:oMath>
                </a14:m>
                <a:r>
                  <a:rPr kumimoji="1" lang="zh-CN" altLang="en-US" dirty="0" smtClean="0"/>
                  <a:t>的密文为：</a:t>
                </a:r>
                <a:endParaRPr kumimoji="1" lang="en-US" altLang="zh-CN" dirty="0" smtClean="0"/>
              </a:p>
              <a:p>
                <a:pPr marL="0" indent="0">
                  <a:lnSpc>
                    <a:spcPct val="90000"/>
                  </a:lnSpc>
                  <a:buNone/>
                </a:pPr>
                <a:r>
                  <a:rPr kumimoji="1" lang="zh-CN" altLang="en-US" i="1" dirty="0" smtClean="0"/>
                  <a:t> </a:t>
                </a:r>
                <a14:m>
                  <m:oMath xmlns:m="http://schemas.openxmlformats.org/officeDocument/2006/math">
                    <m:r>
                      <a:rPr kumimoji="1" lang="en-US" altLang="zh-CN" sz="2400" i="1" dirty="0" smtClean="0">
                        <a:effectLst>
                          <a:outerShdw blurRad="38100" dist="38100" dir="2700000" algn="tl">
                            <a:srgbClr val="000000">
                              <a:alpha val="43137"/>
                            </a:srgbClr>
                          </a:outerShdw>
                        </a:effectLst>
                        <a:latin typeface="Cambria Math"/>
                      </a:rPr>
                      <m:t>𝐶</m:t>
                    </m:r>
                    <m:r>
                      <a:rPr kumimoji="1" lang="zh-CN" altLang="en-US" sz="2400" i="1" dirty="0" smtClean="0">
                        <a:effectLst>
                          <a:outerShdw blurRad="38100" dist="38100" dir="2700000" algn="tl">
                            <a:srgbClr val="000000">
                              <a:alpha val="43137"/>
                            </a:srgbClr>
                          </a:outerShdw>
                        </a:effectLst>
                        <a:latin typeface="Cambria Math"/>
                      </a:rPr>
                      <m:t>＝</m:t>
                    </m:r>
                    <m:r>
                      <a:rPr kumimoji="1" lang="en-US" altLang="zh-CN" sz="2400" i="1" dirty="0" err="1" smtClean="0">
                        <a:effectLst>
                          <a:outerShdw blurRad="38100" dist="38100" dir="2700000" algn="tl">
                            <a:srgbClr val="000000">
                              <a:alpha val="43137"/>
                            </a:srgbClr>
                          </a:outerShdw>
                        </a:effectLst>
                        <a:latin typeface="Cambria Math"/>
                      </a:rPr>
                      <m:t>𝐸</m:t>
                    </m:r>
                    <m:r>
                      <a:rPr kumimoji="1" lang="en-US" altLang="zh-CN" sz="2400" i="1" baseline="-25000" dirty="0" err="1" smtClean="0">
                        <a:effectLst>
                          <a:outerShdw blurRad="38100" dist="38100" dir="2700000" algn="tl">
                            <a:srgbClr val="000000">
                              <a:alpha val="43137"/>
                            </a:srgbClr>
                          </a:outerShdw>
                        </a:effectLst>
                        <a:latin typeface="Cambria Math"/>
                      </a:rPr>
                      <m:t>𝑘</m:t>
                    </m:r>
                    <m:r>
                      <a:rPr kumimoji="1" lang="en-US" altLang="zh-CN" sz="2400" i="1" dirty="0" smtClean="0">
                        <a:effectLst>
                          <a:outerShdw blurRad="38100" dist="38100" dir="2700000" algn="tl">
                            <a:srgbClr val="000000">
                              <a:alpha val="43137"/>
                            </a:srgbClr>
                          </a:outerShdw>
                        </a:effectLst>
                        <a:latin typeface="Cambria Math"/>
                      </a:rPr>
                      <m:t>(</m:t>
                    </m:r>
                    <m:r>
                      <a:rPr kumimoji="1" lang="en-US" altLang="zh-CN" sz="2400" i="1" dirty="0" smtClean="0">
                        <a:effectLst>
                          <a:outerShdw blurRad="38100" dist="38100" dir="2700000" algn="tl">
                            <a:srgbClr val="000000">
                              <a:alpha val="43137"/>
                            </a:srgbClr>
                          </a:outerShdw>
                        </a:effectLst>
                        <a:latin typeface="Cambria Math"/>
                      </a:rPr>
                      <m:t>𝑚</m:t>
                    </m:r>
                    <m:r>
                      <a:rPr kumimoji="1" lang="en-US" altLang="zh-CN" sz="2400" i="1" dirty="0" smtClean="0">
                        <a:effectLst>
                          <a:outerShdw blurRad="38100" dist="38100" dir="2700000" algn="tl">
                            <a:srgbClr val="000000">
                              <a:alpha val="43137"/>
                            </a:srgbClr>
                          </a:outerShdw>
                        </a:effectLst>
                        <a:latin typeface="Cambria Math"/>
                      </a:rPr>
                      <m:t>)</m:t>
                    </m:r>
                    <m:r>
                      <a:rPr kumimoji="1" lang="zh-CN" altLang="en-US" sz="2400" i="1" dirty="0" smtClean="0">
                        <a:effectLst>
                          <a:outerShdw blurRad="38100" dist="38100" dir="2700000" algn="tl">
                            <a:srgbClr val="000000">
                              <a:alpha val="43137"/>
                            </a:srgbClr>
                          </a:outerShdw>
                        </a:effectLst>
                        <a:latin typeface="Cambria Math"/>
                      </a:rPr>
                      <m:t>＝</m:t>
                    </m:r>
                    <m:r>
                      <a:rPr kumimoji="1" lang="zh-CN" altLang="en-US" sz="2400" i="1" dirty="0" smtClean="0">
                        <a:effectLst>
                          <a:outerShdw blurRad="38100" dist="38100" dir="2700000" algn="tl">
                            <a:srgbClr val="000000">
                              <a:alpha val="43137"/>
                            </a:srgbClr>
                          </a:outerShdw>
                        </a:effectLst>
                        <a:latin typeface="Cambria Math"/>
                        <a:sym typeface="Symbol" pitchFamily="18" charset="2"/>
                      </a:rPr>
                      <m:t></m:t>
                    </m:r>
                    <m:r>
                      <a:rPr kumimoji="1" lang="en-US" altLang="zh-CN" sz="2400" i="1" dirty="0" smtClean="0">
                        <a:effectLst>
                          <a:outerShdw blurRad="38100" dist="38100" dir="2700000" algn="tl">
                            <a:srgbClr val="000000">
                              <a:alpha val="43137"/>
                            </a:srgbClr>
                          </a:outerShdw>
                        </a:effectLst>
                        <a:latin typeface="Cambria Math"/>
                      </a:rPr>
                      <m:t>(</m:t>
                    </m:r>
                    <m:r>
                      <a:rPr kumimoji="1" lang="en-US" altLang="zh-CN" sz="2400" i="1" dirty="0" smtClean="0">
                        <a:effectLst>
                          <a:outerShdw blurRad="38100" dist="38100" dir="2700000" algn="tl">
                            <a:srgbClr val="000000">
                              <a:alpha val="43137"/>
                            </a:srgbClr>
                          </a:outerShdw>
                        </a:effectLst>
                        <a:latin typeface="Cambria Math"/>
                      </a:rPr>
                      <m:t>𝑚</m:t>
                    </m:r>
                    <m:r>
                      <a:rPr kumimoji="1" lang="en-US" altLang="zh-CN" sz="2400" i="1" dirty="0" smtClean="0">
                        <a:effectLst>
                          <a:outerShdw blurRad="38100" dist="38100" dir="2700000" algn="tl">
                            <a:srgbClr val="000000">
                              <a:alpha val="43137"/>
                            </a:srgbClr>
                          </a:outerShdw>
                        </a:effectLst>
                        <a:latin typeface="Cambria Math"/>
                      </a:rPr>
                      <m:t>)</m:t>
                    </m:r>
                    <m:r>
                      <a:rPr kumimoji="1" lang="zh-CN" altLang="en-US" sz="2400" i="1" dirty="0" smtClean="0">
                        <a:effectLst>
                          <a:outerShdw blurRad="38100" dist="38100" dir="2700000" algn="tl">
                            <a:srgbClr val="000000">
                              <a:alpha val="43137"/>
                            </a:srgbClr>
                          </a:outerShdw>
                        </a:effectLst>
                        <a:latin typeface="Cambria Math"/>
                      </a:rPr>
                      <m:t>＝</m:t>
                    </m:r>
                    <m:r>
                      <a:rPr kumimoji="1" lang="zh-CN" altLang="en-US" sz="2400" i="1" dirty="0" smtClean="0">
                        <a:effectLst>
                          <a:outerShdw blurRad="38100" dist="38100" dir="2700000" algn="tl">
                            <a:srgbClr val="000000">
                              <a:alpha val="43137"/>
                            </a:srgbClr>
                          </a:outerShdw>
                        </a:effectLst>
                        <a:latin typeface="Cambria Math"/>
                        <a:sym typeface="Symbol" pitchFamily="18" charset="2"/>
                      </a:rPr>
                      <m:t></m:t>
                    </m:r>
                    <m:r>
                      <a:rPr kumimoji="1" lang="en-US" altLang="zh-CN" sz="2400" i="1" baseline="-25000" dirty="0" smtClean="0">
                        <a:effectLst>
                          <a:outerShdw blurRad="38100" dist="38100" dir="2700000" algn="tl">
                            <a:srgbClr val="000000">
                              <a:alpha val="43137"/>
                            </a:srgbClr>
                          </a:outerShdw>
                        </a:effectLst>
                        <a:latin typeface="Cambria Math"/>
                      </a:rPr>
                      <m:t>1</m:t>
                    </m:r>
                    <m:r>
                      <a:rPr kumimoji="1" lang="en-US" altLang="zh-CN" sz="2400" i="1" dirty="0" smtClean="0">
                        <a:effectLst>
                          <a:outerShdw blurRad="38100" dist="38100" dir="2700000" algn="tl">
                            <a:srgbClr val="000000">
                              <a:alpha val="43137"/>
                            </a:srgbClr>
                          </a:outerShdw>
                        </a:effectLst>
                        <a:latin typeface="Cambria Math"/>
                      </a:rPr>
                      <m:t>(</m:t>
                    </m:r>
                    <m:r>
                      <a:rPr kumimoji="1" lang="en-US" altLang="zh-CN" sz="2400" i="1" dirty="0" smtClean="0">
                        <a:effectLst>
                          <a:outerShdw blurRad="38100" dist="38100" dir="2700000" algn="tl">
                            <a:srgbClr val="000000">
                              <a:alpha val="43137"/>
                            </a:srgbClr>
                          </a:outerShdw>
                        </a:effectLst>
                        <a:latin typeface="Cambria Math"/>
                      </a:rPr>
                      <m:t>𝑚</m:t>
                    </m:r>
                    <m:r>
                      <a:rPr kumimoji="1" lang="en-US" altLang="zh-CN" sz="2400" i="1" baseline="-25000" dirty="0" smtClean="0">
                        <a:effectLst>
                          <a:outerShdw blurRad="38100" dist="38100" dir="2700000" algn="tl">
                            <a:srgbClr val="000000">
                              <a:alpha val="43137"/>
                            </a:srgbClr>
                          </a:outerShdw>
                        </a:effectLst>
                        <a:latin typeface="Cambria Math"/>
                      </a:rPr>
                      <m:t>1</m:t>
                    </m:r>
                    <m:r>
                      <a:rPr kumimoji="1" lang="en-US" altLang="zh-CN" sz="2400" i="1" dirty="0" smtClean="0">
                        <a:effectLst>
                          <a:outerShdw blurRad="38100" dist="38100" dir="2700000" algn="tl">
                            <a:srgbClr val="000000">
                              <a:alpha val="43137"/>
                            </a:srgbClr>
                          </a:outerShdw>
                        </a:effectLst>
                        <a:latin typeface="Cambria Math"/>
                      </a:rPr>
                      <m:t>)</m:t>
                    </m:r>
                    <m:r>
                      <a:rPr kumimoji="1" lang="en-US" altLang="zh-CN" sz="2400" i="1" dirty="0" smtClean="0">
                        <a:effectLst>
                          <a:outerShdw blurRad="38100" dist="38100" dir="2700000" algn="tl">
                            <a:srgbClr val="000000">
                              <a:alpha val="43137"/>
                            </a:srgbClr>
                          </a:outerShdw>
                        </a:effectLst>
                        <a:latin typeface="Cambria Math"/>
                        <a:sym typeface="Symbol" pitchFamily="18" charset="2"/>
                      </a:rPr>
                      <m:t></m:t>
                    </m:r>
                    <m:r>
                      <a:rPr kumimoji="1" lang="en-US" altLang="zh-CN" sz="2400" i="1" baseline="-25000" dirty="0" smtClean="0">
                        <a:effectLst>
                          <a:outerShdw blurRad="38100" dist="38100" dir="2700000" algn="tl">
                            <a:srgbClr val="000000">
                              <a:alpha val="43137"/>
                            </a:srgbClr>
                          </a:outerShdw>
                        </a:effectLst>
                        <a:latin typeface="Cambria Math"/>
                      </a:rPr>
                      <m:t>2</m:t>
                    </m:r>
                    <m:r>
                      <a:rPr kumimoji="1" lang="en-US" altLang="zh-CN" sz="2400" i="1" dirty="0" smtClean="0">
                        <a:effectLst>
                          <a:outerShdw blurRad="38100" dist="38100" dir="2700000" algn="tl">
                            <a:srgbClr val="000000">
                              <a:alpha val="43137"/>
                            </a:srgbClr>
                          </a:outerShdw>
                        </a:effectLst>
                        <a:latin typeface="Cambria Math"/>
                      </a:rPr>
                      <m:t>(</m:t>
                    </m:r>
                    <m:r>
                      <a:rPr kumimoji="1" lang="en-US" altLang="zh-CN" sz="2400" i="1" dirty="0" smtClean="0">
                        <a:effectLst>
                          <a:outerShdw blurRad="38100" dist="38100" dir="2700000" algn="tl">
                            <a:srgbClr val="000000">
                              <a:alpha val="43137"/>
                            </a:srgbClr>
                          </a:outerShdw>
                        </a:effectLst>
                        <a:latin typeface="Cambria Math"/>
                      </a:rPr>
                      <m:t>𝑚</m:t>
                    </m:r>
                    <m:r>
                      <a:rPr kumimoji="1" lang="en-US" altLang="zh-CN" sz="2400" i="1" baseline="-25000" dirty="0" smtClean="0">
                        <a:effectLst>
                          <a:outerShdw blurRad="38100" dist="38100" dir="2700000" algn="tl">
                            <a:srgbClr val="000000">
                              <a:alpha val="43137"/>
                            </a:srgbClr>
                          </a:outerShdw>
                        </a:effectLst>
                        <a:latin typeface="Cambria Math"/>
                      </a:rPr>
                      <m:t>2</m:t>
                    </m:r>
                    <m:r>
                      <a:rPr kumimoji="1" lang="en-US" altLang="zh-CN" sz="2400" i="1" dirty="0" smtClean="0">
                        <a:effectLst>
                          <a:outerShdw blurRad="38100" dist="38100" dir="2700000" algn="tl">
                            <a:srgbClr val="000000">
                              <a:alpha val="43137"/>
                            </a:srgbClr>
                          </a:outerShdw>
                        </a:effectLst>
                        <a:latin typeface="Cambria Math"/>
                      </a:rPr>
                      <m:t>) </m:t>
                    </m:r>
                    <m:r>
                      <a:rPr kumimoji="1" lang="en-US" altLang="zh-CN" sz="2400" i="1" dirty="0" smtClean="0">
                        <a:effectLst>
                          <a:outerShdw blurRad="38100" dist="38100" dir="2700000" algn="tl">
                            <a:srgbClr val="000000">
                              <a:alpha val="43137"/>
                            </a:srgbClr>
                          </a:outerShdw>
                        </a:effectLst>
                        <a:latin typeface="Cambria Math"/>
                        <a:sym typeface="Symbol" pitchFamily="18" charset="2"/>
                      </a:rPr>
                      <m:t></m:t>
                    </m:r>
                    <m:r>
                      <a:rPr kumimoji="1" lang="en-US" altLang="zh-CN" sz="2400" i="1" dirty="0" smtClean="0">
                        <a:effectLst>
                          <a:outerShdw blurRad="38100" dist="38100" dir="2700000" algn="tl">
                            <a:srgbClr val="000000">
                              <a:alpha val="43137"/>
                            </a:srgbClr>
                          </a:outerShdw>
                        </a:effectLst>
                        <a:latin typeface="Cambria Math"/>
                      </a:rPr>
                      <m:t> </m:t>
                    </m:r>
                    <m:r>
                      <a:rPr kumimoji="1" lang="en-US" altLang="zh-CN" sz="2400" i="1" dirty="0" smtClean="0">
                        <a:effectLst>
                          <a:outerShdw blurRad="38100" dist="38100" dir="2700000" algn="tl">
                            <a:srgbClr val="000000">
                              <a:alpha val="43137"/>
                            </a:srgbClr>
                          </a:outerShdw>
                        </a:effectLst>
                        <a:latin typeface="Cambria Math"/>
                        <a:sym typeface="Symbol" pitchFamily="18" charset="2"/>
                      </a:rPr>
                      <m:t></m:t>
                    </m:r>
                    <m:r>
                      <a:rPr kumimoji="1" lang="en-US" altLang="zh-CN" sz="2400" i="1" baseline="-25000" dirty="0" smtClean="0">
                        <a:effectLst>
                          <a:outerShdw blurRad="38100" dist="38100" dir="2700000" algn="tl">
                            <a:srgbClr val="000000">
                              <a:alpha val="43137"/>
                            </a:srgbClr>
                          </a:outerShdw>
                        </a:effectLst>
                        <a:latin typeface="Cambria Math"/>
                      </a:rPr>
                      <m:t>𝑑</m:t>
                    </m:r>
                    <m:r>
                      <a:rPr kumimoji="1" lang="en-US" altLang="zh-CN" sz="2400" i="1" dirty="0" smtClean="0">
                        <a:effectLst>
                          <a:outerShdw blurRad="38100" dist="38100" dir="2700000" algn="tl">
                            <a:srgbClr val="000000">
                              <a:alpha val="43137"/>
                            </a:srgbClr>
                          </a:outerShdw>
                        </a:effectLst>
                        <a:latin typeface="Cambria Math"/>
                      </a:rPr>
                      <m:t>(</m:t>
                    </m:r>
                    <m:sSub>
                      <m:sSubPr>
                        <m:ctrlPr>
                          <a:rPr kumimoji="1" lang="en-US" altLang="zh-CN" sz="2400" i="1" dirty="0" smtClean="0">
                            <a:effectLst>
                              <a:outerShdw blurRad="38100" dist="38100" dir="2700000" algn="tl">
                                <a:srgbClr val="000000">
                                  <a:alpha val="43137"/>
                                </a:srgbClr>
                              </a:outerShdw>
                            </a:effectLst>
                            <a:latin typeface="Cambria Math" panose="02040503050406030204" pitchFamily="18" charset="0"/>
                          </a:rPr>
                        </m:ctrlPr>
                      </m:sSubPr>
                      <m:e>
                        <m:r>
                          <a:rPr kumimoji="1" lang="en-US" altLang="zh-CN" sz="2400" b="0" i="1" dirty="0" smtClean="0">
                            <a:effectLst>
                              <a:outerShdw blurRad="38100" dist="38100" dir="2700000" algn="tl">
                                <a:srgbClr val="000000">
                                  <a:alpha val="43137"/>
                                </a:srgbClr>
                              </a:outerShdw>
                            </a:effectLst>
                            <a:latin typeface="Cambria Math"/>
                          </a:rPr>
                          <m:t>𝑚</m:t>
                        </m:r>
                      </m:e>
                      <m:sub>
                        <m:r>
                          <a:rPr kumimoji="1" lang="en-US" altLang="zh-CN" sz="2400" b="0" i="1" dirty="0" smtClean="0">
                            <a:effectLst>
                              <a:outerShdw blurRad="38100" dist="38100" dir="2700000" algn="tl">
                                <a:srgbClr val="000000">
                                  <a:alpha val="43137"/>
                                </a:srgbClr>
                              </a:outerShdw>
                            </a:effectLst>
                            <a:latin typeface="Cambria Math"/>
                          </a:rPr>
                          <m:t>𝑑</m:t>
                        </m:r>
                      </m:sub>
                    </m:sSub>
                    <m:r>
                      <a:rPr kumimoji="1" lang="en-US" altLang="zh-CN" sz="2400" i="1" dirty="0" smtClean="0">
                        <a:effectLst>
                          <a:outerShdw blurRad="38100" dist="38100" dir="2700000" algn="tl">
                            <a:srgbClr val="000000">
                              <a:alpha val="43137"/>
                            </a:srgbClr>
                          </a:outerShdw>
                        </a:effectLst>
                        <a:latin typeface="Cambria Math"/>
                      </a:rPr>
                      <m:t>)</m:t>
                    </m:r>
                    <m:sSub>
                      <m:sSubPr>
                        <m:ctrlPr>
                          <a:rPr kumimoji="1" lang="en-US" altLang="zh-CN" sz="2400" i="1" dirty="0" smtClean="0">
                            <a:effectLst>
                              <a:outerShdw blurRad="38100" dist="38100" dir="2700000" algn="tl">
                                <a:srgbClr val="000000">
                                  <a:alpha val="43137"/>
                                </a:srgbClr>
                              </a:outerShdw>
                            </a:effectLst>
                            <a:latin typeface="Cambria Math" panose="02040503050406030204" pitchFamily="18" charset="0"/>
                          </a:rPr>
                        </m:ctrlPr>
                      </m:sSubPr>
                      <m:e>
                        <m:r>
                          <a:rPr kumimoji="1" lang="zh-CN" altLang="en-US" sz="2400" i="1" dirty="0" smtClean="0">
                            <a:effectLst>
                              <a:outerShdw blurRad="38100" dist="38100" dir="2700000" algn="tl">
                                <a:srgbClr val="000000">
                                  <a:alpha val="43137"/>
                                </a:srgbClr>
                              </a:outerShdw>
                            </a:effectLst>
                            <a:latin typeface="Cambria Math"/>
                          </a:rPr>
                          <m:t>𝜋</m:t>
                        </m:r>
                      </m:e>
                      <m:sub>
                        <m:r>
                          <a:rPr kumimoji="1" lang="en-US" altLang="zh-CN" sz="2400" b="0" i="1" dirty="0" smtClean="0">
                            <a:effectLst>
                              <a:outerShdw blurRad="38100" dist="38100" dir="2700000" algn="tl">
                                <a:srgbClr val="000000">
                                  <a:alpha val="43137"/>
                                </a:srgbClr>
                              </a:outerShdw>
                            </a:effectLst>
                            <a:latin typeface="Cambria Math"/>
                          </a:rPr>
                          <m:t>1</m:t>
                        </m:r>
                      </m:sub>
                    </m:sSub>
                    <m:r>
                      <a:rPr kumimoji="1" lang="en-US" altLang="zh-CN" sz="2400" i="1" dirty="0" smtClean="0">
                        <a:effectLst>
                          <a:outerShdw blurRad="38100" dist="38100" dir="2700000" algn="tl">
                            <a:srgbClr val="000000">
                              <a:alpha val="43137"/>
                            </a:srgbClr>
                          </a:outerShdw>
                        </a:effectLst>
                        <a:latin typeface="Cambria Math"/>
                      </a:rPr>
                      <m:t>(</m:t>
                    </m:r>
                    <m:r>
                      <a:rPr kumimoji="1" lang="en-US" altLang="zh-CN" sz="2400" i="1" dirty="0" smtClean="0">
                        <a:solidFill>
                          <a:srgbClr val="FF3300"/>
                        </a:solidFill>
                        <a:effectLst>
                          <a:outerShdw blurRad="38100" dist="38100" dir="2700000" algn="tl">
                            <a:srgbClr val="000000">
                              <a:alpha val="43137"/>
                            </a:srgbClr>
                          </a:outerShdw>
                        </a:effectLst>
                        <a:latin typeface="Cambria Math"/>
                      </a:rPr>
                      <m:t>𝑚</m:t>
                    </m:r>
                    <m:r>
                      <a:rPr kumimoji="1" lang="en-US" altLang="zh-CN" sz="2400" i="1" baseline="-25000" dirty="0" smtClean="0">
                        <a:solidFill>
                          <a:srgbClr val="FF3300"/>
                        </a:solidFill>
                        <a:effectLst>
                          <a:outerShdw blurRad="38100" dist="38100" dir="2700000" algn="tl">
                            <a:srgbClr val="000000">
                              <a:alpha val="43137"/>
                            </a:srgbClr>
                          </a:outerShdw>
                        </a:effectLst>
                        <a:latin typeface="Cambria Math"/>
                      </a:rPr>
                      <m:t>𝑑</m:t>
                    </m:r>
                    <m:r>
                      <a:rPr kumimoji="1" lang="zh-CN" altLang="en-US" sz="2400" i="1" baseline="-25000" dirty="0" smtClean="0">
                        <a:solidFill>
                          <a:srgbClr val="FF3300"/>
                        </a:solidFill>
                        <a:effectLst>
                          <a:outerShdw blurRad="38100" dist="38100" dir="2700000" algn="tl">
                            <a:srgbClr val="000000">
                              <a:alpha val="43137"/>
                            </a:srgbClr>
                          </a:outerShdw>
                        </a:effectLst>
                        <a:latin typeface="Cambria Math"/>
                      </a:rPr>
                      <m:t>＋</m:t>
                    </m:r>
                    <m:r>
                      <a:rPr kumimoji="1" lang="en-US" altLang="zh-CN" sz="2400" i="1" baseline="-25000" dirty="0" smtClean="0">
                        <a:solidFill>
                          <a:srgbClr val="FF3300"/>
                        </a:solidFill>
                        <a:effectLst>
                          <a:outerShdw blurRad="38100" dist="38100" dir="2700000" algn="tl">
                            <a:srgbClr val="000000">
                              <a:alpha val="43137"/>
                            </a:srgbClr>
                          </a:outerShdw>
                        </a:effectLst>
                        <a:latin typeface="Cambria Math"/>
                      </a:rPr>
                      <m:t>1</m:t>
                    </m:r>
                    <m:r>
                      <a:rPr kumimoji="1" lang="en-US" altLang="zh-CN" sz="2400" i="1" dirty="0" smtClean="0">
                        <a:effectLst>
                          <a:outerShdw blurRad="38100" dist="38100" dir="2700000" algn="tl">
                            <a:srgbClr val="000000">
                              <a:alpha val="43137"/>
                            </a:srgbClr>
                          </a:outerShdw>
                        </a:effectLst>
                        <a:latin typeface="Cambria Math"/>
                      </a:rPr>
                      <m:t>)</m:t>
                    </m:r>
                    <m:r>
                      <a:rPr kumimoji="1" lang="en-US" altLang="zh-CN" sz="2400" i="1" dirty="0" smtClean="0">
                        <a:effectLst>
                          <a:outerShdw blurRad="38100" dist="38100" dir="2700000" algn="tl">
                            <a:srgbClr val="000000">
                              <a:alpha val="43137"/>
                            </a:srgbClr>
                          </a:outerShdw>
                        </a:effectLst>
                        <a:latin typeface="Cambria Math"/>
                        <a:sym typeface="Symbol" pitchFamily="18" charset="2"/>
                      </a:rPr>
                      <m:t></m:t>
                    </m:r>
                    <m:r>
                      <a:rPr kumimoji="1" lang="en-US" altLang="zh-CN" sz="2400" i="1" baseline="-25000" dirty="0" smtClean="0">
                        <a:effectLst>
                          <a:outerShdw blurRad="38100" dist="38100" dir="2700000" algn="tl">
                            <a:srgbClr val="000000">
                              <a:alpha val="43137"/>
                            </a:srgbClr>
                          </a:outerShdw>
                        </a:effectLst>
                        <a:latin typeface="Cambria Math"/>
                      </a:rPr>
                      <m:t>𝑑</m:t>
                    </m:r>
                    <m:r>
                      <a:rPr kumimoji="1" lang="en-US" altLang="zh-CN" sz="2400" i="1" dirty="0" smtClean="0">
                        <a:effectLst>
                          <a:outerShdw blurRad="38100" dist="38100" dir="2700000" algn="tl">
                            <a:srgbClr val="000000">
                              <a:alpha val="43137"/>
                            </a:srgbClr>
                          </a:outerShdw>
                        </a:effectLst>
                        <a:latin typeface="Cambria Math"/>
                      </a:rPr>
                      <m:t>(</m:t>
                    </m:r>
                    <m:r>
                      <a:rPr kumimoji="1" lang="en-US" altLang="zh-CN" sz="2400" i="1" dirty="0" smtClean="0">
                        <a:effectLst>
                          <a:outerShdw blurRad="38100" dist="38100" dir="2700000" algn="tl">
                            <a:srgbClr val="000000">
                              <a:alpha val="43137"/>
                            </a:srgbClr>
                          </a:outerShdw>
                        </a:effectLst>
                        <a:latin typeface="Cambria Math"/>
                      </a:rPr>
                      <m:t>𝑚</m:t>
                    </m:r>
                    <m:r>
                      <a:rPr kumimoji="1" lang="en-US" altLang="zh-CN" sz="2400" i="1" baseline="-25000" dirty="0" smtClean="0">
                        <a:effectLst>
                          <a:outerShdw blurRad="38100" dist="38100" dir="2700000" algn="tl">
                            <a:srgbClr val="000000">
                              <a:alpha val="43137"/>
                            </a:srgbClr>
                          </a:outerShdw>
                        </a:effectLst>
                        <a:latin typeface="Cambria Math"/>
                      </a:rPr>
                      <m:t>2</m:t>
                    </m:r>
                    <m:r>
                      <a:rPr kumimoji="1" lang="en-US" altLang="zh-CN" sz="2400" i="1" baseline="-25000" dirty="0" smtClean="0">
                        <a:effectLst>
                          <a:outerShdw blurRad="38100" dist="38100" dir="2700000" algn="tl">
                            <a:srgbClr val="000000">
                              <a:alpha val="43137"/>
                            </a:srgbClr>
                          </a:outerShdw>
                        </a:effectLst>
                        <a:latin typeface="Cambria Math"/>
                      </a:rPr>
                      <m:t>𝑑</m:t>
                    </m:r>
                    <m:r>
                      <a:rPr kumimoji="1" lang="en-US" altLang="zh-CN" sz="2400" i="1" dirty="0" smtClean="0">
                        <a:effectLst>
                          <a:outerShdw blurRad="38100" dist="38100" dir="2700000" algn="tl">
                            <a:srgbClr val="000000">
                              <a:alpha val="43137"/>
                            </a:srgbClr>
                          </a:outerShdw>
                        </a:effectLst>
                        <a:latin typeface="Cambria Math"/>
                      </a:rPr>
                      <m:t>)</m:t>
                    </m:r>
                  </m:oMath>
                </a14:m>
                <a:endParaRPr kumimoji="1" lang="en-US" altLang="zh-CN" sz="2400" dirty="0" smtClean="0">
                  <a:effectLst>
                    <a:outerShdw blurRad="38100" dist="38100" dir="2700000" algn="tl">
                      <a:srgbClr val="000000">
                        <a:alpha val="43137"/>
                      </a:srgbClr>
                    </a:outerShdw>
                  </a:effectLst>
                </a:endParaRPr>
              </a:p>
              <a:p>
                <a:pPr algn="ctr">
                  <a:lnSpc>
                    <a:spcPct val="90000"/>
                  </a:lnSpc>
                  <a:buNone/>
                </a:pPr>
                <a:endParaRPr kumimoji="1" lang="en-US" altLang="zh-CN" sz="2400" dirty="0" smtClean="0">
                  <a:effectLst>
                    <a:outerShdw blurRad="38100" dist="38100" dir="2700000" algn="tl">
                      <a:srgbClr val="000000">
                        <a:alpha val="43137"/>
                      </a:srgbClr>
                    </a:outerShdw>
                  </a:effectLst>
                </a:endParaRPr>
              </a:p>
              <a:p>
                <a:pPr lvl="1">
                  <a:lnSpc>
                    <a:spcPct val="90000"/>
                  </a:lnSpc>
                </a:pPr>
                <a14:m>
                  <m:oMath xmlns:m="http://schemas.openxmlformats.org/officeDocument/2006/math">
                    <m:r>
                      <a:rPr kumimoji="1" lang="en-US" altLang="zh-CN" i="1" dirty="0" smtClean="0">
                        <a:latin typeface="Cambria Math"/>
                      </a:rPr>
                      <m:t>𝑑</m:t>
                    </m:r>
                  </m:oMath>
                </a14:m>
                <a:r>
                  <a:rPr kumimoji="1" lang="zh-CN" altLang="en-US" dirty="0" smtClean="0"/>
                  <a:t>称为</a:t>
                </a:r>
                <a:r>
                  <a:rPr kumimoji="1" lang="zh-CN" altLang="en-US" dirty="0" smtClean="0">
                    <a:solidFill>
                      <a:srgbClr val="FF3300"/>
                    </a:solidFill>
                  </a:rPr>
                  <a:t>周期</a:t>
                </a:r>
                <a:r>
                  <a:rPr kumimoji="1" lang="zh-CN" altLang="en-US" dirty="0"/>
                  <a:t>；</a:t>
                </a:r>
                <a14:m>
                  <m:oMath xmlns:m="http://schemas.openxmlformats.org/officeDocument/2006/math">
                    <m:r>
                      <a:rPr kumimoji="1" lang="en-US" altLang="zh-CN" i="1" dirty="0" smtClean="0">
                        <a:latin typeface="Cambria Math"/>
                      </a:rPr>
                      <m:t>𝑑</m:t>
                    </m:r>
                    <m:r>
                      <a:rPr kumimoji="1" lang="zh-CN" altLang="en-US" i="1" dirty="0">
                        <a:latin typeface="Cambria Math"/>
                      </a:rPr>
                      <m:t>＝</m:t>
                    </m:r>
                    <m:r>
                      <a:rPr kumimoji="1" lang="en-US" altLang="zh-CN" i="1" dirty="0">
                        <a:latin typeface="Cambria Math"/>
                      </a:rPr>
                      <m:t>1</m:t>
                    </m:r>
                  </m:oMath>
                </a14:m>
                <a:r>
                  <a:rPr kumimoji="1" lang="zh-CN" altLang="en-US" dirty="0" smtClean="0"/>
                  <a:t>时退化</a:t>
                </a:r>
                <a:r>
                  <a:rPr kumimoji="1" lang="zh-CN" altLang="en-US" dirty="0"/>
                  <a:t>为单表</a:t>
                </a:r>
                <a:r>
                  <a:rPr kumimoji="1" lang="zh-CN" altLang="en-US" dirty="0" smtClean="0"/>
                  <a:t>替换</a:t>
                </a:r>
                <a:endParaRPr kumimoji="1" lang="zh-CN" altLang="en-US" i="1"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cstate="print"/>
                <a:stretch>
                  <a:fillRect l="-1259" t="-2157" r="-555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45CE9F7-8301-47D6-B1C8-2D65BDF81467}"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37</a:t>
            </a:fld>
            <a:endParaRPr lang="en-US" altLang="zh-CN" dirty="0"/>
          </a:p>
        </p:txBody>
      </p:sp>
    </p:spTree>
  </p:cSld>
  <p:clrMapOvr>
    <a:masterClrMapping/>
  </p:clrMapOvr>
  <p:transition>
    <p:wedg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6300" y="37618"/>
            <a:ext cx="7391400" cy="563563"/>
          </a:xfrm>
        </p:spPr>
        <p:txBody>
          <a:bodyPr/>
          <a:lstStyle/>
          <a:p>
            <a:r>
              <a:rPr lang="zh-CN" altLang="en-US" dirty="0" smtClean="0"/>
              <a:t>维吉尼亚密码 </a:t>
            </a:r>
            <a:endParaRPr lang="zh-CN" altLang="en-US" dirty="0"/>
          </a:p>
        </p:txBody>
      </p:sp>
      <p:sp>
        <p:nvSpPr>
          <p:cNvPr id="3" name="内容占位符 2"/>
          <p:cNvSpPr>
            <a:spLocks noGrp="1"/>
          </p:cNvSpPr>
          <p:nvPr>
            <p:ph idx="1"/>
          </p:nvPr>
        </p:nvSpPr>
        <p:spPr>
          <a:xfrm>
            <a:off x="1066800" y="601181"/>
            <a:ext cx="7072131" cy="1075219"/>
          </a:xfrm>
        </p:spPr>
        <p:txBody>
          <a:bodyPr/>
          <a:lstStyle/>
          <a:p>
            <a:r>
              <a:rPr lang="en-US" altLang="zh-CN" dirty="0" smtClean="0"/>
              <a:t>1858</a:t>
            </a:r>
            <a:r>
              <a:rPr lang="zh-CN" altLang="en-US" dirty="0" smtClean="0"/>
              <a:t>年</a:t>
            </a:r>
            <a:r>
              <a:rPr lang="en-US" altLang="zh-CN" dirty="0" smtClean="0"/>
              <a:t>, </a:t>
            </a:r>
            <a:r>
              <a:rPr lang="zh-CN" altLang="en-US" dirty="0" smtClean="0"/>
              <a:t>法国</a:t>
            </a:r>
            <a:r>
              <a:rPr lang="zh-CN" altLang="en-US" dirty="0"/>
              <a:t>密码学家</a:t>
            </a:r>
            <a:r>
              <a:rPr lang="zh-CN" altLang="en-US" dirty="0" smtClean="0">
                <a:solidFill>
                  <a:srgbClr val="FF0000"/>
                </a:solidFill>
              </a:rPr>
              <a:t>维吉尼亚</a:t>
            </a:r>
            <a:r>
              <a:rPr lang="zh-CN" altLang="en-US" dirty="0" smtClean="0"/>
              <a:t>提出</a:t>
            </a:r>
          </a:p>
          <a:p>
            <a:r>
              <a:rPr lang="zh-CN" altLang="en-US" dirty="0" smtClean="0"/>
              <a:t>维吉尼亚方阵是</a:t>
            </a:r>
            <a:r>
              <a:rPr lang="en-US" altLang="zh-CN" dirty="0" smtClean="0">
                <a:solidFill>
                  <a:srgbClr val="FF3300"/>
                </a:solidFill>
              </a:rPr>
              <a:t>26</a:t>
            </a:r>
            <a:r>
              <a:rPr lang="zh-CN" altLang="en-US" dirty="0" smtClean="0">
                <a:solidFill>
                  <a:srgbClr val="FF3300"/>
                </a:solidFill>
              </a:rPr>
              <a:t>*</a:t>
            </a:r>
            <a:r>
              <a:rPr lang="en-US" altLang="zh-CN" dirty="0" smtClean="0">
                <a:solidFill>
                  <a:srgbClr val="FF3300"/>
                </a:solidFill>
              </a:rPr>
              <a:t>26</a:t>
            </a:r>
            <a:r>
              <a:rPr lang="zh-CN" altLang="en-US" dirty="0" smtClean="0"/>
              <a:t>的方阵</a:t>
            </a:r>
            <a:endParaRPr lang="en-US" altLang="zh-CN" dirty="0" smtClean="0"/>
          </a:p>
        </p:txBody>
      </p:sp>
      <p:sp>
        <p:nvSpPr>
          <p:cNvPr id="4" name="日期占位符 3"/>
          <p:cNvSpPr>
            <a:spLocks noGrp="1"/>
          </p:cNvSpPr>
          <p:nvPr>
            <p:ph type="dt" sz="half" idx="10"/>
          </p:nvPr>
        </p:nvSpPr>
        <p:spPr/>
        <p:txBody>
          <a:bodyPr/>
          <a:lstStyle/>
          <a:p>
            <a:fld id="{C3460420-032F-48BD-A68F-6A732E196474}"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38</a:t>
            </a:fld>
            <a:endParaRPr lang="en-US" altLang="zh-CN" dirty="0"/>
          </a:p>
        </p:txBody>
      </p:sp>
      <p:pic>
        <p:nvPicPr>
          <p:cNvPr id="74754" name="Picture 2" descr="https://timgsa.baidu.com/timg?image&amp;quality=80&amp;size=b9999_10000&amp;sec=1511780068226&amp;di=ba9018781ad7ac295c6ba286a9cea26b&amp;imgtype=0&amp;src=http%3A%2F%2Fs1.51cto.com%2Fwyfs02%2FM01%2F78%2F14%2FwKioL1Z1WwDBEaHWAAGY7UKfZSE83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068" y="1576196"/>
            <a:ext cx="7133863" cy="528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b="1">
                <a:solidFill>
                  <a:schemeClr val="tx1"/>
                </a:solidFill>
              </a:rPr>
              <a:t>Vigenère</a:t>
            </a:r>
            <a:r>
              <a:rPr lang="zh-CN" altLang="en-US" b="1">
                <a:solidFill>
                  <a:schemeClr val="tx1"/>
                </a:solidFill>
              </a:rPr>
              <a:t>密码举例</a:t>
            </a:r>
          </a:p>
        </p:txBody>
      </p:sp>
      <p:sp>
        <p:nvSpPr>
          <p:cNvPr id="28675" name="Rectangle 3"/>
          <p:cNvSpPr>
            <a:spLocks noGrp="1" noChangeArrowheads="1"/>
          </p:cNvSpPr>
          <p:nvPr>
            <p:ph type="body" idx="1"/>
          </p:nvPr>
        </p:nvSpPr>
        <p:spPr/>
        <p:txBody>
          <a:bodyPr/>
          <a:lstStyle/>
          <a:p>
            <a:r>
              <a:rPr lang="en-US" altLang="zh-CN" b="1" dirty="0" err="1">
                <a:latin typeface="楷体_GB2312" pitchFamily="49" charset="-122"/>
                <a:ea typeface="楷体_GB2312" pitchFamily="49" charset="-122"/>
              </a:rPr>
              <a:t>Vigen</a:t>
            </a:r>
            <a:r>
              <a:rPr lang="en-US" altLang="zh-CN" b="1" dirty="0" err="1">
                <a:latin typeface="Arial Black"/>
                <a:ea typeface="楷体_GB2312" pitchFamily="49" charset="-122"/>
              </a:rPr>
              <a:t>è</a:t>
            </a:r>
            <a:r>
              <a:rPr lang="en-US" altLang="zh-CN" b="1" dirty="0" err="1">
                <a:latin typeface="楷体_GB2312" pitchFamily="49" charset="-122"/>
                <a:ea typeface="楷体_GB2312" pitchFamily="49" charset="-122"/>
              </a:rPr>
              <a:t>re</a:t>
            </a:r>
            <a:r>
              <a:rPr lang="zh-CN" altLang="en-US" b="1" dirty="0">
                <a:latin typeface="楷体_GB2312" pitchFamily="49" charset="-122"/>
                <a:ea typeface="楷体_GB2312" pitchFamily="49" charset="-122"/>
              </a:rPr>
              <a:t>密码使用</a:t>
            </a:r>
            <a:r>
              <a:rPr lang="en-US" altLang="zh-CN" b="1" dirty="0">
                <a:latin typeface="楷体_GB2312" pitchFamily="49" charset="-122"/>
                <a:ea typeface="楷体_GB2312" pitchFamily="49" charset="-122"/>
              </a:rPr>
              <a:t>26</a:t>
            </a:r>
            <a:r>
              <a:rPr lang="zh-CN" altLang="en-US" b="1" dirty="0">
                <a:latin typeface="楷体_GB2312" pitchFamily="49" charset="-122"/>
                <a:ea typeface="楷体_GB2312" pitchFamily="49" charset="-122"/>
              </a:rPr>
              <a:t>个密文字母表，像加法密码一样，他们是一次将明文字母表循环右移</a:t>
            </a:r>
            <a:r>
              <a:rPr lang="en-US" altLang="zh-CN" b="1" dirty="0">
                <a:latin typeface="楷体_GB2312" pitchFamily="49" charset="-122"/>
                <a:ea typeface="楷体_GB2312" pitchFamily="49" charset="-122"/>
              </a:rPr>
              <a:t>0</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1</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2,</a:t>
            </a:r>
            <a:r>
              <a:rPr lang="en-US" altLang="zh-CN" b="1" dirty="0">
                <a:latin typeface="Arial Black"/>
                <a:ea typeface="楷体_GB2312" pitchFamily="49" charset="-122"/>
              </a:rPr>
              <a:t>……</a:t>
            </a:r>
            <a:r>
              <a:rPr lang="en-US" altLang="zh-CN" b="1" dirty="0">
                <a:latin typeface="楷体_GB2312" pitchFamily="49" charset="-122"/>
                <a:ea typeface="楷体_GB2312" pitchFamily="49" charset="-122"/>
              </a:rPr>
              <a:t>,25</a:t>
            </a:r>
            <a:r>
              <a:rPr lang="zh-CN" altLang="en-US" b="1" dirty="0">
                <a:latin typeface="楷体_GB2312" pitchFamily="49" charset="-122"/>
                <a:ea typeface="楷体_GB2312" pitchFamily="49" charset="-122"/>
              </a:rPr>
              <a:t>位的结果。</a:t>
            </a:r>
          </a:p>
          <a:p>
            <a:r>
              <a:rPr lang="zh-CN" altLang="en-US" b="1" dirty="0">
                <a:latin typeface="楷体_GB2312" pitchFamily="49" charset="-122"/>
                <a:ea typeface="楷体_GB2312" pitchFamily="49" charset="-122"/>
              </a:rPr>
              <a:t>选一个词组或者短语作为密钥，以密钥字母控制使用哪一个密文字母表 </a:t>
            </a:r>
          </a:p>
          <a:p>
            <a:pPr algn="just">
              <a:buFontTx/>
              <a:buNone/>
            </a:pPr>
            <a:r>
              <a:rPr lang="zh-CN" altLang="en-US" b="1" dirty="0">
                <a:latin typeface="楷体_GB2312" pitchFamily="49" charset="-122"/>
                <a:ea typeface="楷体_GB2312" pitchFamily="49" charset="-122"/>
              </a:rPr>
              <a:t>例</a:t>
            </a:r>
            <a:r>
              <a:rPr lang="en-US" altLang="zh-CN" b="1" dirty="0">
                <a:latin typeface="楷体_GB2312" pitchFamily="49" charset="-122"/>
                <a:ea typeface="楷体_GB2312" pitchFamily="49" charset="-122"/>
              </a:rPr>
              <a:t>1  </a:t>
            </a:r>
            <a:r>
              <a:rPr lang="zh-CN" altLang="en-US" b="1" dirty="0">
                <a:latin typeface="楷体_GB2312" pitchFamily="49" charset="-122"/>
                <a:ea typeface="楷体_GB2312" pitchFamily="49" charset="-122"/>
              </a:rPr>
              <a:t>设</a:t>
            </a:r>
            <a:r>
              <a:rPr lang="en-US" altLang="zh-CN" b="1" dirty="0">
                <a:latin typeface="楷体_GB2312" pitchFamily="49" charset="-122"/>
                <a:ea typeface="楷体_GB2312" pitchFamily="49" charset="-122"/>
              </a:rPr>
              <a:t>d=6, k=cipher, </a:t>
            </a:r>
          </a:p>
          <a:p>
            <a:pPr algn="just">
              <a:buFontTx/>
              <a:buNone/>
            </a:pPr>
            <a:r>
              <a:rPr lang="en-US" altLang="zh-CN" b="1" dirty="0">
                <a:solidFill>
                  <a:schemeClr val="folHlink"/>
                </a:solidFill>
                <a:latin typeface="楷体_GB2312" pitchFamily="49" charset="-122"/>
                <a:ea typeface="楷体_GB2312" pitchFamily="49" charset="-122"/>
              </a:rPr>
              <a:t>  </a:t>
            </a:r>
            <a:r>
              <a:rPr lang="zh-CN" altLang="en-US" b="1" dirty="0">
                <a:solidFill>
                  <a:schemeClr val="tx2"/>
                </a:solidFill>
                <a:latin typeface="楷体_GB2312" pitchFamily="49" charset="-122"/>
                <a:ea typeface="楷体_GB2312" pitchFamily="49" charset="-122"/>
              </a:rPr>
              <a:t>明文串</a:t>
            </a:r>
            <a:r>
              <a:rPr lang="en-US" altLang="zh-CN" b="1" dirty="0">
                <a:latin typeface="楷体_GB2312" pitchFamily="49" charset="-122"/>
                <a:ea typeface="楷体_GB2312" pitchFamily="49" charset="-122"/>
              </a:rPr>
              <a:t>: this cryptosystem is not secure m=(19,7,8,18,2,17,24,15,19,14,18,24,18,19,4,12,8,18,13,14,19,18,4,2,20,1,4)</a:t>
            </a:r>
            <a:r>
              <a:rPr lang="zh-CN" altLang="en-US" b="1" dirty="0">
                <a:latin typeface="楷体_GB2312" pitchFamily="49" charset="-122"/>
                <a:ea typeface="楷体_GB2312" pitchFamily="49" charset="-122"/>
              </a:rPr>
              <a:t>。</a:t>
            </a:r>
          </a:p>
          <a:p>
            <a:pPr algn="just">
              <a:buFontTx/>
              <a:buNone/>
            </a:pPr>
            <a:r>
              <a:rPr lang="zh-CN" altLang="en-US" b="1" dirty="0">
                <a:latin typeface="楷体_GB2312" pitchFamily="49" charset="-122"/>
                <a:ea typeface="楷体_GB2312" pitchFamily="49" charset="-122"/>
              </a:rPr>
              <a:t> </a:t>
            </a:r>
            <a:r>
              <a:rPr lang="zh-CN" altLang="en-US" b="1" dirty="0">
                <a:solidFill>
                  <a:schemeClr val="accent2"/>
                </a:solidFill>
                <a:latin typeface="楷体_GB2312" pitchFamily="49" charset="-122"/>
                <a:ea typeface="楷体_GB2312" pitchFamily="49" charset="-122"/>
              </a:rPr>
              <a:t> </a:t>
            </a:r>
            <a:r>
              <a:rPr lang="zh-CN" altLang="en-US" b="1" dirty="0">
                <a:solidFill>
                  <a:schemeClr val="tx2"/>
                </a:solidFill>
                <a:latin typeface="楷体_GB2312" pitchFamily="49" charset="-122"/>
                <a:ea typeface="楷体_GB2312" pitchFamily="49" charset="-122"/>
              </a:rPr>
              <a:t>密钥</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k=(2,8,15,7,4,17),</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additive="base">
                                        <p:cTn id="7" dur="500" fill="hold"/>
                                        <p:tgtEl>
                                          <p:spTgt spid="28674"/>
                                        </p:tgtEl>
                                        <p:attrNameLst>
                                          <p:attrName>ppt_x</p:attrName>
                                        </p:attrNameLst>
                                      </p:cBhvr>
                                      <p:tavLst>
                                        <p:tav tm="0">
                                          <p:val>
                                            <p:strVal val="#ppt_x"/>
                                          </p:val>
                                        </p:tav>
                                        <p:tav tm="100000">
                                          <p:val>
                                            <p:strVal val="#ppt_x"/>
                                          </p:val>
                                        </p:tav>
                                      </p:tavLst>
                                    </p:anim>
                                    <p:anim calcmode="lin" valueType="num">
                                      <p:cBhvr additive="base">
                                        <p:cTn id="8" dur="500" fill="hold"/>
                                        <p:tgtEl>
                                          <p:spTgt spid="286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8675">
                                            <p:txEl>
                                              <p:pRg st="0" end="0"/>
                                            </p:txEl>
                                          </p:spTgt>
                                        </p:tgtEl>
                                        <p:attrNameLst>
                                          <p:attrName>style.visibility</p:attrName>
                                        </p:attrNameLst>
                                      </p:cBhvr>
                                      <p:to>
                                        <p:strVal val="visible"/>
                                      </p:to>
                                    </p:set>
                                    <p:animEffect transition="in" filter="slide(fromBottom)">
                                      <p:cBhvr>
                                        <p:cTn id="13" dur="500"/>
                                        <p:tgtEl>
                                          <p:spTgt spid="2867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8675">
                                            <p:txEl>
                                              <p:pRg st="1" end="1"/>
                                            </p:txEl>
                                          </p:spTgt>
                                        </p:tgtEl>
                                        <p:attrNameLst>
                                          <p:attrName>style.visibility</p:attrName>
                                        </p:attrNameLst>
                                      </p:cBhvr>
                                      <p:to>
                                        <p:strVal val="visible"/>
                                      </p:to>
                                    </p:set>
                                    <p:animEffect transition="in" filter="slide(fromBottom)">
                                      <p:cBhvr>
                                        <p:cTn id="18" dur="500"/>
                                        <p:tgtEl>
                                          <p:spTgt spid="2867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8675">
                                            <p:txEl>
                                              <p:pRg st="2" end="2"/>
                                            </p:txEl>
                                          </p:spTgt>
                                        </p:tgtEl>
                                        <p:attrNameLst>
                                          <p:attrName>style.visibility</p:attrName>
                                        </p:attrNameLst>
                                      </p:cBhvr>
                                      <p:to>
                                        <p:strVal val="visible"/>
                                      </p:to>
                                    </p:set>
                                    <p:animEffect transition="in" filter="slide(fromBottom)">
                                      <p:cBhvr>
                                        <p:cTn id="23" dur="500"/>
                                        <p:tgtEl>
                                          <p:spTgt spid="2867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8675">
                                            <p:txEl>
                                              <p:pRg st="3" end="3"/>
                                            </p:txEl>
                                          </p:spTgt>
                                        </p:tgtEl>
                                        <p:attrNameLst>
                                          <p:attrName>style.visibility</p:attrName>
                                        </p:attrNameLst>
                                      </p:cBhvr>
                                      <p:to>
                                        <p:strVal val="visible"/>
                                      </p:to>
                                    </p:set>
                                    <p:animEffect transition="in" filter="slide(fromBottom)">
                                      <p:cBhvr>
                                        <p:cTn id="28" dur="500"/>
                                        <p:tgtEl>
                                          <p:spTgt spid="2867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8675">
                                            <p:txEl>
                                              <p:pRg st="4" end="4"/>
                                            </p:txEl>
                                          </p:spTgt>
                                        </p:tgtEl>
                                        <p:attrNameLst>
                                          <p:attrName>style.visibility</p:attrName>
                                        </p:attrNameLst>
                                      </p:cBhvr>
                                      <p:to>
                                        <p:strVal val="visible"/>
                                      </p:to>
                                    </p:set>
                                    <p:animEffect transition="in" filter="slide(fromBottom)">
                                      <p:cBhvr>
                                        <p:cTn id="33" dur="500"/>
                                        <p:tgtEl>
                                          <p:spTgt spid="28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2" charset="-122"/>
                <a:ea typeface="黑体" pitchFamily="2" charset="-122"/>
              </a:rPr>
              <a:t>替换密码</a:t>
            </a:r>
            <a:endParaRPr lang="zh-CN" altLang="en-US" dirty="0"/>
          </a:p>
        </p:txBody>
      </p:sp>
      <p:sp>
        <p:nvSpPr>
          <p:cNvPr id="3" name="内容占位符 2"/>
          <p:cNvSpPr>
            <a:spLocks noGrp="1"/>
          </p:cNvSpPr>
          <p:nvPr>
            <p:ph idx="1"/>
          </p:nvPr>
        </p:nvSpPr>
        <p:spPr/>
        <p:txBody>
          <a:bodyPr/>
          <a:lstStyle/>
          <a:p>
            <a:r>
              <a:rPr lang="zh-CN" altLang="en-US" sz="3200" dirty="0" smtClean="0">
                <a:solidFill>
                  <a:srgbClr val="FF0000"/>
                </a:solidFill>
                <a:latin typeface="华文琥珀" pitchFamily="2" charset="-122"/>
                <a:ea typeface="华文琥珀" pitchFamily="2" charset="-122"/>
              </a:rPr>
              <a:t>替换密码</a:t>
            </a:r>
            <a:r>
              <a:rPr lang="zh-CN" altLang="en-US" sz="3200" dirty="0" smtClean="0">
                <a:latin typeface="宋体" pitchFamily="2" charset="-122"/>
                <a:ea typeface="宋体" pitchFamily="2" charset="-122"/>
              </a:rPr>
              <a:t>根据预先建立的</a:t>
            </a:r>
            <a:r>
              <a:rPr lang="zh-CN" altLang="en-US" sz="3200" dirty="0" smtClean="0">
                <a:solidFill>
                  <a:srgbClr val="FF0000"/>
                </a:solidFill>
                <a:latin typeface="宋体" pitchFamily="2" charset="-122"/>
                <a:ea typeface="宋体" pitchFamily="2" charset="-122"/>
              </a:rPr>
              <a:t>替换表</a:t>
            </a:r>
            <a:r>
              <a:rPr lang="zh-CN" altLang="en-US" sz="3200" dirty="0" smtClean="0">
                <a:latin typeface="宋体" pitchFamily="2" charset="-122"/>
                <a:ea typeface="宋体" pitchFamily="2" charset="-122"/>
              </a:rPr>
              <a:t>，将明文依次通过查表，替换为相应字符，生成密文，</a:t>
            </a:r>
            <a:r>
              <a:rPr lang="zh-CN" altLang="en-US" sz="3200" dirty="0" smtClean="0">
                <a:solidFill>
                  <a:srgbClr val="C00000"/>
                </a:solidFill>
                <a:latin typeface="宋体" pitchFamily="2" charset="-122"/>
                <a:ea typeface="宋体" pitchFamily="2" charset="-122"/>
              </a:rPr>
              <a:t>替换密码的密钥就是替换表</a:t>
            </a:r>
            <a:endParaRPr lang="en-US" altLang="zh-CN" sz="3200" dirty="0" smtClean="0">
              <a:solidFill>
                <a:srgbClr val="C00000"/>
              </a:solidFill>
              <a:latin typeface="宋体" pitchFamily="2" charset="-122"/>
              <a:ea typeface="宋体" pitchFamily="2" charset="-122"/>
            </a:endParaRPr>
          </a:p>
          <a:p>
            <a:pPr lvl="1">
              <a:spcBef>
                <a:spcPct val="35000"/>
              </a:spcBef>
            </a:pPr>
            <a:r>
              <a:rPr lang="zh-CN" altLang="en-US" sz="2800" dirty="0" smtClean="0">
                <a:solidFill>
                  <a:srgbClr val="FF0000"/>
                </a:solidFill>
                <a:latin typeface="宋体" pitchFamily="2" charset="-122"/>
                <a:ea typeface="宋体" pitchFamily="2" charset="-122"/>
              </a:rPr>
              <a:t>单表替换密码：</a:t>
            </a:r>
            <a:r>
              <a:rPr lang="zh-CN" altLang="en-US" sz="2800" dirty="0" smtClean="0">
                <a:latin typeface="宋体" pitchFamily="2" charset="-122"/>
                <a:ea typeface="宋体" pitchFamily="2" charset="-122"/>
              </a:rPr>
              <a:t>使用一个固定的替换表</a:t>
            </a:r>
            <a:r>
              <a:rPr lang="en-US" altLang="zh-CN" sz="2800" b="1" dirty="0" smtClean="0">
                <a:latin typeface="宋体" pitchFamily="2" charset="-122"/>
                <a:ea typeface="宋体" pitchFamily="2" charset="-122"/>
              </a:rPr>
              <a:t>——</a:t>
            </a:r>
            <a:r>
              <a:rPr lang="zh-CN" altLang="en-US" sz="2800" dirty="0" smtClean="0">
                <a:latin typeface="宋体" pitchFamily="2" charset="-122"/>
                <a:ea typeface="宋体" pitchFamily="2" charset="-122"/>
              </a:rPr>
              <a:t>明文</a:t>
            </a:r>
            <a:r>
              <a:rPr lang="zh-CN" altLang="en-US" sz="2800" dirty="0">
                <a:latin typeface="宋体" pitchFamily="2" charset="-122"/>
                <a:ea typeface="宋体" pitchFamily="2" charset="-122"/>
              </a:rPr>
              <a:t>、</a:t>
            </a:r>
            <a:r>
              <a:rPr lang="zh-CN" altLang="en-US" sz="2800" dirty="0" smtClean="0">
                <a:latin typeface="宋体" pitchFamily="2" charset="-122"/>
                <a:ea typeface="宋体" pitchFamily="2" charset="-122"/>
              </a:rPr>
              <a:t>密文字符</a:t>
            </a:r>
            <a:r>
              <a:rPr lang="zh-CN" altLang="en-US" sz="2800" b="1" dirty="0" smtClean="0">
                <a:solidFill>
                  <a:srgbClr val="FF00FF"/>
                </a:solidFill>
                <a:latin typeface="宋体" pitchFamily="2" charset="-122"/>
                <a:ea typeface="宋体" pitchFamily="2" charset="-122"/>
              </a:rPr>
              <a:t>一一对应</a:t>
            </a:r>
          </a:p>
          <a:p>
            <a:pPr lvl="1">
              <a:spcBef>
                <a:spcPct val="35000"/>
              </a:spcBef>
            </a:pPr>
            <a:r>
              <a:rPr lang="zh-CN" altLang="en-US" sz="2800" dirty="0" smtClean="0">
                <a:solidFill>
                  <a:srgbClr val="FF0000"/>
                </a:solidFill>
                <a:latin typeface="宋体" pitchFamily="2" charset="-122"/>
                <a:ea typeface="宋体" pitchFamily="2" charset="-122"/>
              </a:rPr>
              <a:t>多表替换密码：</a:t>
            </a:r>
            <a:r>
              <a:rPr lang="zh-CN" altLang="en-US" sz="2800" dirty="0" smtClean="0">
                <a:latin typeface="宋体" pitchFamily="2" charset="-122"/>
                <a:ea typeface="宋体" pitchFamily="2" charset="-122"/>
              </a:rPr>
              <a:t>使用多个替换表</a:t>
            </a:r>
            <a:endParaRPr lang="zh-CN" altLang="en-US" sz="2800" dirty="0">
              <a:latin typeface="宋体" pitchFamily="2" charset="-122"/>
              <a:ea typeface="宋体" pitchFamily="2" charset="-122"/>
            </a:endParaRPr>
          </a:p>
        </p:txBody>
      </p:sp>
      <p:sp>
        <p:nvSpPr>
          <p:cNvPr id="4" name="日期占位符 3"/>
          <p:cNvSpPr>
            <a:spLocks noGrp="1"/>
          </p:cNvSpPr>
          <p:nvPr>
            <p:ph type="dt" sz="half" idx="10"/>
          </p:nvPr>
        </p:nvSpPr>
        <p:spPr/>
        <p:txBody>
          <a:bodyPr/>
          <a:lstStyle/>
          <a:p>
            <a:fld id="{16B3E8AE-9E7B-4B78-AE10-829326FDC861}"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a:t>
            </a:fld>
            <a:endParaRPr lang="en-US" altLang="zh-CN" dirty="0"/>
          </a:p>
        </p:txBody>
      </p:sp>
    </p:spTree>
  </p:cSld>
  <p:clrMapOvr>
    <a:masterClrMapping/>
  </p:clrMapOvr>
  <p:transition>
    <p:wedg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type="body" sz="half" idx="1"/>
          </p:nvPr>
        </p:nvSpPr>
        <p:spPr>
          <a:xfrm>
            <a:off x="0" y="5876925"/>
            <a:ext cx="9144000" cy="981075"/>
          </a:xfrm>
        </p:spPr>
        <p:txBody>
          <a:bodyPr/>
          <a:lstStyle/>
          <a:p>
            <a:pPr algn="just">
              <a:spcBef>
                <a:spcPct val="50000"/>
              </a:spcBef>
              <a:buSzTx/>
              <a:buFontTx/>
              <a:buNone/>
            </a:pPr>
            <a:r>
              <a:rPr lang="zh-CN" altLang="en-US" sz="2800" dirty="0">
                <a:solidFill>
                  <a:schemeClr val="tx2"/>
                </a:solidFill>
                <a:latin typeface="Times New Roman" pitchFamily="18" charset="0"/>
              </a:rPr>
              <a:t>密文串为</a:t>
            </a:r>
            <a:r>
              <a:rPr lang="zh-CN" altLang="en-US" sz="2800" dirty="0">
                <a:latin typeface="Times New Roman" pitchFamily="18" charset="0"/>
              </a:rPr>
              <a:t>：</a:t>
            </a:r>
            <a:r>
              <a:rPr lang="en-US" altLang="zh-CN" sz="2800" dirty="0">
                <a:latin typeface="Times New Roman" pitchFamily="18" charset="0"/>
              </a:rPr>
              <a:t>VPXZGIAXIVWPUBTTMJPWIZITWZT </a:t>
            </a:r>
            <a:endParaRPr lang="en-US" altLang="zh-CN" sz="2800" dirty="0"/>
          </a:p>
        </p:txBody>
      </p:sp>
      <p:graphicFrame>
        <p:nvGraphicFramePr>
          <p:cNvPr id="28268" name="Group 620"/>
          <p:cNvGraphicFramePr>
            <a:graphicFrameLocks noGrp="1"/>
          </p:cNvGraphicFramePr>
          <p:nvPr>
            <p:ph sz="half" idx="2"/>
          </p:nvPr>
        </p:nvGraphicFramePr>
        <p:xfrm>
          <a:off x="304800" y="914400"/>
          <a:ext cx="8534400" cy="4796790"/>
        </p:xfrm>
        <a:graphic>
          <a:graphicData uri="http://schemas.openxmlformats.org/drawingml/2006/table">
            <a:tbl>
              <a:tblPr/>
              <a:tblGrid>
                <a:gridCol w="917575">
                  <a:extLst>
                    <a:ext uri="{9D8B030D-6E8A-4147-A177-3AD203B41FA5}">
                      <a16:colId xmlns:a16="http://schemas.microsoft.com/office/drawing/2014/main" val="20000"/>
                    </a:ext>
                  </a:extLst>
                </a:gridCol>
                <a:gridCol w="950912">
                  <a:extLst>
                    <a:ext uri="{9D8B030D-6E8A-4147-A177-3AD203B41FA5}">
                      <a16:colId xmlns:a16="http://schemas.microsoft.com/office/drawing/2014/main" val="20001"/>
                    </a:ext>
                  </a:extLst>
                </a:gridCol>
                <a:gridCol w="954088">
                  <a:extLst>
                    <a:ext uri="{9D8B030D-6E8A-4147-A177-3AD203B41FA5}">
                      <a16:colId xmlns:a16="http://schemas.microsoft.com/office/drawing/2014/main" val="20002"/>
                    </a:ext>
                  </a:extLst>
                </a:gridCol>
                <a:gridCol w="950912">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gridCol w="950913">
                  <a:extLst>
                    <a:ext uri="{9D8B030D-6E8A-4147-A177-3AD203B41FA5}">
                      <a16:colId xmlns:a16="http://schemas.microsoft.com/office/drawing/2014/main" val="20005"/>
                    </a:ext>
                  </a:extLst>
                </a:gridCol>
                <a:gridCol w="985837">
                  <a:extLst>
                    <a:ext uri="{9D8B030D-6E8A-4147-A177-3AD203B41FA5}">
                      <a16:colId xmlns:a16="http://schemas.microsoft.com/office/drawing/2014/main" val="20006"/>
                    </a:ext>
                  </a:extLst>
                </a:gridCol>
                <a:gridCol w="919163">
                  <a:extLst>
                    <a:ext uri="{9D8B030D-6E8A-4147-A177-3AD203B41FA5}">
                      <a16:colId xmlns:a16="http://schemas.microsoft.com/office/drawing/2014/main" val="20007"/>
                    </a:ext>
                  </a:extLst>
                </a:gridCol>
                <a:gridCol w="952500">
                  <a:extLst>
                    <a:ext uri="{9D8B030D-6E8A-4147-A177-3AD203B41FA5}">
                      <a16:colId xmlns:a16="http://schemas.microsoft.com/office/drawing/2014/main" val="20008"/>
                    </a:ext>
                  </a:extLst>
                </a:gridCol>
              </a:tblGrid>
              <a:tr h="27432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chemeClr val="tx1"/>
                          </a:solidFill>
                          <a:effectLst/>
                          <a:latin typeface="Arial" charset="0"/>
                          <a:ea typeface="宋体" charset="-122"/>
                        </a:rPr>
                        <a:t>19</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chemeClr val="tx1"/>
                          </a:solidFill>
                          <a:effectLst/>
                          <a:latin typeface="Arial" charset="0"/>
                          <a:ea typeface="宋体" charset="-122"/>
                        </a:rPr>
                        <a:t>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chemeClr val="tx1"/>
                          </a:solidFill>
                          <a:effectLst/>
                          <a:latin typeface="Arial" charset="0"/>
                          <a:ea typeface="宋体" charset="-122"/>
                        </a:rPr>
                        <a:t>18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24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19</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381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15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17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0000"/>
                          </a:solidFill>
                          <a:effectLst/>
                          <a:latin typeface="Arial" charset="0"/>
                          <a:ea typeface="宋体" charset="-122"/>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15</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411163">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21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FF00"/>
                          </a:solidFill>
                          <a:effectLst/>
                          <a:latin typeface="Arial" charset="0"/>
                          <a:ea typeface="宋体" charset="-122"/>
                        </a:rPr>
                        <a:t>15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23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25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6</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FF00"/>
                          </a:solidFill>
                          <a:effectLst/>
                          <a:latin typeface="Arial" charset="0"/>
                          <a:ea typeface="宋体" charset="-122"/>
                        </a:rPr>
                        <a:t>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FF00"/>
                          </a:solidFill>
                          <a:effectLst/>
                          <a:latin typeface="Arial" charset="0"/>
                          <a:ea typeface="宋体" charset="-122"/>
                        </a:rPr>
                        <a:t>23</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FF00"/>
                          </a:solidFill>
                          <a:effectLst/>
                          <a:latin typeface="Arial" charset="0"/>
                          <a:ea typeface="宋体" charset="-122"/>
                        </a:rPr>
                        <a:t>8</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4127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dirty="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127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14</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24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chemeClr val="tx1"/>
                          </a:solidFill>
                          <a:effectLst/>
                          <a:latin typeface="Arial" charset="0"/>
                          <a:ea typeface="宋体" charset="-122"/>
                        </a:rPr>
                        <a:t>18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18</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4127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7</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17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15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17</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4127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21</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22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15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FF00"/>
                          </a:solidFill>
                          <a:effectLst/>
                          <a:latin typeface="Arial" charset="0"/>
                          <a:ea typeface="宋体" charset="-122"/>
                        </a:rPr>
                        <a:t>20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19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19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12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9</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6"/>
                  </a:ext>
                </a:extLst>
              </a:tr>
              <a:tr h="4127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endParaRPr kumimoji="1" lang="zh-CN" altLang="zh-CN" sz="2800" b="0" i="0" u="none" strike="noStrike" cap="none" normalizeH="0" baseline="0" smtClean="0">
                        <a:ln>
                          <a:noFill/>
                        </a:ln>
                        <a:solidFill>
                          <a:schemeClr val="tx1"/>
                        </a:solidFill>
                        <a:effectLst/>
                        <a:latin typeface="Arial" charset="0"/>
                        <a:ea typeface="宋体"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11163">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chemeClr val="tx1"/>
                          </a:solidFill>
                          <a:effectLst/>
                          <a:latin typeface="Arial" charset="0"/>
                          <a:ea typeface="宋体" charset="-122"/>
                        </a:rPr>
                        <a:t>13</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19</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20</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1</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chemeClr val="tx1"/>
                          </a:solidFill>
                          <a:effectLst/>
                          <a:latin typeface="Arial" charset="0"/>
                          <a:ea typeface="宋体" charset="-122"/>
                        </a:rPr>
                        <a:t>4</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8"/>
                  </a:ext>
                </a:extLst>
              </a:tr>
              <a:tr h="412750">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2</a:t>
                      </a: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15</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4</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17</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2</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0000"/>
                          </a:solidFill>
                          <a:effectLst/>
                          <a:latin typeface="Arial" charset="0"/>
                          <a:ea typeface="宋体" charset="-122"/>
                        </a:rPr>
                        <a:t>8</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0000"/>
                          </a:solidFill>
                          <a:effectLst/>
                          <a:latin typeface="Arial" charset="0"/>
                          <a:ea typeface="宋体" charset="-122"/>
                        </a:rPr>
                        <a:t>15</a:t>
                      </a: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9"/>
                  </a:ext>
                </a:extLst>
              </a:tr>
              <a:tr h="180975">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FF00"/>
                          </a:solidFill>
                          <a:effectLst/>
                          <a:latin typeface="Arial" charset="0"/>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smtClean="0">
                          <a:ln>
                            <a:noFill/>
                          </a:ln>
                          <a:solidFill>
                            <a:srgbClr val="FFFF00"/>
                          </a:solidFill>
                          <a:effectLst/>
                          <a:latin typeface="Arial" charset="0"/>
                          <a:ea typeface="宋体" charset="-122"/>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FF00"/>
                          </a:solidFill>
                          <a:effectLst/>
                          <a:latin typeface="Arial" charset="0"/>
                          <a:ea typeface="宋体"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FF00"/>
                          </a:solidFill>
                          <a:effectLst/>
                          <a:latin typeface="Arial" charset="0"/>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Tx/>
                        <a:buSzPct val="85000"/>
                        <a:buFontTx/>
                        <a:buNone/>
                        <a:tabLst/>
                      </a:pPr>
                      <a:r>
                        <a:rPr kumimoji="1" lang="en-US" altLang="zh-CN" sz="2800" b="0" i="0" u="none" strike="noStrike" cap="none" normalizeH="0" baseline="0" dirty="0" smtClean="0">
                          <a:ln>
                            <a:noFill/>
                          </a:ln>
                          <a:solidFill>
                            <a:srgbClr val="FFFF00"/>
                          </a:solidFill>
                          <a:effectLst/>
                          <a:latin typeface="Arial" charset="0"/>
                          <a:ea typeface="宋体" charset="-122"/>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10"/>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28268"/>
                                        </p:tgtEl>
                                        <p:attrNameLst>
                                          <p:attrName>style.visibility</p:attrName>
                                        </p:attrNameLst>
                                      </p:cBhvr>
                                      <p:to>
                                        <p:strVal val="visible"/>
                                      </p:to>
                                    </p:set>
                                    <p:animEffect transition="in" filter="checkerboard(down)">
                                      <p:cBhvr>
                                        <p:cTn id="7" dur="500"/>
                                        <p:tgtEl>
                                          <p:spTgt spid="2826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7651">
                                            <p:txEl>
                                              <p:pRg st="0" end="0"/>
                                            </p:txEl>
                                          </p:spTgt>
                                        </p:tgtEl>
                                        <p:attrNameLst>
                                          <p:attrName>style.visibility</p:attrName>
                                        </p:attrNameLst>
                                      </p:cBhvr>
                                      <p:to>
                                        <p:strVal val="visible"/>
                                      </p:to>
                                    </p:set>
                                    <p:animEffect transition="in" filter="slide(fromBottom)">
                                      <p:cBhvr>
                                        <p:cTn id="12" dur="500"/>
                                        <p:tgtEl>
                                          <p:spTgt spid="276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76400"/>
            <a:ext cx="8229600" cy="4648200"/>
          </a:xfrm>
        </p:spPr>
        <p:txBody>
          <a:bodyPr/>
          <a:lstStyle/>
          <a:p>
            <a:r>
              <a:rPr lang="zh-CN" altLang="en-US" dirty="0" smtClean="0"/>
              <a:t>加密过程：</a:t>
            </a:r>
            <a:endParaRPr lang="en-US" altLang="zh-CN" dirty="0" smtClean="0"/>
          </a:p>
          <a:p>
            <a:pPr lvl="1"/>
            <a:r>
              <a:rPr lang="zh-CN" altLang="en-US" b="1" dirty="0" smtClean="0">
                <a:solidFill>
                  <a:srgbClr val="FF0000"/>
                </a:solidFill>
              </a:rPr>
              <a:t>密钥字</a:t>
            </a:r>
            <a:r>
              <a:rPr lang="zh-CN" altLang="en-US" dirty="0" smtClean="0"/>
              <a:t>：</a:t>
            </a:r>
            <a:r>
              <a:rPr lang="en-US" altLang="zh-CN" dirty="0" smtClean="0"/>
              <a:t>encryption</a:t>
            </a:r>
          </a:p>
          <a:p>
            <a:pPr lvl="1"/>
            <a:r>
              <a:rPr lang="zh-CN" altLang="en-US" b="1" dirty="0">
                <a:solidFill>
                  <a:srgbClr val="FF0000"/>
                </a:solidFill>
              </a:rPr>
              <a:t>明文</a:t>
            </a:r>
            <a:r>
              <a:rPr lang="zh-CN" altLang="en-US" dirty="0" smtClean="0"/>
              <a:t>：</a:t>
            </a:r>
            <a:r>
              <a:rPr lang="en-US" altLang="zh-CN" dirty="0" smtClean="0"/>
              <a:t>public key distribution</a:t>
            </a:r>
          </a:p>
          <a:p>
            <a:pPr lvl="1"/>
            <a:r>
              <a:rPr lang="zh-CN" altLang="en-US" dirty="0" smtClean="0"/>
              <a:t>由于密钥字比明文短，所以要重复书写密钥字以得与明文等长的密钥序列</a:t>
            </a:r>
            <a:endParaRPr lang="zh-CN" altLang="en-US" dirty="0"/>
          </a:p>
        </p:txBody>
      </p:sp>
      <p:sp>
        <p:nvSpPr>
          <p:cNvPr id="4" name="日期占位符 3"/>
          <p:cNvSpPr>
            <a:spLocks noGrp="1"/>
          </p:cNvSpPr>
          <p:nvPr>
            <p:ph type="dt" sz="half" idx="10"/>
          </p:nvPr>
        </p:nvSpPr>
        <p:spPr/>
        <p:txBody>
          <a:bodyPr/>
          <a:lstStyle/>
          <a:p>
            <a:fld id="{67F14B83-62FF-4420-9F4F-DB4D8FD2C1ED}"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41</a:t>
            </a:fld>
            <a:endParaRPr lang="en-US" altLang="zh-CN" dirty="0"/>
          </a:p>
        </p:txBody>
      </p:sp>
      <p:graphicFrame>
        <p:nvGraphicFramePr>
          <p:cNvPr id="8" name="Group 427"/>
          <p:cNvGraphicFramePr>
            <a:graphicFrameLocks/>
          </p:cNvGraphicFramePr>
          <p:nvPr>
            <p:extLst>
              <p:ext uri="{D42A27DB-BD31-4B8C-83A1-F6EECF244321}">
                <p14:modId xmlns:p14="http://schemas.microsoft.com/office/powerpoint/2010/main" val="3701678159"/>
              </p:ext>
            </p:extLst>
          </p:nvPr>
        </p:nvGraphicFramePr>
        <p:xfrm>
          <a:off x="457200" y="4038600"/>
          <a:ext cx="8382000" cy="2185989"/>
        </p:xfrm>
        <a:graphic>
          <a:graphicData uri="http://schemas.openxmlformats.org/drawingml/2006/table">
            <a:tbl>
              <a:tblPr/>
              <a:tblGrid>
                <a:gridCol w="717550">
                  <a:extLst>
                    <a:ext uri="{9D8B030D-6E8A-4147-A177-3AD203B41FA5}">
                      <a16:colId xmlns:a16="http://schemas.microsoft.com/office/drawing/2014/main" val="20000"/>
                    </a:ext>
                  </a:extLst>
                </a:gridCol>
                <a:gridCol w="365125">
                  <a:extLst>
                    <a:ext uri="{9D8B030D-6E8A-4147-A177-3AD203B41FA5}">
                      <a16:colId xmlns:a16="http://schemas.microsoft.com/office/drawing/2014/main" val="20001"/>
                    </a:ext>
                  </a:extLst>
                </a:gridCol>
                <a:gridCol w="365125">
                  <a:extLst>
                    <a:ext uri="{9D8B030D-6E8A-4147-A177-3AD203B41FA5}">
                      <a16:colId xmlns:a16="http://schemas.microsoft.com/office/drawing/2014/main" val="20002"/>
                    </a:ext>
                  </a:extLst>
                </a:gridCol>
                <a:gridCol w="365125">
                  <a:extLst>
                    <a:ext uri="{9D8B030D-6E8A-4147-A177-3AD203B41FA5}">
                      <a16:colId xmlns:a16="http://schemas.microsoft.com/office/drawing/2014/main" val="20003"/>
                    </a:ext>
                  </a:extLst>
                </a:gridCol>
                <a:gridCol w="365125">
                  <a:extLst>
                    <a:ext uri="{9D8B030D-6E8A-4147-A177-3AD203B41FA5}">
                      <a16:colId xmlns:a16="http://schemas.microsoft.com/office/drawing/2014/main" val="20004"/>
                    </a:ext>
                  </a:extLst>
                </a:gridCol>
                <a:gridCol w="363538">
                  <a:extLst>
                    <a:ext uri="{9D8B030D-6E8A-4147-A177-3AD203B41FA5}">
                      <a16:colId xmlns:a16="http://schemas.microsoft.com/office/drawing/2014/main" val="20005"/>
                    </a:ext>
                  </a:extLst>
                </a:gridCol>
                <a:gridCol w="365125">
                  <a:extLst>
                    <a:ext uri="{9D8B030D-6E8A-4147-A177-3AD203B41FA5}">
                      <a16:colId xmlns:a16="http://schemas.microsoft.com/office/drawing/2014/main" val="20006"/>
                    </a:ext>
                  </a:extLst>
                </a:gridCol>
                <a:gridCol w="365125">
                  <a:extLst>
                    <a:ext uri="{9D8B030D-6E8A-4147-A177-3AD203B41FA5}">
                      <a16:colId xmlns:a16="http://schemas.microsoft.com/office/drawing/2014/main" val="20007"/>
                    </a:ext>
                  </a:extLst>
                </a:gridCol>
                <a:gridCol w="365125">
                  <a:extLst>
                    <a:ext uri="{9D8B030D-6E8A-4147-A177-3AD203B41FA5}">
                      <a16:colId xmlns:a16="http://schemas.microsoft.com/office/drawing/2014/main" val="20008"/>
                    </a:ext>
                  </a:extLst>
                </a:gridCol>
                <a:gridCol w="365125">
                  <a:extLst>
                    <a:ext uri="{9D8B030D-6E8A-4147-A177-3AD203B41FA5}">
                      <a16:colId xmlns:a16="http://schemas.microsoft.com/office/drawing/2014/main" val="20009"/>
                    </a:ext>
                  </a:extLst>
                </a:gridCol>
                <a:gridCol w="365125">
                  <a:extLst>
                    <a:ext uri="{9D8B030D-6E8A-4147-A177-3AD203B41FA5}">
                      <a16:colId xmlns:a16="http://schemas.microsoft.com/office/drawing/2014/main" val="20010"/>
                    </a:ext>
                  </a:extLst>
                </a:gridCol>
                <a:gridCol w="365125">
                  <a:extLst>
                    <a:ext uri="{9D8B030D-6E8A-4147-A177-3AD203B41FA5}">
                      <a16:colId xmlns:a16="http://schemas.microsoft.com/office/drawing/2014/main" val="20011"/>
                    </a:ext>
                  </a:extLst>
                </a:gridCol>
                <a:gridCol w="365125">
                  <a:extLst>
                    <a:ext uri="{9D8B030D-6E8A-4147-A177-3AD203B41FA5}">
                      <a16:colId xmlns:a16="http://schemas.microsoft.com/office/drawing/2014/main" val="20012"/>
                    </a:ext>
                  </a:extLst>
                </a:gridCol>
                <a:gridCol w="365125">
                  <a:extLst>
                    <a:ext uri="{9D8B030D-6E8A-4147-A177-3AD203B41FA5}">
                      <a16:colId xmlns:a16="http://schemas.microsoft.com/office/drawing/2014/main" val="20013"/>
                    </a:ext>
                  </a:extLst>
                </a:gridCol>
                <a:gridCol w="365125">
                  <a:extLst>
                    <a:ext uri="{9D8B030D-6E8A-4147-A177-3AD203B41FA5}">
                      <a16:colId xmlns:a16="http://schemas.microsoft.com/office/drawing/2014/main" val="20014"/>
                    </a:ext>
                  </a:extLst>
                </a:gridCol>
                <a:gridCol w="365125">
                  <a:extLst>
                    <a:ext uri="{9D8B030D-6E8A-4147-A177-3AD203B41FA5}">
                      <a16:colId xmlns:a16="http://schemas.microsoft.com/office/drawing/2014/main" val="20015"/>
                    </a:ext>
                  </a:extLst>
                </a:gridCol>
                <a:gridCol w="363537">
                  <a:extLst>
                    <a:ext uri="{9D8B030D-6E8A-4147-A177-3AD203B41FA5}">
                      <a16:colId xmlns:a16="http://schemas.microsoft.com/office/drawing/2014/main" val="20016"/>
                    </a:ext>
                  </a:extLst>
                </a:gridCol>
                <a:gridCol w="365125">
                  <a:extLst>
                    <a:ext uri="{9D8B030D-6E8A-4147-A177-3AD203B41FA5}">
                      <a16:colId xmlns:a16="http://schemas.microsoft.com/office/drawing/2014/main" val="20017"/>
                    </a:ext>
                  </a:extLst>
                </a:gridCol>
                <a:gridCol w="365125">
                  <a:extLst>
                    <a:ext uri="{9D8B030D-6E8A-4147-A177-3AD203B41FA5}">
                      <a16:colId xmlns:a16="http://schemas.microsoft.com/office/drawing/2014/main" val="20018"/>
                    </a:ext>
                  </a:extLst>
                </a:gridCol>
                <a:gridCol w="365125">
                  <a:extLst>
                    <a:ext uri="{9D8B030D-6E8A-4147-A177-3AD203B41FA5}">
                      <a16:colId xmlns:a16="http://schemas.microsoft.com/office/drawing/2014/main" val="20019"/>
                    </a:ext>
                  </a:extLst>
                </a:gridCol>
                <a:gridCol w="365125">
                  <a:extLst>
                    <a:ext uri="{9D8B030D-6E8A-4147-A177-3AD203B41FA5}">
                      <a16:colId xmlns:a16="http://schemas.microsoft.com/office/drawing/2014/main" val="20020"/>
                    </a:ext>
                  </a:extLst>
                </a:gridCol>
                <a:gridCol w="365125">
                  <a:extLst>
                    <a:ext uri="{9D8B030D-6E8A-4147-A177-3AD203B41FA5}">
                      <a16:colId xmlns:a16="http://schemas.microsoft.com/office/drawing/2014/main" val="20021"/>
                    </a:ext>
                  </a:extLst>
                </a:gridCol>
              </a:tblGrid>
              <a:tr h="728663">
                <a:tc>
                  <a:txBody>
                    <a:bodyPr/>
                    <a:lstStyle/>
                    <a:p>
                      <a:pPr marL="342900" marR="0" lvl="0" indent="-34290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宋体" charset="-122"/>
                          <a:ea typeface="宋体" charset="-122"/>
                          <a:cs typeface="Times New Roman" pitchFamily="18" charset="0"/>
                        </a:rPr>
                        <a:t>密钥</a:t>
                      </a:r>
                      <a:endParaRPr kumimoji="0" lang="zh-CN" altLang="en-US"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e</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n</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c</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r</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y</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p</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t</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i</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o</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n</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e</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n</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c</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r</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kern="1200" cap="none" normalizeH="0" baseline="0" dirty="0" smtClean="0">
                          <a:ln>
                            <a:noFill/>
                          </a:ln>
                          <a:solidFill>
                            <a:schemeClr val="tx1"/>
                          </a:solidFill>
                          <a:effectLst/>
                          <a:latin typeface="Times New Roman" pitchFamily="18" charset="0"/>
                          <a:ea typeface="宋体" charset="-122"/>
                          <a:cs typeface="Times New Roman" pitchFamily="18" charset="0"/>
                        </a:rPr>
                        <a:t>y</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p</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t</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i</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o</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n</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e</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8663">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0" i="0" u="none" strike="noStrike" cap="none" normalizeH="0" baseline="0" smtClean="0">
                          <a:ln>
                            <a:noFill/>
                          </a:ln>
                          <a:solidFill>
                            <a:schemeClr val="tx1"/>
                          </a:solidFill>
                          <a:effectLst/>
                          <a:latin typeface="宋体" charset="-122"/>
                          <a:ea typeface="宋体" charset="-122"/>
                          <a:cs typeface="Times New Roman" pitchFamily="18" charset="0"/>
                        </a:rPr>
                        <a:t>明文</a:t>
                      </a:r>
                      <a:endParaRPr kumimoji="0" lang="zh-CN" altLang="en-US"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p</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u</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b</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l</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i</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c</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k</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e</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y</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d</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i</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s</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t</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r</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i</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b</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u</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t</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i</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o</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n</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8663">
                <a:tc>
                  <a:txBody>
                    <a:bodyPr/>
                    <a:lstStyle/>
                    <a:p>
                      <a:pPr marL="342900" marR="0" lvl="0" indent="-34290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0" i="0" u="none" strike="noStrike" cap="none" normalizeH="0" baseline="0" dirty="0" smtClean="0">
                          <a:ln>
                            <a:noFill/>
                          </a:ln>
                          <a:solidFill>
                            <a:schemeClr val="tx1"/>
                          </a:solidFill>
                          <a:effectLst/>
                          <a:latin typeface="宋体" charset="-122"/>
                          <a:ea typeface="宋体" charset="-122"/>
                          <a:cs typeface="Times New Roman" pitchFamily="18" charset="0"/>
                        </a:rPr>
                        <a:t>密文</a:t>
                      </a:r>
                      <a:endParaRPr kumimoji="0" lang="zh-CN" altLang="en-US"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T</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H</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D</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C</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G</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R</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D</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M</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M</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Q</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M</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F</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V</a:t>
                      </a:r>
                      <a:endParaRPr kumimoji="0" lang="en-US" altLang="zh-CN" sz="2000" b="0" i="0" u="none" strike="noStrike" cap="none" normalizeH="0" baseline="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smtClean="0">
                          <a:ln>
                            <a:noFill/>
                          </a:ln>
                          <a:solidFill>
                            <a:schemeClr val="tx1"/>
                          </a:solidFill>
                          <a:effectLst/>
                          <a:latin typeface="Times New Roman" pitchFamily="18" charset="0"/>
                          <a:ea typeface="宋体" charset="-122"/>
                          <a:cs typeface="Times New Roman" pitchFamily="18" charset="0"/>
                        </a:rPr>
                        <a:t>R</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G</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Q</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N</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B</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W</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B</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charset="-122"/>
                          <a:cs typeface="Times New Roman" pitchFamily="18" charset="0"/>
                        </a:rPr>
                        <a:t>R</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矩形 6"/>
          <p:cNvSpPr/>
          <p:nvPr/>
        </p:nvSpPr>
        <p:spPr bwMode="auto">
          <a:xfrm>
            <a:off x="1524000" y="4038600"/>
            <a:ext cx="381000" cy="2133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9" name="矩形 8"/>
          <p:cNvSpPr/>
          <p:nvPr/>
        </p:nvSpPr>
        <p:spPr bwMode="auto">
          <a:xfrm>
            <a:off x="7010400" y="4038600"/>
            <a:ext cx="381000" cy="21336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0" name="矩形 9"/>
          <p:cNvSpPr/>
          <p:nvPr/>
        </p:nvSpPr>
        <p:spPr bwMode="auto">
          <a:xfrm>
            <a:off x="6248400" y="4038600"/>
            <a:ext cx="381000" cy="2133600"/>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1" name="矩形 10"/>
          <p:cNvSpPr/>
          <p:nvPr/>
        </p:nvSpPr>
        <p:spPr bwMode="auto">
          <a:xfrm>
            <a:off x="4800600" y="4038600"/>
            <a:ext cx="381000" cy="2133600"/>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2" name="矩形 11"/>
          <p:cNvSpPr/>
          <p:nvPr/>
        </p:nvSpPr>
        <p:spPr bwMode="auto">
          <a:xfrm>
            <a:off x="2590800" y="4038600"/>
            <a:ext cx="381000" cy="2133600"/>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3" name="矩形 12"/>
          <p:cNvSpPr/>
          <p:nvPr/>
        </p:nvSpPr>
        <p:spPr bwMode="auto">
          <a:xfrm>
            <a:off x="7696200" y="4038600"/>
            <a:ext cx="381000" cy="2133600"/>
          </a:xfrm>
          <a:prstGeom prst="rect">
            <a:avLst/>
          </a:prstGeom>
          <a:noFill/>
          <a:ln w="28575"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4" name="矩形 13"/>
          <p:cNvSpPr/>
          <p:nvPr/>
        </p:nvSpPr>
        <p:spPr bwMode="auto">
          <a:xfrm>
            <a:off x="3733800" y="4038600"/>
            <a:ext cx="685800" cy="2133600"/>
          </a:xfrm>
          <a:prstGeom prst="rect">
            <a:avLst/>
          </a:prstGeom>
          <a:noFill/>
          <a:ln w="28575" cap="flat" cmpd="sng" algn="ctr">
            <a:solidFill>
              <a:srgbClr val="FF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990033"/>
                </a:solidFill>
                <a:latin typeface="楷体_GB2312" pitchFamily="49" charset="-122"/>
              </a:rPr>
              <a:t>希尔（</a:t>
            </a:r>
            <a:r>
              <a:rPr lang="en-US" altLang="zh-CN" dirty="0" smtClean="0">
                <a:solidFill>
                  <a:srgbClr val="990033"/>
                </a:solidFill>
                <a:latin typeface="楷体_GB2312" pitchFamily="49" charset="-122"/>
              </a:rPr>
              <a:t>Hill</a:t>
            </a:r>
            <a:r>
              <a:rPr lang="zh-CN" altLang="en-US" dirty="0" smtClean="0">
                <a:solidFill>
                  <a:srgbClr val="990033"/>
                </a:solidFill>
                <a:latin typeface="楷体_GB2312" pitchFamily="49" charset="-122"/>
              </a:rPr>
              <a:t>）密码</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Lester S. Hill</a:t>
                </a:r>
                <a:r>
                  <a:rPr lang="zh-CN" altLang="en-US" dirty="0" smtClean="0"/>
                  <a:t>在</a:t>
                </a:r>
                <a:r>
                  <a:rPr lang="en-US" altLang="zh-CN" dirty="0" smtClean="0"/>
                  <a:t>1929</a:t>
                </a:r>
                <a:r>
                  <a:rPr lang="zh-CN" altLang="en-US" dirty="0" smtClean="0"/>
                  <a:t>年发明</a:t>
                </a:r>
                <a:endParaRPr lang="en-US" altLang="zh-CN" dirty="0" smtClean="0"/>
              </a:p>
              <a:p>
                <a:r>
                  <a:rPr lang="zh-CN" altLang="en-US" b="1" dirty="0" smtClean="0">
                    <a:solidFill>
                      <a:srgbClr val="990033"/>
                    </a:solidFill>
                    <a:latin typeface="楷体_GB2312" pitchFamily="49" charset="-122"/>
                  </a:rPr>
                  <a:t>基本思想</a:t>
                </a:r>
                <a:r>
                  <a:rPr lang="en-US" altLang="zh-CN" b="1" dirty="0" smtClean="0">
                    <a:solidFill>
                      <a:srgbClr val="990033"/>
                    </a:solidFill>
                    <a:latin typeface="楷体_GB2312" pitchFamily="49" charset="-122"/>
                  </a:rPr>
                  <a:t>:</a:t>
                </a:r>
                <a:r>
                  <a:rPr lang="zh-CN" altLang="en-US" b="1" dirty="0" smtClean="0">
                    <a:solidFill>
                      <a:srgbClr val="990033"/>
                    </a:solidFill>
                    <a:latin typeface="楷体_GB2312" pitchFamily="49" charset="-122"/>
                  </a:rPr>
                  <a:t>将</a:t>
                </a:r>
                <a14:m>
                  <m:oMath xmlns:m="http://schemas.openxmlformats.org/officeDocument/2006/math">
                    <m:r>
                      <a:rPr lang="en-US" altLang="zh-CN" b="1" i="1" dirty="0" smtClean="0">
                        <a:solidFill>
                          <a:srgbClr val="990033"/>
                        </a:solidFill>
                        <a:latin typeface="Cambria Math"/>
                      </a:rPr>
                      <m:t>𝒏</m:t>
                    </m:r>
                  </m:oMath>
                </a14:m>
                <a:r>
                  <a:rPr lang="zh-CN" altLang="en-US" b="1" dirty="0" smtClean="0">
                    <a:solidFill>
                      <a:srgbClr val="990033"/>
                    </a:solidFill>
                    <a:latin typeface="楷体_GB2312" pitchFamily="49" charset="-122"/>
                  </a:rPr>
                  <a:t>个明文字母通过线性变换，将它们转换为</a:t>
                </a:r>
                <a14:m>
                  <m:oMath xmlns:m="http://schemas.openxmlformats.org/officeDocument/2006/math">
                    <m:r>
                      <a:rPr lang="en-US" altLang="zh-CN" b="1" i="1" dirty="0" smtClean="0">
                        <a:solidFill>
                          <a:srgbClr val="990033"/>
                        </a:solidFill>
                        <a:latin typeface="Cambria Math"/>
                      </a:rPr>
                      <m:t>𝒏</m:t>
                    </m:r>
                  </m:oMath>
                </a14:m>
                <a:r>
                  <a:rPr lang="zh-CN" altLang="en-US" b="1" dirty="0" smtClean="0">
                    <a:solidFill>
                      <a:srgbClr val="990033"/>
                    </a:solidFill>
                    <a:latin typeface="楷体_GB2312" pitchFamily="49" charset="-122"/>
                  </a:rPr>
                  <a:t>个密文字母。解密只需做一次逆变换即可</a:t>
                </a:r>
                <a:endParaRPr lang="en-US" altLang="zh-CN" b="1" dirty="0" smtClean="0">
                  <a:solidFill>
                    <a:srgbClr val="990033"/>
                  </a:solidFill>
                  <a:latin typeface="楷体_GB2312" pitchFamily="49" charset="-122"/>
                </a:endParaRPr>
              </a:p>
              <a:p>
                <a:pPr lvl="1" algn="just"/>
                <a:r>
                  <a:rPr lang="zh-CN" altLang="en-US" b="1" dirty="0" smtClean="0">
                    <a:latin typeface="楷体_GB2312" pitchFamily="49" charset="-122"/>
                  </a:rPr>
                  <a:t>算法的密钥</a:t>
                </a:r>
                <a:r>
                  <a:rPr lang="en-US" altLang="zh-CN" b="1" i="1" dirty="0" smtClean="0">
                    <a:latin typeface="楷体_GB2312" pitchFamily="49" charset="-122"/>
                  </a:rPr>
                  <a:t>K=</a:t>
                </a:r>
                <a:r>
                  <a:rPr lang="en-US" altLang="zh-CN" b="1" dirty="0" smtClean="0">
                    <a:latin typeface="楷体_GB2312" pitchFamily="49" charset="-122"/>
                  </a:rPr>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𝒁</m:t>
                        </m:r>
                      </m:e>
                      <m:sub>
                        <m:r>
                          <a:rPr lang="en-US" altLang="zh-CN" b="1" i="1" dirty="0" smtClean="0">
                            <a:latin typeface="Cambria Math"/>
                          </a:rPr>
                          <m:t>𝟐𝟔</m:t>
                        </m:r>
                      </m:sub>
                    </m:sSub>
                    <m:r>
                      <a:rPr lang="en-US" altLang="zh-CN" b="1" i="1" dirty="0" smtClean="0">
                        <a:latin typeface="Cambria Math"/>
                      </a:rPr>
                      <m:t> </m:t>
                    </m:r>
                  </m:oMath>
                </a14:m>
                <a:r>
                  <a:rPr lang="zh-CN" altLang="en-US" b="1" dirty="0" smtClean="0">
                    <a:latin typeface="楷体_GB2312" pitchFamily="49" charset="-122"/>
                  </a:rPr>
                  <a:t>上的</a:t>
                </a:r>
                <a14:m>
                  <m:oMath xmlns:m="http://schemas.openxmlformats.org/officeDocument/2006/math">
                    <m:r>
                      <a:rPr lang="en-US" altLang="zh-CN" b="1" i="1" smtClean="0">
                        <a:latin typeface="Cambria Math"/>
                      </a:rPr>
                      <m:t>𝒏</m:t>
                    </m:r>
                    <m:r>
                      <a:rPr lang="en-US" altLang="zh-CN" b="1" i="1" smtClean="0">
                        <a:latin typeface="Cambria Math"/>
                        <a:ea typeface="Cambria Math"/>
                      </a:rPr>
                      <m:t>×</m:t>
                    </m:r>
                    <m:r>
                      <a:rPr lang="en-US" altLang="zh-CN" b="1" i="1" smtClean="0">
                        <a:latin typeface="Cambria Math"/>
                        <a:ea typeface="Cambria Math"/>
                      </a:rPr>
                      <m:t>𝒏</m:t>
                    </m:r>
                  </m:oMath>
                </a14:m>
                <a:r>
                  <a:rPr lang="zh-CN" altLang="en-US" b="1" dirty="0" smtClean="0">
                    <a:latin typeface="楷体_GB2312" pitchFamily="49" charset="-122"/>
                  </a:rPr>
                  <a:t>可逆矩阵</a:t>
                </a:r>
                <a:r>
                  <a:rPr lang="en-US" altLang="zh-CN" b="1" dirty="0" smtClean="0">
                    <a:latin typeface="楷体_GB2312" pitchFamily="49" charset="-122"/>
                  </a:rPr>
                  <a:t>﹜</a:t>
                </a:r>
                <a:r>
                  <a:rPr lang="zh-CN" altLang="en-US" b="1" dirty="0" smtClean="0">
                    <a:latin typeface="楷体_GB2312" pitchFamily="49" charset="-122"/>
                  </a:rPr>
                  <a:t>，明文</a:t>
                </a:r>
                <a14:m>
                  <m:oMath xmlns:m="http://schemas.openxmlformats.org/officeDocument/2006/math">
                    <m:r>
                      <a:rPr lang="en-US" altLang="zh-CN" b="1" i="1" dirty="0" smtClean="0">
                        <a:latin typeface="Cambria Math"/>
                      </a:rPr>
                      <m:t>𝑴</m:t>
                    </m:r>
                  </m:oMath>
                </a14:m>
                <a:r>
                  <a:rPr lang="zh-CN" altLang="en-US" b="1" dirty="0" smtClean="0">
                    <a:latin typeface="楷体_GB2312" pitchFamily="49" charset="-122"/>
                  </a:rPr>
                  <a:t>与密文</a:t>
                </a:r>
                <a14:m>
                  <m:oMath xmlns:m="http://schemas.openxmlformats.org/officeDocument/2006/math">
                    <m:r>
                      <a:rPr lang="en-US" altLang="zh-CN" b="1" i="1" dirty="0" smtClean="0">
                        <a:latin typeface="Cambria Math"/>
                      </a:rPr>
                      <m:t>𝑪</m:t>
                    </m:r>
                    <m:r>
                      <a:rPr lang="en-US" altLang="zh-CN" b="1" i="1" dirty="0" smtClean="0">
                        <a:latin typeface="Cambria Math"/>
                      </a:rPr>
                      <m:t> </m:t>
                    </m:r>
                  </m:oMath>
                </a14:m>
                <a:r>
                  <a:rPr lang="zh-CN" altLang="en-US" b="1" dirty="0" smtClean="0">
                    <a:latin typeface="楷体_GB2312" pitchFamily="49" charset="-122"/>
                  </a:rPr>
                  <a:t>均为</a:t>
                </a:r>
                <a14:m>
                  <m:oMath xmlns:m="http://schemas.openxmlformats.org/officeDocument/2006/math">
                    <m:r>
                      <a:rPr lang="en-US" altLang="zh-CN" b="1" i="1" dirty="0" smtClean="0">
                        <a:latin typeface="Cambria Math"/>
                      </a:rPr>
                      <m:t>𝒏</m:t>
                    </m:r>
                  </m:oMath>
                </a14:m>
                <a:r>
                  <a:rPr lang="zh-CN" altLang="en-US" b="1" dirty="0" smtClean="0">
                    <a:latin typeface="楷体_GB2312" pitchFamily="49" charset="-122"/>
                  </a:rPr>
                  <a:t>维向量，加密和解密变换分别为：</a:t>
                </a:r>
                <a:endParaRPr lang="en-US" altLang="zh-CN" b="1" dirty="0" smtClean="0">
                  <a:latin typeface="楷体_GB2312" pitchFamily="49" charset="-122"/>
                </a:endParaRPr>
              </a:p>
              <a:p>
                <a:pPr marL="457200" lvl="1" indent="0" algn="ctr">
                  <a:buNone/>
                </a:pPr>
                <a14:m>
                  <m:oMath xmlns:m="http://schemas.openxmlformats.org/officeDocument/2006/math">
                    <m:r>
                      <a:rPr lang="en-US" altLang="zh-CN" b="1" i="1" smtClean="0">
                        <a:solidFill>
                          <a:srgbClr val="FF0000"/>
                        </a:solidFill>
                        <a:latin typeface="Cambria Math"/>
                      </a:rPr>
                      <m:t>𝑪</m:t>
                    </m:r>
                    <m:r>
                      <a:rPr lang="en-US" altLang="zh-CN" b="1" i="1" smtClean="0">
                        <a:solidFill>
                          <a:srgbClr val="FF0000"/>
                        </a:solidFill>
                        <a:latin typeface="Cambria Math"/>
                      </a:rPr>
                      <m:t>=</m:t>
                    </m:r>
                    <m:r>
                      <a:rPr lang="en-US" altLang="zh-CN" b="1" i="1" smtClean="0">
                        <a:solidFill>
                          <a:srgbClr val="FF0000"/>
                        </a:solidFill>
                        <a:latin typeface="Cambria Math"/>
                      </a:rPr>
                      <m:t>𝑲</m:t>
                    </m:r>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𝑴</m:t>
                    </m:r>
                    <m:r>
                      <a:rPr lang="en-US" altLang="zh-CN" b="1" i="1" smtClean="0">
                        <a:solidFill>
                          <a:srgbClr val="FF0000"/>
                        </a:solidFill>
                        <a:latin typeface="Cambria Math"/>
                        <a:ea typeface="Cambria Math"/>
                      </a:rPr>
                      <m:t> </m:t>
                    </m:r>
                    <m:r>
                      <a:rPr lang="en-US" altLang="zh-CN" b="1" i="1" smtClean="0">
                        <a:solidFill>
                          <a:srgbClr val="FF0000"/>
                        </a:solidFill>
                        <a:latin typeface="Cambria Math"/>
                        <a:ea typeface="Cambria Math"/>
                      </a:rPr>
                      <m:t>𝒎𝒐𝒅</m:t>
                    </m:r>
                    <m:r>
                      <a:rPr lang="en-US" altLang="zh-CN" b="1" i="1" smtClean="0">
                        <a:solidFill>
                          <a:srgbClr val="FF0000"/>
                        </a:solidFill>
                        <a:latin typeface="Cambria Math"/>
                        <a:ea typeface="Cambria Math"/>
                      </a:rPr>
                      <m:t> </m:t>
                    </m:r>
                    <m:r>
                      <a:rPr lang="en-US" altLang="zh-CN" b="1" i="1" smtClean="0">
                        <a:solidFill>
                          <a:srgbClr val="FF0000"/>
                        </a:solidFill>
                        <a:latin typeface="Cambria Math"/>
                        <a:ea typeface="Cambria Math"/>
                      </a:rPr>
                      <m:t>𝟐𝟔</m:t>
                    </m:r>
                    <m:r>
                      <a:rPr lang="en-US" altLang="zh-CN" b="1" i="1" smtClean="0">
                        <a:solidFill>
                          <a:srgbClr val="FF0000"/>
                        </a:solidFill>
                        <a:latin typeface="Cambria Math"/>
                        <a:ea typeface="Cambria Math"/>
                      </a:rPr>
                      <m:t>           </m:t>
                    </m:r>
                    <m:r>
                      <a:rPr lang="en-US" altLang="zh-CN" b="1" i="1" smtClean="0">
                        <a:solidFill>
                          <a:srgbClr val="FF0000"/>
                        </a:solidFill>
                        <a:latin typeface="Cambria Math"/>
                        <a:ea typeface="Cambria Math"/>
                      </a:rPr>
                      <m:t>𝑴</m:t>
                    </m:r>
                    <m:r>
                      <a:rPr lang="en-US" altLang="zh-CN" b="1" i="1" smtClean="0">
                        <a:solidFill>
                          <a:srgbClr val="FF0000"/>
                        </a:solidFill>
                        <a:latin typeface="Cambria Math"/>
                        <a:ea typeface="Cambria Math"/>
                      </a:rPr>
                      <m:t>=</m:t>
                    </m:r>
                    <m:sSup>
                      <m:sSupPr>
                        <m:ctrlPr>
                          <a:rPr lang="en-US" altLang="zh-CN" b="1" i="1" smtClean="0">
                            <a:solidFill>
                              <a:srgbClr val="FF0000"/>
                            </a:solidFill>
                            <a:latin typeface="Cambria Math" panose="02040503050406030204" pitchFamily="18" charset="0"/>
                            <a:ea typeface="Cambria Math"/>
                          </a:rPr>
                        </m:ctrlPr>
                      </m:sSupPr>
                      <m:e>
                        <m:r>
                          <a:rPr lang="en-US" altLang="zh-CN" b="1" i="1" smtClean="0">
                            <a:solidFill>
                              <a:srgbClr val="FF0000"/>
                            </a:solidFill>
                            <a:latin typeface="Cambria Math"/>
                            <a:ea typeface="Cambria Math"/>
                          </a:rPr>
                          <m:t>𝑲</m:t>
                        </m:r>
                      </m:e>
                      <m:sup>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𝟏</m:t>
                        </m:r>
                      </m:sup>
                    </m:sSup>
                    <m:r>
                      <a:rPr lang="en-US" altLang="zh-CN" b="1" i="1" smtClean="0">
                        <a:solidFill>
                          <a:srgbClr val="FF0000"/>
                        </a:solidFill>
                        <a:latin typeface="Cambria Math"/>
                        <a:ea typeface="Cambria Math"/>
                      </a:rPr>
                      <m:t>∙</m:t>
                    </m:r>
                    <m:r>
                      <a:rPr lang="en-US" altLang="zh-CN" b="1" i="1" smtClean="0">
                        <a:solidFill>
                          <a:srgbClr val="FF0000"/>
                        </a:solidFill>
                        <a:latin typeface="Cambria Math"/>
                        <a:ea typeface="Cambria Math"/>
                      </a:rPr>
                      <m:t>𝑪</m:t>
                    </m:r>
                    <m:r>
                      <a:rPr lang="en-US" altLang="zh-CN" b="1" i="1" smtClean="0">
                        <a:solidFill>
                          <a:srgbClr val="FF0000"/>
                        </a:solidFill>
                        <a:latin typeface="Cambria Math"/>
                        <a:ea typeface="Cambria Math"/>
                      </a:rPr>
                      <m:t>   </m:t>
                    </m:r>
                    <m:r>
                      <a:rPr lang="en-US" altLang="zh-CN" b="1" i="1" smtClean="0">
                        <a:solidFill>
                          <a:srgbClr val="FF0000"/>
                        </a:solidFill>
                        <a:latin typeface="Cambria Math"/>
                        <a:ea typeface="Cambria Math"/>
                      </a:rPr>
                      <m:t>𝒎𝒐𝒅</m:t>
                    </m:r>
                    <m:r>
                      <a:rPr lang="en-US" altLang="zh-CN" b="1" i="1" smtClean="0">
                        <a:solidFill>
                          <a:srgbClr val="FF0000"/>
                        </a:solidFill>
                        <a:latin typeface="Cambria Math"/>
                        <a:ea typeface="Cambria Math"/>
                      </a:rPr>
                      <m:t> </m:t>
                    </m:r>
                    <m:r>
                      <a:rPr lang="en-US" altLang="zh-CN" b="1" i="1" smtClean="0">
                        <a:solidFill>
                          <a:srgbClr val="FF0000"/>
                        </a:solidFill>
                        <a:latin typeface="Cambria Math"/>
                        <a:ea typeface="Cambria Math"/>
                      </a:rPr>
                      <m:t>𝟐𝟔</m:t>
                    </m:r>
                  </m:oMath>
                </a14:m>
                <a:r>
                  <a:rPr lang="en-US" altLang="zh-CN" b="1" dirty="0" smtClean="0">
                    <a:solidFill>
                      <a:srgbClr val="990033"/>
                    </a:solidFill>
                    <a:latin typeface="楷体_GB2312" pitchFamily="49" charset="-122"/>
                    <a:ea typeface="黑体" pitchFamily="2" charset="-122"/>
                  </a:rPr>
                  <a:t>   </a:t>
                </a:r>
                <a:r>
                  <a:rPr lang="zh-CN" altLang="en-US" b="1" dirty="0" smtClean="0">
                    <a:solidFill>
                      <a:srgbClr val="990033"/>
                    </a:solidFill>
                    <a:latin typeface="黑体" pitchFamily="2" charset="-122"/>
                    <a:ea typeface="黑体" pitchFamily="2" charset="-122"/>
                  </a:rPr>
                  <a:t> </a:t>
                </a:r>
                <a:endParaRPr lang="en-US" altLang="zh-CN" b="1" dirty="0" smtClean="0">
                  <a:solidFill>
                    <a:srgbClr val="990033"/>
                  </a:solidFill>
                  <a:latin typeface="黑体" pitchFamily="2" charset="-122"/>
                  <a:ea typeface="黑体" pitchFamily="2" charset="-122"/>
                </a:endParaRPr>
              </a:p>
              <a:p>
                <a:pPr lvl="1" algn="just">
                  <a:buNone/>
                </a:pP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𝑲</m:t>
                        </m:r>
                      </m:e>
                      <m:sup>
                        <m:r>
                          <a:rPr lang="en-US" altLang="zh-CN" b="1" i="1" dirty="0" smtClean="0">
                            <a:latin typeface="Cambria Math"/>
                          </a:rPr>
                          <m:t>−</m:t>
                        </m:r>
                        <m:r>
                          <a:rPr lang="en-US" altLang="zh-CN" b="1" i="1" dirty="0" smtClean="0">
                            <a:latin typeface="Cambria Math"/>
                          </a:rPr>
                          <m:t>𝟏</m:t>
                        </m:r>
                      </m:sup>
                    </m:sSup>
                    <m:r>
                      <a:rPr lang="zh-CN" altLang="en-US" b="1" i="1" dirty="0" smtClean="0">
                        <a:latin typeface="Cambria Math"/>
                      </a:rPr>
                      <m:t>为</m:t>
                    </m:r>
                    <m:r>
                      <a:rPr lang="en-US" altLang="zh-CN" b="1" i="1" dirty="0" smtClean="0">
                        <a:latin typeface="Cambria Math"/>
                      </a:rPr>
                      <m:t>𝑲</m:t>
                    </m:r>
                  </m:oMath>
                </a14:m>
                <a:r>
                  <a:rPr lang="zh-CN" altLang="en-US" b="1" dirty="0" smtClean="0"/>
                  <a:t>在模</a:t>
                </a:r>
                <a:r>
                  <a:rPr lang="en-US" altLang="zh-CN" b="1" dirty="0" smtClean="0"/>
                  <a:t>26</a:t>
                </a:r>
                <a:r>
                  <a:rPr lang="zh-CN" altLang="en-US" b="1" dirty="0" smtClean="0"/>
                  <a:t>上的逆矩阵，满足</a:t>
                </a:r>
                <a:endParaRPr lang="en-US" altLang="zh-CN" b="1" i="1" dirty="0" smtClean="0">
                  <a:solidFill>
                    <a:srgbClr val="000000"/>
                  </a:solidFill>
                  <a:latin typeface="Cambria Math"/>
                  <a:ea typeface="宋体" charset="-122"/>
                </a:endParaRPr>
              </a:p>
              <a:p>
                <a:pPr lvl="1" algn="just">
                  <a:buNone/>
                </a:pPr>
                <a14:m>
                  <m:oMathPara xmlns:m="http://schemas.openxmlformats.org/officeDocument/2006/math">
                    <m:oMathParaPr>
                      <m:jc m:val="centerGroup"/>
                    </m:oMathParaPr>
                    <m:oMath xmlns:m="http://schemas.openxmlformats.org/officeDocument/2006/math">
                      <m:r>
                        <a:rPr lang="en-US" altLang="zh-CN" b="1" i="1" dirty="0" smtClean="0">
                          <a:solidFill>
                            <a:srgbClr val="000000"/>
                          </a:solidFill>
                          <a:latin typeface="Cambria Math"/>
                          <a:ea typeface="宋体" charset="-122"/>
                        </a:rPr>
                        <m:t>𝑲</m:t>
                      </m:r>
                      <m:sSup>
                        <m:sSupPr>
                          <m:ctrlPr>
                            <a:rPr lang="en-US" altLang="zh-CN" b="1" i="1" dirty="0">
                              <a:latin typeface="Cambria Math" panose="02040503050406030204" pitchFamily="18" charset="0"/>
                              <a:ea typeface="宋体" charset="-122"/>
                            </a:rPr>
                          </m:ctrlPr>
                        </m:sSupPr>
                        <m:e>
                          <m:r>
                            <a:rPr lang="en-US" altLang="zh-CN" b="1" i="1" dirty="0">
                              <a:latin typeface="Cambria Math"/>
                              <a:ea typeface="宋体" charset="-122"/>
                            </a:rPr>
                            <m:t>𝑲</m:t>
                          </m:r>
                        </m:e>
                        <m:sup>
                          <m:r>
                            <a:rPr lang="en-US" altLang="zh-CN" b="1" i="1" dirty="0">
                              <a:latin typeface="Cambria Math"/>
                              <a:ea typeface="宋体" charset="-122"/>
                            </a:rPr>
                            <m:t>−</m:t>
                          </m:r>
                          <m:r>
                            <a:rPr lang="en-US" altLang="zh-CN" b="1" i="1" dirty="0">
                              <a:latin typeface="Cambria Math"/>
                              <a:ea typeface="宋体" charset="-122"/>
                            </a:rPr>
                            <m:t>𝟏</m:t>
                          </m:r>
                        </m:sup>
                      </m:sSup>
                      <m:r>
                        <a:rPr lang="en-US" altLang="zh-CN" b="1" i="1" dirty="0" smtClean="0">
                          <a:solidFill>
                            <a:srgbClr val="000000"/>
                          </a:solidFill>
                          <a:latin typeface="Cambria Math"/>
                          <a:ea typeface="宋体" charset="-122"/>
                        </a:rPr>
                        <m:t>=</m:t>
                      </m:r>
                      <m:sSup>
                        <m:sSupPr>
                          <m:ctrlPr>
                            <a:rPr lang="en-US" altLang="zh-CN" b="1" i="1" dirty="0">
                              <a:latin typeface="Cambria Math" panose="02040503050406030204" pitchFamily="18" charset="0"/>
                              <a:ea typeface="宋体" charset="-122"/>
                            </a:rPr>
                          </m:ctrlPr>
                        </m:sSupPr>
                        <m:e>
                          <m:r>
                            <a:rPr lang="en-US" altLang="zh-CN" b="1" i="1" dirty="0">
                              <a:latin typeface="Cambria Math"/>
                              <a:ea typeface="宋体" charset="-122"/>
                            </a:rPr>
                            <m:t>𝑲</m:t>
                          </m:r>
                        </m:e>
                        <m:sup>
                          <m:r>
                            <a:rPr lang="en-US" altLang="zh-CN" b="1" i="1" dirty="0">
                              <a:latin typeface="Cambria Math"/>
                              <a:ea typeface="宋体" charset="-122"/>
                            </a:rPr>
                            <m:t>−</m:t>
                          </m:r>
                          <m:r>
                            <a:rPr lang="en-US" altLang="zh-CN" b="1" i="1" dirty="0">
                              <a:latin typeface="Cambria Math"/>
                              <a:ea typeface="宋体" charset="-122"/>
                            </a:rPr>
                            <m:t>𝟏</m:t>
                          </m:r>
                        </m:sup>
                      </m:sSup>
                      <m:r>
                        <a:rPr lang="en-US" altLang="zh-CN" b="1" i="1" dirty="0" smtClean="0">
                          <a:solidFill>
                            <a:srgbClr val="000000"/>
                          </a:solidFill>
                          <a:latin typeface="Cambria Math"/>
                          <a:ea typeface="宋体" charset="-122"/>
                        </a:rPr>
                        <m:t>𝑲</m:t>
                      </m:r>
                      <m:r>
                        <a:rPr lang="en-US" altLang="zh-CN" b="1" i="1" dirty="0" smtClean="0">
                          <a:solidFill>
                            <a:srgbClr val="000000"/>
                          </a:solidFill>
                          <a:latin typeface="Cambria Math"/>
                          <a:ea typeface="宋体" charset="-122"/>
                        </a:rPr>
                        <m:t>=</m:t>
                      </m:r>
                      <m:r>
                        <a:rPr lang="en-US" altLang="zh-CN" b="1" i="1" dirty="0" smtClean="0">
                          <a:solidFill>
                            <a:srgbClr val="000000"/>
                          </a:solidFill>
                          <a:latin typeface="Cambria Math"/>
                          <a:ea typeface="宋体" charset="-122"/>
                        </a:rPr>
                        <m:t>𝑰</m:t>
                      </m:r>
                      <m:r>
                        <a:rPr lang="en-US" altLang="zh-CN" b="1" i="1" dirty="0" smtClean="0">
                          <a:latin typeface="Cambria Math"/>
                          <a:ea typeface="宋体" charset="-122"/>
                        </a:rPr>
                        <m:t> </m:t>
                      </m:r>
                      <m:d>
                        <m:dPr>
                          <m:ctrlPr>
                            <a:rPr lang="en-US" altLang="zh-CN" b="1" i="1" dirty="0" smtClean="0">
                              <a:latin typeface="Cambria Math" panose="02040503050406030204" pitchFamily="18" charset="0"/>
                              <a:ea typeface="宋体" charset="-122"/>
                            </a:rPr>
                          </m:ctrlPr>
                        </m:dPr>
                        <m:e>
                          <m:r>
                            <a:rPr lang="en-US" altLang="zh-CN" b="1" i="1" dirty="0" smtClean="0">
                              <a:latin typeface="Cambria Math"/>
                              <a:ea typeface="宋体" charset="-122"/>
                            </a:rPr>
                            <m:t>𝒎𝒐𝒅</m:t>
                          </m:r>
                          <m:r>
                            <a:rPr lang="en-US" altLang="zh-CN" b="1" i="1" dirty="0" smtClean="0">
                              <a:latin typeface="Cambria Math"/>
                              <a:ea typeface="宋体" charset="-122"/>
                            </a:rPr>
                            <m:t> </m:t>
                          </m:r>
                          <m:r>
                            <a:rPr lang="en-US" altLang="zh-CN" b="1" i="1" dirty="0" smtClean="0">
                              <a:latin typeface="Cambria Math"/>
                              <a:ea typeface="宋体" charset="-122"/>
                            </a:rPr>
                            <m:t>𝟐𝟔</m:t>
                          </m:r>
                        </m:e>
                      </m:d>
                    </m:oMath>
                  </m:oMathPara>
                </a14:m>
                <a:endParaRPr lang="en-US" altLang="zh-CN" b="1" i="1" dirty="0" smtClean="0">
                  <a:latin typeface="Cambria Math"/>
                  <a:ea typeface="宋体" charset="-122"/>
                </a:endParaRPr>
              </a:p>
              <a:p>
                <a:pPr lvl="1" algn="just">
                  <a:buNone/>
                </a:pPr>
                <a14:m>
                  <m:oMath xmlns:m="http://schemas.openxmlformats.org/officeDocument/2006/math">
                    <m:r>
                      <a:rPr lang="en-US" altLang="zh-CN" b="1" i="1" dirty="0" smtClean="0">
                        <a:latin typeface="Cambria Math"/>
                      </a:rPr>
                      <m:t>𝑰</m:t>
                    </m:r>
                    <m:r>
                      <a:rPr lang="en-US" altLang="zh-CN" b="1" i="1" dirty="0" smtClean="0">
                        <a:latin typeface="Cambria Math"/>
                      </a:rPr>
                      <m:t> </m:t>
                    </m:r>
                  </m:oMath>
                </a14:m>
                <a:r>
                  <a:rPr lang="zh-CN" altLang="en-US" b="1" dirty="0" smtClean="0"/>
                  <a:t>为单位矩阵</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r="-1111" b="-54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A0A3203-3EF5-459B-BE27-C3D0A4EAF8D8}"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42</a:t>
            </a:fld>
            <a:endParaRPr lang="en-US" altLang="zh-CN" dirty="0"/>
          </a:p>
        </p:txBody>
      </p:sp>
    </p:spTree>
  </p:cSld>
  <p:clrMapOvr>
    <a:masterClrMapping/>
  </p:clrMapOvr>
  <p:transition>
    <p:wedg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例：</a:t>
                </a:r>
                <a:r>
                  <a:rPr lang="en-US" altLang="zh-CN" i="1" dirty="0" smtClean="0"/>
                  <a:t> </a:t>
                </a:r>
                <a14:m>
                  <m:oMath xmlns:m="http://schemas.openxmlformats.org/officeDocument/2006/math">
                    <m:r>
                      <a:rPr lang="en-US" altLang="zh-CN" i="1" dirty="0" smtClean="0">
                        <a:latin typeface="Cambria Math"/>
                      </a:rPr>
                      <m:t>𝑛</m:t>
                    </m:r>
                    <m:r>
                      <a:rPr lang="zh-CN" altLang="en-US" i="1" dirty="0" smtClean="0">
                        <a:latin typeface="Cambria Math"/>
                      </a:rPr>
                      <m:t>＝</m:t>
                    </m:r>
                    <m:r>
                      <a:rPr lang="en-US" altLang="zh-CN" i="1" dirty="0" smtClean="0">
                        <a:latin typeface="Cambria Math"/>
                      </a:rPr>
                      <m:t>4</m:t>
                    </m:r>
                  </m:oMath>
                </a14:m>
                <a:r>
                  <a:rPr lang="zh-CN" altLang="en-US"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2308F43-3A74-47E2-AA47-1587C4CF6CA8}"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43</a:t>
            </a:fld>
            <a:endParaRPr lang="en-US" altLang="zh-CN" dirty="0"/>
          </a:p>
        </p:txBody>
      </p:sp>
      <p:graphicFrame>
        <p:nvGraphicFramePr>
          <p:cNvPr id="4098" name="Object 2"/>
          <p:cNvGraphicFramePr>
            <a:graphicFrameLocks noChangeAspect="1"/>
          </p:cNvGraphicFramePr>
          <p:nvPr/>
        </p:nvGraphicFramePr>
        <p:xfrm>
          <a:off x="2895600" y="1600200"/>
          <a:ext cx="1981200" cy="1477963"/>
        </p:xfrm>
        <a:graphic>
          <a:graphicData uri="http://schemas.openxmlformats.org/presentationml/2006/ole">
            <mc:AlternateContent xmlns:mc="http://schemas.openxmlformats.org/markup-compatibility/2006">
              <mc:Choice xmlns:v="urn:schemas-microsoft-com:vml" Requires="v">
                <p:oleObj spid="_x0000_s4713" r:id="rId4" imgW="1239431" imgH="919990" progId="">
                  <p:embed/>
                </p:oleObj>
              </mc:Choice>
              <mc:Fallback>
                <p:oleObj r:id="rId4" imgW="1239431" imgH="919990" progId="">
                  <p:embed/>
                  <p:pic>
                    <p:nvPicPr>
                      <p:cNvPr id="0" name="Picture 5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600200"/>
                        <a:ext cx="1981200" cy="1477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5486400" y="1600200"/>
          <a:ext cx="2362200" cy="1401763"/>
        </p:xfrm>
        <a:graphic>
          <a:graphicData uri="http://schemas.openxmlformats.org/presentationml/2006/ole">
            <mc:AlternateContent xmlns:mc="http://schemas.openxmlformats.org/markup-compatibility/2006">
              <mc:Choice xmlns:v="urn:schemas-microsoft-com:vml" Requires="v">
                <p:oleObj spid="_x0000_s4714" r:id="rId6" imgW="1550073" imgH="914797" progId="">
                  <p:embed/>
                </p:oleObj>
              </mc:Choice>
              <mc:Fallback>
                <p:oleObj r:id="rId6" imgW="1550073" imgH="914797" progId="">
                  <p:embed/>
                  <p:pic>
                    <p:nvPicPr>
                      <p:cNvPr id="0" name="Picture 5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600200"/>
                        <a:ext cx="2362200" cy="140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4"/>
          <p:cNvGraphicFramePr>
            <a:graphicFrameLocks noChangeAspect="1"/>
          </p:cNvGraphicFramePr>
          <p:nvPr/>
        </p:nvGraphicFramePr>
        <p:xfrm>
          <a:off x="1447800" y="3200400"/>
          <a:ext cx="6324600" cy="3232150"/>
        </p:xfrm>
        <a:graphic>
          <a:graphicData uri="http://schemas.openxmlformats.org/presentationml/2006/ole">
            <mc:AlternateContent xmlns:mc="http://schemas.openxmlformats.org/markup-compatibility/2006">
              <mc:Choice xmlns:v="urn:schemas-microsoft-com:vml" Requires="v">
                <p:oleObj spid="_x0000_s4715" name="Equation" r:id="rId8" imgW="3632200" imgH="1854200" progId="">
                  <p:embed/>
                </p:oleObj>
              </mc:Choice>
              <mc:Fallback>
                <p:oleObj name="Equation" r:id="rId8" imgW="3632200" imgH="1854200" progId="">
                  <p:embed/>
                  <p:pic>
                    <p:nvPicPr>
                      <p:cNvPr id="0" name="Picture 5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7800" y="3200400"/>
                        <a:ext cx="6324600" cy="323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76200" y="3200400"/>
            <a:ext cx="1371600" cy="400110"/>
          </a:xfrm>
          <a:prstGeom prst="rect">
            <a:avLst/>
          </a:prstGeom>
          <a:noFill/>
        </p:spPr>
        <p:txBody>
          <a:bodyPr wrap="square" rtlCol="0">
            <a:spAutoFit/>
          </a:bodyPr>
          <a:lstStyle/>
          <a:p>
            <a:r>
              <a:rPr lang="zh-CN" altLang="en-US" sz="2000" b="1" dirty="0" smtClean="0"/>
              <a:t>不难验证：</a:t>
            </a:r>
            <a:endParaRPr lang="zh-CN" altLang="en-US" sz="2000" b="1" dirty="0"/>
          </a:p>
        </p:txBody>
      </p:sp>
    </p:spTree>
  </p:cSld>
  <p:clrMapOvr>
    <a:masterClrMapping/>
  </p:clrMapOvr>
  <p:transition>
    <p:wedg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919816DA-8D04-440E-88D2-93CDC1A2AD33}"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44</a:t>
            </a:fld>
            <a:endParaRPr lang="en-US" altLang="zh-CN" dirty="0"/>
          </a:p>
        </p:txBody>
      </p: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lstStyle/>
              <a:p>
                <a:r>
                  <a:rPr lang="zh-CN" altLang="en-US" b="1" dirty="0" smtClean="0">
                    <a:latin typeface="楷体_GB2312" pitchFamily="49" charset="-122"/>
                  </a:rPr>
                  <a:t>例：设明文消息为</a:t>
                </a:r>
                <a:r>
                  <a:rPr lang="en-US" altLang="zh-CN" b="1" dirty="0" smtClean="0">
                    <a:latin typeface="楷体_GB2312" pitchFamily="49" charset="-122"/>
                  </a:rPr>
                  <a:t>good</a:t>
                </a:r>
                <a:r>
                  <a:rPr lang="zh-CN" altLang="en-US" b="1" dirty="0" smtClean="0">
                    <a:latin typeface="楷体_GB2312" pitchFamily="49" charset="-122"/>
                  </a:rPr>
                  <a:t>，试用</a:t>
                </a:r>
                <a14:m>
                  <m:oMath xmlns:m="http://schemas.openxmlformats.org/officeDocument/2006/math">
                    <m:r>
                      <a:rPr lang="en-US" altLang="zh-CN" b="1" i="1" dirty="0" smtClean="0">
                        <a:latin typeface="Cambria Math"/>
                      </a:rPr>
                      <m:t>𝒏</m:t>
                    </m:r>
                    <m:r>
                      <a:rPr lang="zh-CN" altLang="en-US" b="1" i="1" dirty="0" smtClean="0">
                        <a:latin typeface="Cambria Math"/>
                      </a:rPr>
                      <m:t>＝</m:t>
                    </m:r>
                    <m:r>
                      <a:rPr lang="en-US" altLang="zh-CN" b="1" i="1" dirty="0" smtClean="0">
                        <a:latin typeface="Cambria Math"/>
                      </a:rPr>
                      <m:t>𝟐</m:t>
                    </m:r>
                  </m:oMath>
                </a14:m>
                <a:r>
                  <a:rPr lang="zh-CN" altLang="en-US" b="1" dirty="0" smtClean="0">
                    <a:latin typeface="楷体_GB2312" pitchFamily="49" charset="-122"/>
                  </a:rPr>
                  <a:t>，密钥          的</a:t>
                </a:r>
                <a:r>
                  <a:rPr lang="en-US" altLang="zh-CN" b="1" dirty="0" smtClean="0">
                    <a:latin typeface="楷体_GB2312" pitchFamily="49" charset="-122"/>
                  </a:rPr>
                  <a:t>Hill</a:t>
                </a:r>
                <a:r>
                  <a:rPr lang="zh-CN" altLang="en-US" b="1" dirty="0" smtClean="0">
                    <a:latin typeface="楷体_GB2312" pitchFamily="49" charset="-122"/>
                  </a:rPr>
                  <a:t>密码对其加密，然后再解密</a:t>
                </a:r>
                <a:endParaRPr lang="en-US" altLang="zh-CN" b="1" dirty="0" smtClean="0">
                  <a:latin typeface="楷体_GB2312" pitchFamily="49" charset="-122"/>
                </a:endParaRPr>
              </a:p>
              <a:p>
                <a:r>
                  <a:rPr lang="zh-CN" altLang="en-US" b="1" dirty="0" smtClean="0">
                    <a:solidFill>
                      <a:srgbClr val="FF0000"/>
                    </a:solidFill>
                    <a:latin typeface="楷体_GB2312" pitchFamily="49" charset="-122"/>
                  </a:rPr>
                  <a:t>解</a:t>
                </a:r>
                <a:r>
                  <a:rPr lang="zh-CN" altLang="en-US" sz="2400" b="1" dirty="0" smtClean="0">
                    <a:latin typeface="楷体_GB2312" pitchFamily="49" charset="-122"/>
                  </a:rPr>
                  <a:t>：将明文划分为两组：</a:t>
                </a:r>
                <a:r>
                  <a:rPr lang="en-US" altLang="zh-CN" sz="2400" b="1" dirty="0" smtClean="0">
                    <a:latin typeface="楷体_GB2312" pitchFamily="49" charset="-122"/>
                  </a:rPr>
                  <a:t>(g</a:t>
                </a:r>
                <a:r>
                  <a:rPr lang="zh-CN" altLang="en-US" sz="2400" b="1" dirty="0" smtClean="0">
                    <a:latin typeface="楷体_GB2312" pitchFamily="49" charset="-122"/>
                  </a:rPr>
                  <a:t>，</a:t>
                </a:r>
                <a:r>
                  <a:rPr lang="en-US" altLang="zh-CN" sz="2400" b="1" dirty="0" smtClean="0">
                    <a:latin typeface="楷体_GB2312" pitchFamily="49" charset="-122"/>
                  </a:rPr>
                  <a:t>o ) </a:t>
                </a:r>
                <a:r>
                  <a:rPr lang="zh-CN" altLang="en-US" sz="2400" b="1" dirty="0" smtClean="0">
                    <a:latin typeface="楷体_GB2312" pitchFamily="49" charset="-122"/>
                  </a:rPr>
                  <a:t>和 </a:t>
                </a:r>
                <a:r>
                  <a:rPr lang="en-US" altLang="zh-CN" sz="2400" b="1" dirty="0" smtClean="0">
                    <a:latin typeface="楷体_GB2312" pitchFamily="49" charset="-122"/>
                  </a:rPr>
                  <a:t>(o</a:t>
                </a:r>
                <a:r>
                  <a:rPr lang="zh-CN" altLang="en-US" sz="2400" b="1" dirty="0" smtClean="0">
                    <a:latin typeface="楷体_GB2312" pitchFamily="49" charset="-122"/>
                  </a:rPr>
                  <a:t>，</a:t>
                </a:r>
                <a:r>
                  <a:rPr lang="en-US" altLang="zh-CN" sz="2400" b="1" dirty="0" smtClean="0">
                    <a:latin typeface="楷体_GB2312" pitchFamily="49" charset="-122"/>
                  </a:rPr>
                  <a:t>d )</a:t>
                </a:r>
                <a:r>
                  <a:rPr lang="zh-CN" altLang="en-US" sz="2400" b="1" dirty="0" smtClean="0">
                    <a:latin typeface="楷体_GB2312" pitchFamily="49" charset="-122"/>
                  </a:rPr>
                  <a:t>，即（</a:t>
                </a:r>
                <a:r>
                  <a:rPr lang="en-US" altLang="zh-CN" sz="2400" b="1" dirty="0" smtClean="0">
                    <a:latin typeface="楷体_GB2312" pitchFamily="49" charset="-122"/>
                  </a:rPr>
                  <a:t>6</a:t>
                </a:r>
                <a:r>
                  <a:rPr lang="zh-CN" altLang="en-US" sz="2400" b="1" dirty="0" smtClean="0">
                    <a:latin typeface="楷体_GB2312" pitchFamily="49" charset="-122"/>
                  </a:rPr>
                  <a:t>，</a:t>
                </a:r>
                <a:r>
                  <a:rPr lang="en-US" altLang="zh-CN" sz="2400" b="1" dirty="0" smtClean="0">
                    <a:latin typeface="楷体_GB2312" pitchFamily="49" charset="-122"/>
                  </a:rPr>
                  <a:t>14</a:t>
                </a:r>
                <a:r>
                  <a:rPr lang="zh-CN" altLang="en-US" sz="2400" b="1" dirty="0" smtClean="0">
                    <a:latin typeface="楷体_GB2312" pitchFamily="49" charset="-122"/>
                  </a:rPr>
                  <a:t>）和（</a:t>
                </a:r>
                <a:r>
                  <a:rPr lang="en-US" altLang="zh-CN" sz="2400" b="1" dirty="0" smtClean="0">
                    <a:latin typeface="楷体_GB2312" pitchFamily="49" charset="-122"/>
                  </a:rPr>
                  <a:t>14</a:t>
                </a:r>
                <a:r>
                  <a:rPr lang="zh-CN" altLang="en-US" sz="2400" b="1" dirty="0" smtClean="0">
                    <a:latin typeface="楷体_GB2312" pitchFamily="49" charset="-122"/>
                  </a:rPr>
                  <a:t>，</a:t>
                </a:r>
                <a:r>
                  <a:rPr lang="en-US" altLang="zh-CN" sz="2400" b="1" dirty="0" smtClean="0">
                    <a:latin typeface="楷体_GB2312" pitchFamily="49" charset="-122"/>
                  </a:rPr>
                  <a:t>3</a:t>
                </a:r>
                <a:r>
                  <a:rPr lang="zh-CN" altLang="en-US" sz="2400" b="1" dirty="0" smtClean="0">
                    <a:latin typeface="楷体_GB2312" pitchFamily="49" charset="-122"/>
                  </a:rPr>
                  <a:t>）</a:t>
                </a:r>
                <a:endParaRPr lang="en-US" altLang="zh-CN" sz="2400" b="1" dirty="0" smtClean="0">
                  <a:latin typeface="楷体_GB2312" pitchFamily="49" charset="-122"/>
                </a:endParaRPr>
              </a:p>
              <a:p>
                <a:pPr>
                  <a:buNone/>
                </a:pPr>
                <a:r>
                  <a:rPr lang="zh-CN" altLang="en-US" sz="2400" b="1" dirty="0" smtClean="0">
                    <a:latin typeface="楷体_GB2312" pitchFamily="49" charset="-122"/>
                  </a:rPr>
                  <a:t>  加密过程如下：</a:t>
                </a:r>
              </a:p>
              <a:p>
                <a:pPr>
                  <a:buNone/>
                </a:pPr>
                <a:endParaRPr lang="zh-CN" altLang="en-US" dirty="0"/>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rotWithShape="1">
                <a:blip r:embed="rId3" cstate="print"/>
                <a:stretch>
                  <a:fillRect l="-1259" t="-1626"/>
                </a:stretch>
              </a:blipFill>
            </p:spPr>
            <p:txBody>
              <a:bodyPr/>
              <a:lstStyle/>
              <a:p>
                <a:r>
                  <a:rPr lang="zh-CN" altLang="en-US">
                    <a:noFill/>
                  </a:rPr>
                  <a:t> </a:t>
                </a:r>
              </a:p>
            </p:txBody>
          </p:sp>
        </mc:Fallback>
      </mc:AlternateContent>
      <p:graphicFrame>
        <p:nvGraphicFramePr>
          <p:cNvPr id="5123" name="Object 3"/>
          <p:cNvGraphicFramePr>
            <a:graphicFrameLocks noChangeAspect="1"/>
          </p:cNvGraphicFramePr>
          <p:nvPr/>
        </p:nvGraphicFramePr>
        <p:xfrm>
          <a:off x="7391400" y="1752600"/>
          <a:ext cx="1439863" cy="704850"/>
        </p:xfrm>
        <a:graphic>
          <a:graphicData uri="http://schemas.openxmlformats.org/presentationml/2006/ole">
            <mc:AlternateContent xmlns:mc="http://schemas.openxmlformats.org/markup-compatibility/2006">
              <mc:Choice xmlns:v="urn:schemas-microsoft-com:vml" Requires="v">
                <p:oleObj spid="_x0000_s5738" name="Equation" r:id="rId4" imgW="812447" imgH="457002" progId="">
                  <p:embed/>
                </p:oleObj>
              </mc:Choice>
              <mc:Fallback>
                <p:oleObj name="Equation" r:id="rId4" imgW="812447" imgH="457002" progId="">
                  <p:embed/>
                  <p:pic>
                    <p:nvPicPr>
                      <p:cNvPr id="0" name="Picture 5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1752600"/>
                        <a:ext cx="1439863"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nvGraphicFramePr>
        <p:xfrm>
          <a:off x="1600200" y="4114800"/>
          <a:ext cx="6335712" cy="771525"/>
        </p:xfrm>
        <a:graphic>
          <a:graphicData uri="http://schemas.openxmlformats.org/presentationml/2006/ole">
            <mc:AlternateContent xmlns:mc="http://schemas.openxmlformats.org/markup-compatibility/2006">
              <mc:Choice xmlns:v="urn:schemas-microsoft-com:vml" Requires="v">
                <p:oleObj spid="_x0000_s5739" name="Equation" r:id="rId6" imgW="3987800" imgH="482600" progId="">
                  <p:embed/>
                </p:oleObj>
              </mc:Choice>
              <mc:Fallback>
                <p:oleObj name="Equation" r:id="rId6" imgW="3987800" imgH="482600" progId="">
                  <p:embed/>
                  <p:pic>
                    <p:nvPicPr>
                      <p:cNvPr id="0" name="Picture 5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4114800"/>
                        <a:ext cx="6335712"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5"/>
          <p:cNvGraphicFramePr>
            <a:graphicFrameLocks noChangeAspect="1"/>
          </p:cNvGraphicFramePr>
          <p:nvPr/>
        </p:nvGraphicFramePr>
        <p:xfrm>
          <a:off x="1600200" y="4906963"/>
          <a:ext cx="6337300" cy="712787"/>
        </p:xfrm>
        <a:graphic>
          <a:graphicData uri="http://schemas.openxmlformats.org/presentationml/2006/ole">
            <mc:AlternateContent xmlns:mc="http://schemas.openxmlformats.org/markup-compatibility/2006">
              <mc:Choice xmlns:v="urn:schemas-microsoft-com:vml" Requires="v">
                <p:oleObj spid="_x0000_s5740" name="Equation" r:id="rId8" imgW="4013200" imgH="482600" progId="">
                  <p:embed/>
                </p:oleObj>
              </mc:Choice>
              <mc:Fallback>
                <p:oleObj name="Equation" r:id="rId8" imgW="4013200" imgH="482600" progId="">
                  <p:embed/>
                  <p:pic>
                    <p:nvPicPr>
                      <p:cNvPr id="0" name="Picture 59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4906963"/>
                        <a:ext cx="6337300" cy="712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914400" y="5715000"/>
            <a:ext cx="7543800" cy="767390"/>
          </a:xfrm>
          <a:prstGeom prst="rect">
            <a:avLst/>
          </a:prstGeom>
          <a:noFill/>
        </p:spPr>
        <p:txBody>
          <a:bodyPr wrap="square" rtlCol="0">
            <a:spAutoFit/>
          </a:bodyPr>
          <a:lstStyle/>
          <a:p>
            <a:pPr marL="342900" indent="-342900">
              <a:lnSpc>
                <a:spcPct val="115000"/>
              </a:lnSpc>
              <a:spcBef>
                <a:spcPct val="30000"/>
              </a:spcBef>
              <a:buFont typeface="Arial" pitchFamily="34" charset="0"/>
              <a:buChar char="•"/>
            </a:pPr>
            <a:r>
              <a:rPr lang="en-US" altLang="zh-CN" sz="2000" b="1" dirty="0" smtClean="0">
                <a:latin typeface="楷体_GB2312" pitchFamily="49" charset="-122"/>
              </a:rPr>
              <a:t>good</a:t>
            </a:r>
            <a:r>
              <a:rPr lang="zh-CN" altLang="en-US" sz="2000" b="1" dirty="0" smtClean="0">
                <a:latin typeface="楷体_GB2312" pitchFamily="49" charset="-122"/>
              </a:rPr>
              <a:t>的加密结果是</a:t>
            </a:r>
            <a:r>
              <a:rPr lang="en-US" altLang="zh-CN" sz="2000" b="1" i="1" dirty="0" err="1" smtClean="0">
                <a:latin typeface="楷体_GB2312" pitchFamily="49" charset="-122"/>
              </a:rPr>
              <a:t>wmwl</a:t>
            </a:r>
            <a:r>
              <a:rPr lang="zh-CN" altLang="en-US" sz="2000" b="1" dirty="0" smtClean="0">
                <a:latin typeface="楷体_GB2312" pitchFamily="49" charset="-122"/>
              </a:rPr>
              <a:t>。显然，明文不同位置的字母</a:t>
            </a:r>
            <a:r>
              <a:rPr lang="zh-CN" altLang="en-US" sz="2000" b="1" dirty="0" smtClean="0">
                <a:latin typeface="Arial"/>
              </a:rPr>
              <a:t>“</a:t>
            </a:r>
            <a:r>
              <a:rPr lang="en-US" altLang="zh-CN" sz="2000" b="1" dirty="0" smtClean="0">
                <a:latin typeface="楷体_GB2312" pitchFamily="49" charset="-122"/>
              </a:rPr>
              <a:t>o</a:t>
            </a:r>
            <a:r>
              <a:rPr lang="en-US" altLang="zh-CN" sz="2000" b="1" dirty="0" smtClean="0">
                <a:latin typeface="Arial"/>
              </a:rPr>
              <a:t>”</a:t>
            </a:r>
            <a:r>
              <a:rPr lang="zh-CN" altLang="en-US" sz="2000" b="1" dirty="0" smtClean="0">
                <a:latin typeface="楷体_GB2312" pitchFamily="49" charset="-122"/>
              </a:rPr>
              <a:t>加密成的密文字母不同</a:t>
            </a:r>
            <a:endParaRPr lang="zh-CN" altLang="en-US" sz="2000" dirty="0"/>
          </a:p>
        </p:txBody>
      </p:sp>
    </p:spTree>
  </p:cSld>
  <p:clrMapOvr>
    <a:masterClrMapping/>
  </p:clrMapOvr>
  <p:transition>
    <p:wedg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解密过程：</a:t>
            </a:r>
            <a:endParaRPr lang="en-US" altLang="zh-CN" dirty="0" smtClean="0"/>
          </a:p>
          <a:p>
            <a:endParaRPr lang="en-US" altLang="zh-CN" dirty="0" smtClean="0"/>
          </a:p>
          <a:p>
            <a:endParaRPr lang="en-US" altLang="zh-CN" dirty="0" smtClean="0"/>
          </a:p>
          <a:p>
            <a:endParaRPr lang="en-US" altLang="zh-CN" dirty="0" smtClean="0"/>
          </a:p>
          <a:p>
            <a:pPr>
              <a:lnSpc>
                <a:spcPct val="105000"/>
              </a:lnSpc>
              <a:spcBef>
                <a:spcPct val="5000"/>
              </a:spcBef>
            </a:pPr>
            <a:endParaRPr lang="en-US" altLang="zh-CN" b="1" dirty="0" smtClean="0">
              <a:solidFill>
                <a:srgbClr val="FF0000"/>
              </a:solidFill>
              <a:latin typeface="楷体_GB2312" pitchFamily="49" charset="-122"/>
            </a:endParaRPr>
          </a:p>
          <a:p>
            <a:pPr>
              <a:lnSpc>
                <a:spcPct val="105000"/>
              </a:lnSpc>
              <a:spcBef>
                <a:spcPct val="5000"/>
              </a:spcBef>
            </a:pPr>
            <a:r>
              <a:rPr lang="en-US" altLang="zh-CN" b="1" dirty="0" smtClean="0">
                <a:solidFill>
                  <a:srgbClr val="FF0000"/>
                </a:solidFill>
                <a:latin typeface="楷体_GB2312" pitchFamily="49" charset="-122"/>
              </a:rPr>
              <a:t>Hill</a:t>
            </a:r>
            <a:r>
              <a:rPr lang="zh-CN" altLang="en-US" b="1" dirty="0" smtClean="0">
                <a:solidFill>
                  <a:srgbClr val="FF0000"/>
                </a:solidFill>
                <a:latin typeface="楷体_GB2312" pitchFamily="49" charset="-122"/>
              </a:rPr>
              <a:t>密码特点：</a:t>
            </a:r>
          </a:p>
          <a:p>
            <a:pPr marL="800100" lvl="1" indent="-342900">
              <a:lnSpc>
                <a:spcPct val="105000"/>
              </a:lnSpc>
              <a:spcBef>
                <a:spcPct val="5000"/>
              </a:spcBef>
              <a:buFont typeface="Wingdings" pitchFamily="2" charset="2"/>
              <a:buChar char="u"/>
            </a:pPr>
            <a:r>
              <a:rPr lang="zh-CN" altLang="en-US" sz="2000" b="1" dirty="0" smtClean="0">
                <a:latin typeface="Arial" charset="0"/>
              </a:rPr>
              <a:t>可以较好地抑制自然语言的统计特性，不再有单字母替换的一一对应关系，对抗“唯密文攻击”有较高安全强度</a:t>
            </a:r>
          </a:p>
          <a:p>
            <a:pPr marL="800100" lvl="1" indent="-342900">
              <a:lnSpc>
                <a:spcPct val="105000"/>
              </a:lnSpc>
              <a:spcBef>
                <a:spcPct val="5000"/>
              </a:spcBef>
              <a:buFont typeface="Wingdings" pitchFamily="2" charset="2"/>
              <a:buChar char="u"/>
            </a:pPr>
            <a:r>
              <a:rPr lang="zh-CN" altLang="en-US" sz="2000" b="1" dirty="0" smtClean="0">
                <a:latin typeface="Arial" charset="0"/>
              </a:rPr>
              <a:t>密钥空间较大，在忽略密钥矩阵</a:t>
            </a:r>
            <a:r>
              <a:rPr lang="en-US" altLang="zh-CN" sz="2000" b="1" i="1" dirty="0" smtClean="0">
                <a:latin typeface="Arial" charset="0"/>
              </a:rPr>
              <a:t>K</a:t>
            </a:r>
            <a:r>
              <a:rPr lang="zh-CN" altLang="en-US" sz="2000" b="1" dirty="0" smtClean="0">
                <a:latin typeface="Arial" charset="0"/>
              </a:rPr>
              <a:t>可逆限制条件下，</a:t>
            </a:r>
            <a:r>
              <a:rPr lang="en-US" altLang="zh-CN" sz="2000" dirty="0" smtClean="0"/>
              <a:t>|K|=26</a:t>
            </a:r>
            <a:r>
              <a:rPr lang="en-US" altLang="zh-CN" sz="2000" baseline="30000" dirty="0" smtClean="0"/>
              <a:t>n×n</a:t>
            </a:r>
            <a:r>
              <a:rPr lang="en-US" altLang="zh-CN" sz="2000" b="1" dirty="0" smtClean="0">
                <a:latin typeface="Arial" charset="0"/>
              </a:rPr>
              <a:t>           </a:t>
            </a:r>
          </a:p>
          <a:p>
            <a:pPr marL="800100" lvl="1" indent="-342900">
              <a:lnSpc>
                <a:spcPct val="105000"/>
              </a:lnSpc>
              <a:spcBef>
                <a:spcPct val="5000"/>
              </a:spcBef>
              <a:buFont typeface="Wingdings" pitchFamily="2" charset="2"/>
              <a:buChar char="u"/>
            </a:pPr>
            <a:r>
              <a:rPr lang="zh-CN" altLang="en-US" sz="2000" b="1" dirty="0" smtClean="0">
                <a:latin typeface="Arial" charset="0"/>
              </a:rPr>
              <a:t>易受已知明文攻击及选择明文攻击</a:t>
            </a:r>
            <a:endParaRPr lang="en-US" altLang="zh-CN" sz="2000" dirty="0" smtClean="0"/>
          </a:p>
          <a:p>
            <a:pPr>
              <a:buNone/>
            </a:pPr>
            <a:r>
              <a:rPr lang="en-US" altLang="zh-CN" dirty="0" smtClean="0"/>
              <a:t>    </a:t>
            </a:r>
            <a:endParaRPr lang="zh-CN" altLang="en-US" dirty="0"/>
          </a:p>
        </p:txBody>
      </p:sp>
      <p:sp>
        <p:nvSpPr>
          <p:cNvPr id="4" name="日期占位符 3"/>
          <p:cNvSpPr>
            <a:spLocks noGrp="1"/>
          </p:cNvSpPr>
          <p:nvPr>
            <p:ph type="dt" sz="half" idx="10"/>
          </p:nvPr>
        </p:nvSpPr>
        <p:spPr/>
        <p:txBody>
          <a:bodyPr/>
          <a:lstStyle/>
          <a:p>
            <a:fld id="{6CAE7898-573B-464B-86C2-1551AB01946A}"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45</a:t>
            </a:fld>
            <a:endParaRPr lang="en-US" altLang="zh-CN" dirty="0"/>
          </a:p>
        </p:txBody>
      </p:sp>
      <p:graphicFrame>
        <p:nvGraphicFramePr>
          <p:cNvPr id="6146" name="Object 2"/>
          <p:cNvGraphicFramePr>
            <a:graphicFrameLocks noChangeAspect="1"/>
          </p:cNvGraphicFramePr>
          <p:nvPr/>
        </p:nvGraphicFramePr>
        <p:xfrm>
          <a:off x="1676400" y="2328862"/>
          <a:ext cx="6265863" cy="738188"/>
        </p:xfrm>
        <a:graphic>
          <a:graphicData uri="http://schemas.openxmlformats.org/presentationml/2006/ole">
            <mc:AlternateContent xmlns:mc="http://schemas.openxmlformats.org/markup-compatibility/2006">
              <mc:Choice xmlns:v="urn:schemas-microsoft-com:vml" Requires="v">
                <p:oleObj spid="_x0000_s6556" name="Equation" r:id="rId3" imgW="4127500" imgH="482600" progId="">
                  <p:embed/>
                </p:oleObj>
              </mc:Choice>
              <mc:Fallback>
                <p:oleObj name="Equation" r:id="rId3" imgW="4127500" imgH="482600" progId="">
                  <p:embed/>
                  <p:pic>
                    <p:nvPicPr>
                      <p:cNvPr id="0" name="Picture 3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328862"/>
                        <a:ext cx="6265863" cy="738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nvGraphicFramePr>
        <p:xfrm>
          <a:off x="1676400" y="3048000"/>
          <a:ext cx="6192838" cy="736600"/>
        </p:xfrm>
        <a:graphic>
          <a:graphicData uri="http://schemas.openxmlformats.org/presentationml/2006/ole">
            <mc:AlternateContent xmlns:mc="http://schemas.openxmlformats.org/markup-compatibility/2006">
              <mc:Choice xmlns:v="urn:schemas-microsoft-com:vml" Requires="v">
                <p:oleObj spid="_x0000_s6557" name="Equation" r:id="rId5" imgW="3987800" imgH="482600" progId="">
                  <p:embed/>
                </p:oleObj>
              </mc:Choice>
              <mc:Fallback>
                <p:oleObj name="Equation" r:id="rId5" imgW="3987800" imgH="482600" progId="">
                  <p:embed/>
                  <p:pic>
                    <p:nvPicPr>
                      <p:cNvPr id="0" name="Picture 3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048000"/>
                        <a:ext cx="6192838"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edg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A4E40168-5107-4C20-B297-7DF1FA507ED8}" type="slidenum">
              <a:rPr lang="en-US" altLang="zh-CN"/>
              <a:pPr/>
              <a:t>46</a:t>
            </a:fld>
            <a:endParaRPr lang="en-US" altLang="zh-CN"/>
          </a:p>
        </p:txBody>
      </p:sp>
      <p:sp>
        <p:nvSpPr>
          <p:cNvPr id="412674" name="Rectangle 2"/>
          <p:cNvSpPr>
            <a:spLocks noGrp="1" noChangeArrowheads="1"/>
          </p:cNvSpPr>
          <p:nvPr>
            <p:ph type="title"/>
          </p:nvPr>
        </p:nvSpPr>
        <p:spPr/>
        <p:txBody>
          <a:bodyPr/>
          <a:lstStyle/>
          <a:p>
            <a:r>
              <a:rPr lang="zh-CN" altLang="en-US" dirty="0"/>
              <a:t>轮转密码机</a:t>
            </a:r>
          </a:p>
        </p:txBody>
      </p:sp>
      <p:sp>
        <p:nvSpPr>
          <p:cNvPr id="412675" name="Rectangle 3"/>
          <p:cNvSpPr>
            <a:spLocks noGrp="1" noChangeArrowheads="1"/>
          </p:cNvSpPr>
          <p:nvPr>
            <p:ph type="body" idx="1"/>
          </p:nvPr>
        </p:nvSpPr>
        <p:spPr>
          <a:xfrm>
            <a:off x="0" y="1555750"/>
            <a:ext cx="5029200" cy="4692650"/>
          </a:xfrm>
        </p:spPr>
        <p:txBody>
          <a:bodyPr/>
          <a:lstStyle/>
          <a:p>
            <a:pPr>
              <a:lnSpc>
                <a:spcPct val="120000"/>
              </a:lnSpc>
            </a:pPr>
            <a:r>
              <a:rPr lang="en-US" altLang="zh-CN" sz="2400" dirty="0"/>
              <a:t>19</a:t>
            </a:r>
            <a:r>
              <a:rPr lang="zh-CN" altLang="en-US" sz="2400" dirty="0"/>
              <a:t>世纪</a:t>
            </a:r>
            <a:r>
              <a:rPr lang="en-US" altLang="zh-CN" sz="2400" dirty="0"/>
              <a:t>20</a:t>
            </a:r>
            <a:r>
              <a:rPr lang="zh-CN" altLang="en-US" sz="2400" dirty="0"/>
              <a:t>年代，人们开始发明各种机械加密设备用来处理数据的加解密。起初普遍使用的是轮转机和轮转加密算法</a:t>
            </a:r>
          </a:p>
          <a:p>
            <a:pPr>
              <a:lnSpc>
                <a:spcPct val="120000"/>
              </a:lnSpc>
            </a:pPr>
            <a:r>
              <a:rPr lang="zh-CN" altLang="en-US" sz="2400" dirty="0"/>
              <a:t>轮转密码机是由一个用于输入的键盘和一组转轮组成，每个轮转上有</a:t>
            </a:r>
            <a:r>
              <a:rPr lang="en-US" altLang="zh-CN" sz="2400" dirty="0"/>
              <a:t>26</a:t>
            </a:r>
            <a:r>
              <a:rPr lang="zh-CN" altLang="en-US" sz="2400" dirty="0"/>
              <a:t>个字母的任意组合。转轮之间由齿轮进行连接，当一个轮转转动时，可以将一个字母转化成为另一个字母</a:t>
            </a:r>
          </a:p>
        </p:txBody>
      </p:sp>
      <p:pic>
        <p:nvPicPr>
          <p:cNvPr id="4126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1524000"/>
            <a:ext cx="3532188"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9037430"/>
      </p:ext>
    </p:extLst>
  </p:cSld>
  <p:clrMapOvr>
    <a:masterClrMapping/>
  </p:clrMapOvr>
  <p:transition>
    <p:wedg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B43775ED-A24A-47DB-A40E-2245E0140C0C}" type="slidenum">
              <a:rPr lang="en-US" altLang="zh-CN"/>
              <a:pPr/>
              <a:t>47</a:t>
            </a:fld>
            <a:endParaRPr lang="en-US" altLang="zh-CN"/>
          </a:p>
        </p:txBody>
      </p:sp>
      <p:sp>
        <p:nvSpPr>
          <p:cNvPr id="353285" name="Rectangle 5"/>
          <p:cNvSpPr>
            <a:spLocks noGrp="1" noChangeArrowheads="1"/>
          </p:cNvSpPr>
          <p:nvPr>
            <p:ph type="title"/>
          </p:nvPr>
        </p:nvSpPr>
        <p:spPr/>
        <p:txBody>
          <a:bodyPr/>
          <a:lstStyle/>
          <a:p>
            <a:r>
              <a:rPr lang="zh-CN" altLang="en-US"/>
              <a:t>转轮加密算法</a:t>
            </a:r>
          </a:p>
        </p:txBody>
      </p:sp>
      <p:graphicFrame>
        <p:nvGraphicFramePr>
          <p:cNvPr id="5" name="Object 4"/>
          <p:cNvGraphicFramePr>
            <a:graphicFrameLocks noChangeAspect="1"/>
          </p:cNvGraphicFramePr>
          <p:nvPr>
            <p:extLst>
              <p:ext uri="{D42A27DB-BD31-4B8C-83A1-F6EECF244321}">
                <p14:modId xmlns:p14="http://schemas.microsoft.com/office/powerpoint/2010/main" val="1905548506"/>
              </p:ext>
            </p:extLst>
          </p:nvPr>
        </p:nvGraphicFramePr>
        <p:xfrm>
          <a:off x="892215" y="1295621"/>
          <a:ext cx="6934200" cy="5257800"/>
        </p:xfrm>
        <a:graphic>
          <a:graphicData uri="http://schemas.openxmlformats.org/presentationml/2006/ole">
            <mc:AlternateContent xmlns:mc="http://schemas.openxmlformats.org/markup-compatibility/2006">
              <mc:Choice xmlns:v="urn:schemas-microsoft-com:vml" Requires="v">
                <p:oleObj spid="_x0000_s72746" name="Visio" r:id="rId4" imgW="5584850" imgH="6985406" progId="">
                  <p:embed/>
                </p:oleObj>
              </mc:Choice>
              <mc:Fallback>
                <p:oleObj name="Visio" r:id="rId4" imgW="5584850" imgH="6985406" progId="">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215" y="1295621"/>
                        <a:ext cx="6934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33416070"/>
      </p:ext>
    </p:extLst>
  </p:cSld>
  <p:clrMapOvr>
    <a:masterClrMapping/>
  </p:clrMapOvr>
  <p:transition>
    <p:wedg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58B0B2E8-3630-4D6E-A794-96BCB3EB5878}" type="slidenum">
              <a:rPr lang="en-US" altLang="zh-CN"/>
              <a:pPr/>
              <a:t>48</a:t>
            </a:fld>
            <a:endParaRPr lang="en-US" altLang="zh-CN"/>
          </a:p>
        </p:txBody>
      </p:sp>
      <p:sp>
        <p:nvSpPr>
          <p:cNvPr id="354309" name="Rectangle 5"/>
          <p:cNvSpPr>
            <a:spLocks noGrp="1" noChangeArrowheads="1"/>
          </p:cNvSpPr>
          <p:nvPr>
            <p:ph type="title"/>
          </p:nvPr>
        </p:nvSpPr>
        <p:spPr/>
        <p:txBody>
          <a:bodyPr/>
          <a:lstStyle/>
          <a:p>
            <a:r>
              <a:rPr lang="zh-CN" altLang="en-US"/>
              <a:t>转轮加密算法（续）</a:t>
            </a:r>
          </a:p>
        </p:txBody>
      </p:sp>
      <p:graphicFrame>
        <p:nvGraphicFramePr>
          <p:cNvPr id="6" name="Object 4"/>
          <p:cNvGraphicFramePr>
            <a:graphicFrameLocks noChangeAspect="1"/>
          </p:cNvGraphicFramePr>
          <p:nvPr>
            <p:extLst>
              <p:ext uri="{D42A27DB-BD31-4B8C-83A1-F6EECF244321}">
                <p14:modId xmlns:p14="http://schemas.microsoft.com/office/powerpoint/2010/main" val="2387476578"/>
              </p:ext>
            </p:extLst>
          </p:nvPr>
        </p:nvGraphicFramePr>
        <p:xfrm>
          <a:off x="899932" y="1358899"/>
          <a:ext cx="6934200" cy="5202238"/>
        </p:xfrm>
        <a:graphic>
          <a:graphicData uri="http://schemas.openxmlformats.org/presentationml/2006/ole">
            <mc:AlternateContent xmlns:mc="http://schemas.openxmlformats.org/markup-compatibility/2006">
              <mc:Choice xmlns:v="urn:schemas-microsoft-com:vml" Requires="v">
                <p:oleObj spid="_x0000_s73770" name="Visio" r:id="rId4" imgW="5584850" imgH="6985406" progId="">
                  <p:embed/>
                </p:oleObj>
              </mc:Choice>
              <mc:Fallback>
                <p:oleObj name="Visio" r:id="rId4" imgW="5584850" imgH="6985406" progId="">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32" y="1358899"/>
                        <a:ext cx="6934200" cy="520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21526195"/>
      </p:ext>
    </p:extLst>
  </p:cSld>
  <p:clrMapOvr>
    <a:masterClrMapping/>
  </p:clrMapOvr>
  <p:transition>
    <p:wedg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DF5E3EDE-3C21-48FE-A5AB-D91A11D45C77}" type="slidenum">
              <a:rPr lang="en-US" altLang="zh-CN"/>
              <a:pPr/>
              <a:t>49</a:t>
            </a:fld>
            <a:endParaRPr lang="en-US" altLang="zh-CN"/>
          </a:p>
        </p:txBody>
      </p:sp>
      <p:sp>
        <p:nvSpPr>
          <p:cNvPr id="404482" name="Rectangle 2"/>
          <p:cNvSpPr>
            <a:spLocks noGrp="1" noChangeArrowheads="1"/>
          </p:cNvSpPr>
          <p:nvPr>
            <p:ph type="title"/>
          </p:nvPr>
        </p:nvSpPr>
        <p:spPr/>
        <p:txBody>
          <a:bodyPr/>
          <a:lstStyle/>
          <a:p>
            <a:r>
              <a:rPr lang="zh-CN" altLang="en-US"/>
              <a:t>转轮加密的应用</a:t>
            </a:r>
          </a:p>
        </p:txBody>
      </p:sp>
      <p:sp>
        <p:nvSpPr>
          <p:cNvPr id="404483" name="Rectangle 3"/>
          <p:cNvSpPr>
            <a:spLocks noGrp="1" noChangeArrowheads="1"/>
          </p:cNvSpPr>
          <p:nvPr>
            <p:ph type="body" idx="1"/>
          </p:nvPr>
        </p:nvSpPr>
        <p:spPr>
          <a:xfrm>
            <a:off x="304800" y="1905000"/>
            <a:ext cx="8610600" cy="4495800"/>
          </a:xfrm>
        </p:spPr>
        <p:txBody>
          <a:bodyPr/>
          <a:lstStyle/>
          <a:p>
            <a:r>
              <a:rPr lang="zh-CN" altLang="en-US" dirty="0"/>
              <a:t>转轮密码机中</a:t>
            </a:r>
            <a:r>
              <a:rPr lang="zh-CN" altLang="en-US" dirty="0" smtClean="0"/>
              <a:t>的转</a:t>
            </a:r>
            <a:r>
              <a:rPr lang="zh-CN" altLang="en-US" dirty="0"/>
              <a:t>轮都有可能在转动，其规律是：当快转子转动</a:t>
            </a:r>
            <a:r>
              <a:rPr lang="en-US" altLang="zh-CN" dirty="0"/>
              <a:t>26</a:t>
            </a:r>
            <a:r>
              <a:rPr lang="zh-CN" altLang="en-US" dirty="0"/>
              <a:t>次以后，中转子就转动一个位置；而当中转子转动</a:t>
            </a:r>
            <a:r>
              <a:rPr lang="en-US" altLang="zh-CN" dirty="0"/>
              <a:t>26</a:t>
            </a:r>
            <a:r>
              <a:rPr lang="zh-CN" altLang="en-US" dirty="0"/>
              <a:t>次以后，慢转子就转动一个位置。因此，在加解（或解密）</a:t>
            </a:r>
            <a:r>
              <a:rPr lang="en-US" altLang="zh-CN" dirty="0"/>
              <a:t>26x26x26</a:t>
            </a:r>
            <a:r>
              <a:rPr lang="zh-CN" altLang="en-US" dirty="0"/>
              <a:t>个字母以后，所有转轮都恢复到初始状态</a:t>
            </a:r>
            <a:r>
              <a:rPr lang="zh-CN" altLang="en-US" dirty="0" smtClean="0"/>
              <a:t>。即一</a:t>
            </a:r>
            <a:r>
              <a:rPr lang="zh-CN" altLang="en-US" dirty="0"/>
              <a:t>个有</a:t>
            </a:r>
            <a:r>
              <a:rPr lang="en-US" altLang="zh-CN" dirty="0"/>
              <a:t>3</a:t>
            </a:r>
            <a:r>
              <a:rPr lang="zh-CN" altLang="en-US" dirty="0"/>
              <a:t>个转轮的转轮密码机是一个周期长度为</a:t>
            </a:r>
            <a:r>
              <a:rPr lang="en-US" altLang="zh-CN" dirty="0"/>
              <a:t>26x26x26(17576)</a:t>
            </a:r>
            <a:r>
              <a:rPr lang="zh-CN" altLang="en-US" dirty="0"/>
              <a:t>的多表代替密</a:t>
            </a:r>
            <a:r>
              <a:rPr lang="zh-CN" altLang="en-US" dirty="0" smtClean="0"/>
              <a:t>码</a:t>
            </a:r>
            <a:endParaRPr lang="en-US" altLang="zh-CN" dirty="0" smtClean="0"/>
          </a:p>
          <a:p>
            <a:endParaRPr lang="zh-CN" altLang="en-US" dirty="0"/>
          </a:p>
          <a:p>
            <a:r>
              <a:rPr lang="zh-CN" altLang="en-US" dirty="0"/>
              <a:t>转轮密码机的使用大大提高了密码加解密速度，在二战期间有广泛的应用</a:t>
            </a:r>
          </a:p>
        </p:txBody>
      </p:sp>
    </p:spTree>
    <p:extLst>
      <p:ext uri="{BB962C8B-B14F-4D97-AF65-F5344CB8AC3E}">
        <p14:creationId xmlns:p14="http://schemas.microsoft.com/office/powerpoint/2010/main" val="4013574946"/>
      </p:ext>
    </p:extLst>
  </p:cSld>
  <p:clrMapOvr>
    <a:masterClrMapping/>
  </p:clrMapOvr>
  <p:transition>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FF"/>
                </a:solidFill>
                <a:latin typeface="黑体" pitchFamily="2" charset="-122"/>
                <a:ea typeface="黑体" pitchFamily="2" charset="-122"/>
              </a:rPr>
              <a:t>单表替换密码</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2" indent="-342900">
                  <a:buClr>
                    <a:schemeClr val="hlink"/>
                  </a:buClr>
                  <a:buFont typeface="Wingdings" pitchFamily="2" charset="2"/>
                  <a:buChar char="v"/>
                </a:pPr>
                <a:r>
                  <a:rPr lang="zh-CN" altLang="en-US" sz="2600" b="1" dirty="0" smtClean="0">
                    <a:solidFill>
                      <a:srgbClr val="FF00FF"/>
                    </a:solidFill>
                    <a:latin typeface="黑体" pitchFamily="2" charset="-122"/>
                    <a:ea typeface="黑体" pitchFamily="2" charset="-122"/>
                  </a:rPr>
                  <a:t>单表替换密码（单字母代替）</a:t>
                </a:r>
                <a:r>
                  <a:rPr lang="zh-CN" altLang="en-US" sz="2600" dirty="0" smtClean="0">
                    <a:latin typeface="黑体" pitchFamily="2" charset="-122"/>
                    <a:ea typeface="黑体" pitchFamily="2" charset="-122"/>
                  </a:rPr>
                  <a:t>：</a:t>
                </a:r>
                <a:endParaRPr lang="en-US" altLang="zh-CN" sz="2600" dirty="0" smtClean="0">
                  <a:latin typeface="黑体" pitchFamily="2" charset="-122"/>
                  <a:ea typeface="黑体" pitchFamily="2" charset="-122"/>
                </a:endParaRPr>
              </a:p>
              <a:p>
                <a:pPr>
                  <a:buNone/>
                </a:pPr>
                <a:r>
                  <a:rPr lang="zh-CN" altLang="en-US" sz="2600" dirty="0" smtClean="0"/>
                  <a:t>     令明文</a:t>
                </a:r>
                <a14:m>
                  <m:oMath xmlns:m="http://schemas.openxmlformats.org/officeDocument/2006/math">
                    <m:r>
                      <a:rPr lang="en-US" altLang="zh-CN" sz="2600" i="1" dirty="0" smtClean="0">
                        <a:latin typeface="Cambria Math"/>
                      </a:rPr>
                      <m:t>𝑚</m:t>
                    </m:r>
                    <m:r>
                      <a:rPr lang="zh-CN" altLang="en-US" sz="2600" i="1" dirty="0" smtClean="0">
                        <a:latin typeface="Cambria Math"/>
                      </a:rPr>
                      <m:t>＝</m:t>
                    </m:r>
                    <m:r>
                      <a:rPr lang="en-US" altLang="zh-CN" sz="2600" i="1" dirty="0" smtClean="0">
                        <a:latin typeface="Cambria Math"/>
                      </a:rPr>
                      <m:t>𝑚</m:t>
                    </m:r>
                    <m:r>
                      <a:rPr lang="en-US" altLang="zh-CN" sz="2600" i="1" baseline="-25000" dirty="0" smtClean="0">
                        <a:latin typeface="Cambria Math"/>
                      </a:rPr>
                      <m:t>0</m:t>
                    </m:r>
                    <m:r>
                      <a:rPr lang="en-US" altLang="zh-CN" sz="2600" i="1" dirty="0" smtClean="0">
                        <a:latin typeface="Cambria Math"/>
                      </a:rPr>
                      <m:t> </m:t>
                    </m:r>
                    <m:r>
                      <a:rPr lang="en-US" altLang="zh-CN" sz="2600" i="1" dirty="0" smtClean="0">
                        <a:latin typeface="Cambria Math"/>
                      </a:rPr>
                      <m:t>𝑚</m:t>
                    </m:r>
                    <m:r>
                      <a:rPr lang="en-US" altLang="zh-CN" sz="2600" i="1" baseline="-25000" dirty="0" smtClean="0">
                        <a:latin typeface="Cambria Math"/>
                      </a:rPr>
                      <m:t>1</m:t>
                    </m:r>
                    <m:r>
                      <a:rPr lang="en-US" altLang="zh-CN" sz="2600" i="1" dirty="0" smtClean="0">
                        <a:latin typeface="Cambria Math"/>
                      </a:rPr>
                      <m:t>…</m:t>
                    </m:r>
                  </m:oMath>
                </a14:m>
                <a:r>
                  <a:rPr lang="zh-CN" altLang="en-US" sz="2600" dirty="0" smtClean="0"/>
                  <a:t>， 则相应密文为</a:t>
                </a:r>
                <a:endParaRPr lang="zh-CN" altLang="en-US" sz="2600" i="1" dirty="0" smtClean="0"/>
              </a:p>
              <a:p>
                <a:pPr>
                  <a:buNone/>
                </a:pPr>
                <a:r>
                  <a:rPr lang="zh-CN" altLang="en-US" sz="2600" i="1" dirty="0" smtClean="0"/>
                  <a:t>     </a:t>
                </a:r>
                <a14:m>
                  <m:oMath xmlns:m="http://schemas.openxmlformats.org/officeDocument/2006/math">
                    <m:r>
                      <a:rPr lang="en-US" altLang="zh-CN" sz="2600" i="1" dirty="0" smtClean="0">
                        <a:latin typeface="Cambria Math"/>
                      </a:rPr>
                      <m:t>𝑐</m:t>
                    </m:r>
                    <m:r>
                      <a:rPr lang="zh-CN" altLang="en-US" sz="2600" i="1" dirty="0" smtClean="0">
                        <a:latin typeface="Cambria Math"/>
                      </a:rPr>
                      <m:t>＝</m:t>
                    </m:r>
                    <m:r>
                      <a:rPr lang="en-US" altLang="zh-CN" sz="2600" i="1" dirty="0" smtClean="0">
                        <a:latin typeface="Cambria Math"/>
                      </a:rPr>
                      <m:t>𝐸</m:t>
                    </m:r>
                    <m:r>
                      <a:rPr lang="en-US" altLang="zh-CN" sz="2600" i="1" dirty="0" smtClean="0">
                        <a:latin typeface="Cambria Math"/>
                      </a:rPr>
                      <m:t>(</m:t>
                    </m:r>
                    <m:r>
                      <a:rPr lang="en-US" altLang="zh-CN" sz="2600" i="1" dirty="0" smtClean="0">
                        <a:latin typeface="Cambria Math"/>
                      </a:rPr>
                      <m:t>𝑚</m:t>
                    </m:r>
                    <m:r>
                      <a:rPr lang="en-US" altLang="zh-CN" sz="2600" i="1" dirty="0" smtClean="0">
                        <a:latin typeface="Cambria Math"/>
                      </a:rPr>
                      <m:t>)</m:t>
                    </m:r>
                    <m:r>
                      <a:rPr lang="zh-CN" altLang="en-US" sz="2600" i="1" dirty="0" smtClean="0">
                        <a:latin typeface="Cambria Math"/>
                      </a:rPr>
                      <m:t>＝</m:t>
                    </m:r>
                    <m:r>
                      <a:rPr lang="en-US" altLang="zh-CN" sz="2600" i="1" dirty="0" smtClean="0">
                        <a:latin typeface="Cambria Math"/>
                      </a:rPr>
                      <m:t>𝑐</m:t>
                    </m:r>
                    <m:r>
                      <a:rPr lang="en-US" altLang="zh-CN" sz="2600" i="1" baseline="-25000" dirty="0" smtClean="0">
                        <a:latin typeface="Cambria Math"/>
                      </a:rPr>
                      <m:t>0</m:t>
                    </m:r>
                    <m:r>
                      <a:rPr lang="en-US" altLang="zh-CN" sz="2600" i="1" dirty="0" smtClean="0">
                        <a:latin typeface="Cambria Math"/>
                      </a:rPr>
                      <m:t> </m:t>
                    </m:r>
                    <m:r>
                      <a:rPr lang="en-US" altLang="zh-CN" sz="2600" i="1" dirty="0" smtClean="0">
                        <a:latin typeface="Cambria Math"/>
                      </a:rPr>
                      <m:t>𝑐</m:t>
                    </m:r>
                    <m:r>
                      <a:rPr lang="en-US" altLang="zh-CN" sz="2600" i="1" baseline="-25000" dirty="0" smtClean="0">
                        <a:latin typeface="Cambria Math"/>
                      </a:rPr>
                      <m:t>1</m:t>
                    </m:r>
                    <m:r>
                      <a:rPr lang="en-US" altLang="zh-CN" sz="2600" i="1" dirty="0" smtClean="0">
                        <a:latin typeface="Cambria Math"/>
                      </a:rPr>
                      <m:t>…</m:t>
                    </m:r>
                    <m:r>
                      <a:rPr lang="zh-CN" altLang="en-US" sz="2600" i="1" dirty="0" smtClean="0">
                        <a:latin typeface="Cambria Math"/>
                      </a:rPr>
                      <m:t>＝</m:t>
                    </m:r>
                    <m:r>
                      <a:rPr lang="en-US" altLang="zh-CN" sz="2600" i="1" dirty="0" smtClean="0">
                        <a:latin typeface="Cambria Math"/>
                      </a:rPr>
                      <m:t>𝑓</m:t>
                    </m:r>
                    <m:r>
                      <a:rPr lang="en-US" altLang="zh-CN" sz="2600" i="1" dirty="0" smtClean="0">
                        <a:latin typeface="Cambria Math"/>
                      </a:rPr>
                      <m:t>(</m:t>
                    </m:r>
                    <m:r>
                      <a:rPr lang="en-US" altLang="zh-CN" sz="2600" i="1" dirty="0" smtClean="0">
                        <a:latin typeface="Cambria Math"/>
                      </a:rPr>
                      <m:t>𝑚</m:t>
                    </m:r>
                    <m:r>
                      <a:rPr lang="en-US" altLang="zh-CN" sz="2600" i="1" baseline="-25000" dirty="0" smtClean="0">
                        <a:latin typeface="Cambria Math"/>
                      </a:rPr>
                      <m:t>0</m:t>
                    </m:r>
                    <m:r>
                      <a:rPr lang="en-US" altLang="zh-CN" sz="2600" i="1" dirty="0" smtClean="0">
                        <a:latin typeface="Cambria Math"/>
                      </a:rPr>
                      <m:t>) </m:t>
                    </m:r>
                    <m:r>
                      <a:rPr lang="en-US" altLang="zh-CN" sz="2600" i="1" dirty="0" smtClean="0">
                        <a:latin typeface="Cambria Math"/>
                      </a:rPr>
                      <m:t>𝑓</m:t>
                    </m:r>
                    <m:r>
                      <a:rPr lang="en-US" altLang="zh-CN" sz="2600" i="1" dirty="0" smtClean="0">
                        <a:latin typeface="Cambria Math"/>
                      </a:rPr>
                      <m:t>(</m:t>
                    </m:r>
                    <m:r>
                      <a:rPr lang="en-US" altLang="zh-CN" sz="2600" i="1" dirty="0" smtClean="0">
                        <a:latin typeface="Cambria Math"/>
                      </a:rPr>
                      <m:t>𝑚</m:t>
                    </m:r>
                    <m:r>
                      <a:rPr lang="en-US" altLang="zh-CN" sz="2600" i="1" baseline="-25000" dirty="0" smtClean="0">
                        <a:latin typeface="Cambria Math"/>
                      </a:rPr>
                      <m:t>1</m:t>
                    </m:r>
                    <m:r>
                      <a:rPr lang="en-US" altLang="zh-CN" sz="2600" i="1" dirty="0" smtClean="0">
                        <a:latin typeface="Cambria Math"/>
                      </a:rPr>
                      <m:t>) …</m:t>
                    </m:r>
                  </m:oMath>
                </a14:m>
                <a:endParaRPr lang="en-US" altLang="zh-CN" sz="2600" dirty="0" smtClean="0"/>
              </a:p>
              <a:p>
                <a:pPr>
                  <a:buNone/>
                </a:pPr>
                <a:endParaRPr lang="en-US" altLang="zh-CN" sz="2600" dirty="0" smtClean="0"/>
              </a:p>
              <a:p>
                <a:r>
                  <a:rPr lang="zh-CN" altLang="en-US" sz="2600" b="1" dirty="0" smtClean="0">
                    <a:solidFill>
                      <a:srgbClr val="FF0000"/>
                    </a:solidFill>
                  </a:rPr>
                  <a:t>实例</a:t>
                </a:r>
                <a:r>
                  <a:rPr lang="en-US" altLang="zh-CN" sz="2600" b="1" dirty="0" smtClean="0">
                    <a:solidFill>
                      <a:srgbClr val="FF0000"/>
                    </a:solidFill>
                  </a:rPr>
                  <a:t>1</a:t>
                </a:r>
                <a:r>
                  <a:rPr lang="zh-CN" altLang="en-US" sz="2600" dirty="0" smtClean="0"/>
                  <a:t>：</a:t>
                </a:r>
                <a:r>
                  <a:rPr lang="zh-CN" altLang="en-US" sz="2600" dirty="0" smtClean="0">
                    <a:solidFill>
                      <a:srgbClr val="FF0000"/>
                    </a:solidFill>
                  </a:rPr>
                  <a:t>移位密码</a:t>
                </a:r>
                <a:r>
                  <a:rPr lang="zh-CN" altLang="en-US" sz="2600" dirty="0" smtClean="0"/>
                  <a:t>（加同余密码；</a:t>
                </a:r>
                <a:r>
                  <a:rPr lang="en-US" altLang="zh-CN" sz="2600" dirty="0" smtClean="0"/>
                  <a:t>shift substitution cipher</a:t>
                </a:r>
                <a:r>
                  <a:rPr lang="zh-CN" altLang="en-US" sz="2600" dirty="0" smtClean="0"/>
                  <a:t>）</a:t>
                </a:r>
                <a:endParaRPr lang="en-US" altLang="zh-CN" sz="2600" dirty="0" smtClean="0"/>
              </a:p>
              <a:p>
                <a:pPr lvl="1">
                  <a:buNone/>
                </a:pPr>
                <a:r>
                  <a:rPr lang="zh-CN" altLang="en-US" sz="2200" b="1" dirty="0" smtClean="0">
                    <a:solidFill>
                      <a:srgbClr val="0070C0"/>
                    </a:solidFill>
                  </a:rPr>
                  <a:t>加密变换</a:t>
                </a:r>
                <a14:m>
                  <m:oMath xmlns:m="http://schemas.openxmlformats.org/officeDocument/2006/math">
                    <m:r>
                      <a:rPr lang="zh-CN" altLang="en-US" sz="2200" b="1" i="1" dirty="0" smtClean="0">
                        <a:solidFill>
                          <a:srgbClr val="0070C0"/>
                        </a:solidFill>
                        <a:latin typeface="Cambria Math"/>
                      </a:rPr>
                      <m:t>：</m:t>
                    </m:r>
                    <m:r>
                      <a:rPr lang="en-US" altLang="zh-CN" sz="2200" b="1" i="1" dirty="0" smtClean="0">
                        <a:solidFill>
                          <a:srgbClr val="0070C0"/>
                        </a:solidFill>
                        <a:latin typeface="Cambria Math"/>
                      </a:rPr>
                      <m:t>   </m:t>
                    </m:r>
                    <m:r>
                      <a:rPr lang="en-US" altLang="zh-CN" sz="2000" i="1" dirty="0" err="1" smtClean="0">
                        <a:latin typeface="Cambria Math"/>
                      </a:rPr>
                      <m:t>𝐸</m:t>
                    </m:r>
                    <m:r>
                      <a:rPr lang="en-US" altLang="zh-CN" sz="2000" i="1" baseline="-25000" dirty="0" err="1" smtClean="0">
                        <a:latin typeface="Cambria Math"/>
                      </a:rPr>
                      <m:t>𝑘</m:t>
                    </m:r>
                    <m:r>
                      <a:rPr lang="en-US" altLang="zh-CN" sz="2000" i="1" baseline="-25000" dirty="0" smtClean="0">
                        <a:latin typeface="Cambria Math"/>
                      </a:rPr>
                      <m:t> </m:t>
                    </m:r>
                    <m:r>
                      <a:rPr lang="en-US" altLang="zh-CN" sz="2000" i="1" dirty="0" smtClean="0">
                        <a:latin typeface="Cambria Math"/>
                      </a:rPr>
                      <m:t>(</m:t>
                    </m:r>
                    <m:r>
                      <a:rPr lang="en-US" altLang="zh-CN" sz="2000" i="1" dirty="0" smtClean="0">
                        <a:latin typeface="Cambria Math"/>
                      </a:rPr>
                      <m:t>𝑖</m:t>
                    </m:r>
                    <m:r>
                      <a:rPr lang="en-US" altLang="zh-CN" sz="2000" i="1" dirty="0" smtClean="0">
                        <a:latin typeface="Cambria Math"/>
                      </a:rPr>
                      <m:t>)</m:t>
                    </m:r>
                    <m:r>
                      <a:rPr lang="zh-CN" altLang="en-US" sz="2000" i="1" dirty="0" smtClean="0">
                        <a:latin typeface="Cambria Math"/>
                      </a:rPr>
                      <m:t>＝</m:t>
                    </m:r>
                    <m:r>
                      <a:rPr lang="en-US" altLang="zh-CN" sz="2000" i="1" dirty="0" smtClean="0">
                        <a:latin typeface="Cambria Math"/>
                      </a:rPr>
                      <m:t>(</m:t>
                    </m:r>
                    <m:r>
                      <a:rPr lang="en-US" altLang="zh-CN" sz="2000" i="1" dirty="0" smtClean="0">
                        <a:latin typeface="Cambria Math"/>
                      </a:rPr>
                      <m:t>𝑖</m:t>
                    </m:r>
                    <m:r>
                      <a:rPr lang="zh-CN" altLang="en-US" sz="2000" i="1" dirty="0" smtClean="0">
                        <a:latin typeface="Cambria Math"/>
                      </a:rPr>
                      <m:t>＋</m:t>
                    </m:r>
                    <m:r>
                      <a:rPr lang="en-US" altLang="zh-CN" sz="2000" i="1" dirty="0" smtClean="0">
                        <a:solidFill>
                          <a:srgbClr val="C00000"/>
                        </a:solidFill>
                        <a:latin typeface="Cambria Math"/>
                      </a:rPr>
                      <m:t>𝑘</m:t>
                    </m:r>
                    <m:r>
                      <a:rPr lang="en-US" altLang="zh-CN" sz="2000" i="1" dirty="0" smtClean="0">
                        <a:latin typeface="Cambria Math"/>
                      </a:rPr>
                      <m:t>) </m:t>
                    </m:r>
                    <m:r>
                      <a:rPr lang="en-US" altLang="zh-CN" sz="2000" i="1" dirty="0" smtClean="0">
                        <a:latin typeface="Cambria Math"/>
                      </a:rPr>
                      <m:t>𝑚𝑜𝑑</m:t>
                    </m:r>
                    <m:r>
                      <a:rPr lang="en-US" altLang="zh-CN" sz="2000" i="1" dirty="0" smtClean="0">
                        <a:latin typeface="Cambria Math"/>
                      </a:rPr>
                      <m:t> </m:t>
                    </m:r>
                    <m:r>
                      <a:rPr lang="en-US" altLang="zh-CN" sz="2000" i="1" dirty="0" smtClean="0">
                        <a:latin typeface="Cambria Math"/>
                      </a:rPr>
                      <m:t>𝑞</m:t>
                    </m:r>
                    <m:r>
                      <a:rPr lang="zh-CN" altLang="en-US" sz="2000" i="1" dirty="0" smtClean="0">
                        <a:latin typeface="Cambria Math"/>
                      </a:rPr>
                      <m:t>＝</m:t>
                    </m:r>
                    <m:r>
                      <a:rPr lang="en-US" altLang="zh-CN" sz="2000" i="1" dirty="0" smtClean="0">
                        <a:latin typeface="Cambria Math"/>
                      </a:rPr>
                      <m:t>𝑗</m:t>
                    </m:r>
                    <m:r>
                      <a:rPr lang="en-US" altLang="zh-CN" sz="2000" i="1" dirty="0" smtClean="0">
                        <a:latin typeface="Cambria Math"/>
                      </a:rPr>
                      <m:t>    </m:t>
                    </m:r>
                  </m:oMath>
                </a14:m>
                <a:endParaRPr lang="en-US" altLang="zh-CN" sz="2000" i="1" dirty="0" smtClean="0"/>
              </a:p>
              <a:p>
                <a:pPr lvl="1">
                  <a:buNone/>
                </a:pPr>
                <a:r>
                  <a:rPr lang="en-US" altLang="zh-CN" sz="2000" i="1" dirty="0" smtClean="0"/>
                  <a:t>                     </a:t>
                </a:r>
                <a:r>
                  <a:rPr lang="zh-CN" altLang="en-US" sz="2000" i="1" dirty="0" smtClean="0"/>
                  <a:t>其中 </a:t>
                </a:r>
                <a14:m>
                  <m:oMath xmlns:m="http://schemas.openxmlformats.org/officeDocument/2006/math">
                    <m:r>
                      <a:rPr lang="en-US" altLang="zh-CN" sz="2000" i="1" dirty="0" smtClean="0">
                        <a:latin typeface="Cambria Math"/>
                      </a:rPr>
                      <m:t>0≤</m:t>
                    </m:r>
                    <m:r>
                      <a:rPr lang="en-US" altLang="zh-CN" sz="2000" i="1" dirty="0" smtClean="0">
                        <a:latin typeface="Cambria Math"/>
                      </a:rPr>
                      <m:t>𝑖</m:t>
                    </m:r>
                    <m:r>
                      <a:rPr lang="en-US" altLang="zh-CN" sz="2000" i="1" dirty="0" smtClean="0">
                        <a:latin typeface="Cambria Math"/>
                      </a:rPr>
                      <m:t>, </m:t>
                    </m:r>
                    <m:r>
                      <a:rPr lang="en-US" altLang="zh-CN" sz="2000" i="1" dirty="0" smtClean="0">
                        <a:latin typeface="Cambria Math"/>
                      </a:rPr>
                      <m:t>𝑗</m:t>
                    </m:r>
                    <m:r>
                      <a:rPr lang="zh-CN" altLang="en-US" sz="2000" i="1" dirty="0" smtClean="0">
                        <a:latin typeface="Cambria Math"/>
                      </a:rPr>
                      <m:t>＜</m:t>
                    </m:r>
                    <m:r>
                      <a:rPr lang="en-US" altLang="zh-CN" sz="2000" i="1" dirty="0" smtClean="0">
                        <a:latin typeface="Cambria Math"/>
                      </a:rPr>
                      <m:t>𝑞</m:t>
                    </m:r>
                    <m:r>
                      <a:rPr lang="zh-CN" altLang="en-US" sz="2000" i="1" dirty="0" smtClean="0">
                        <a:latin typeface="Cambria Math"/>
                      </a:rPr>
                      <m:t>，</m:t>
                    </m:r>
                    <m:r>
                      <a:rPr lang="en-US" altLang="zh-CN" sz="2000" i="1" dirty="0" smtClean="0">
                        <a:latin typeface="Cambria Math"/>
                      </a:rPr>
                      <m:t>𝐾</m:t>
                    </m:r>
                    <m:r>
                      <a:rPr lang="zh-CN" altLang="en-US" sz="2000" i="1" dirty="0" smtClean="0">
                        <a:latin typeface="Cambria Math"/>
                      </a:rPr>
                      <m:t>＝</m:t>
                    </m:r>
                    <m:r>
                      <a:rPr lang="en-US" altLang="zh-CN" sz="2000" i="1" dirty="0" smtClean="0">
                        <a:latin typeface="Cambria Math"/>
                      </a:rPr>
                      <m:t>{ </m:t>
                    </m:r>
                    <m:r>
                      <a:rPr lang="en-US" altLang="zh-CN" sz="2000" i="1" dirty="0" smtClean="0">
                        <a:latin typeface="Cambria Math"/>
                      </a:rPr>
                      <m:t>𝑘</m:t>
                    </m:r>
                    <m:r>
                      <a:rPr lang="en-US" altLang="zh-CN" sz="2000" i="1" dirty="0" smtClean="0">
                        <a:latin typeface="Cambria Math"/>
                      </a:rPr>
                      <m:t> | 0≤</m:t>
                    </m:r>
                    <m:r>
                      <a:rPr lang="en-US" altLang="zh-CN" sz="2000" i="1" dirty="0" smtClean="0">
                        <a:latin typeface="Cambria Math"/>
                      </a:rPr>
                      <m:t>𝑘</m:t>
                    </m:r>
                    <m:r>
                      <a:rPr lang="zh-CN" altLang="en-US" sz="2000" i="1" dirty="0" smtClean="0">
                        <a:latin typeface="Cambria Math"/>
                      </a:rPr>
                      <m:t>＜</m:t>
                    </m:r>
                    <m:r>
                      <a:rPr lang="en-US" altLang="zh-CN" sz="2000" i="1" dirty="0" smtClean="0">
                        <a:latin typeface="Cambria Math"/>
                      </a:rPr>
                      <m:t>𝑞</m:t>
                    </m:r>
                    <m:r>
                      <a:rPr lang="en-US" altLang="zh-CN" sz="2000" i="1" dirty="0" smtClean="0">
                        <a:latin typeface="Cambria Math"/>
                      </a:rPr>
                      <m:t> }</m:t>
                    </m:r>
                  </m:oMath>
                </a14:m>
                <a:endParaRPr lang="en-US" altLang="zh-CN" sz="2200" dirty="0" smtClean="0"/>
              </a:p>
              <a:p>
                <a:pPr marL="342900" lvl="2" indent="-342900">
                  <a:buClr>
                    <a:schemeClr val="hlink"/>
                  </a:buClr>
                  <a:buNone/>
                </a:pPr>
                <a:r>
                  <a:rPr lang="en-US" altLang="zh-CN" sz="2600" dirty="0" smtClean="0">
                    <a:latin typeface="黑体" pitchFamily="2" charset="-122"/>
                    <a:ea typeface="黑体" pitchFamily="2" charset="-122"/>
                  </a:rPr>
                  <a:t>   </a:t>
                </a:r>
                <a:r>
                  <a:rPr lang="zh-CN" altLang="en-US" b="1" dirty="0" smtClean="0">
                    <a:solidFill>
                      <a:srgbClr val="0070C0"/>
                    </a:solidFill>
                  </a:rPr>
                  <a:t>解密变换：</a:t>
                </a:r>
                <a:r>
                  <a:rPr lang="en-US" altLang="zh-CN" b="1" dirty="0" smtClean="0">
                    <a:solidFill>
                      <a:srgbClr val="0070C0"/>
                    </a:solidFill>
                  </a:rPr>
                  <a:t> </a:t>
                </a:r>
                <a14:m>
                  <m:oMath xmlns:m="http://schemas.openxmlformats.org/officeDocument/2006/math">
                    <m:r>
                      <a:rPr lang="en-US" altLang="zh-CN" i="1" dirty="0" smtClean="0">
                        <a:latin typeface="Cambria Math"/>
                      </a:rPr>
                      <m:t>𝐷</m:t>
                    </m:r>
                    <m:r>
                      <a:rPr lang="en-US" altLang="zh-CN" i="1" baseline="-25000" dirty="0" err="1" smtClean="0">
                        <a:latin typeface="Cambria Math"/>
                      </a:rPr>
                      <m:t>𝑘</m:t>
                    </m:r>
                    <m:r>
                      <a:rPr lang="en-US" altLang="zh-CN" i="1" dirty="0" smtClean="0">
                        <a:latin typeface="Cambria Math"/>
                      </a:rPr>
                      <m:t>(</m:t>
                    </m:r>
                    <m:r>
                      <a:rPr lang="en-US" altLang="zh-CN" i="1" dirty="0" smtClean="0">
                        <a:latin typeface="Cambria Math"/>
                      </a:rPr>
                      <m:t>𝑗</m:t>
                    </m:r>
                    <m:r>
                      <a:rPr lang="en-US" altLang="zh-CN" i="1" dirty="0" smtClean="0">
                        <a:latin typeface="Cambria Math"/>
                      </a:rPr>
                      <m:t>)</m:t>
                    </m:r>
                    <m:r>
                      <a:rPr lang="zh-CN" altLang="en-US" i="1" dirty="0" smtClean="0">
                        <a:latin typeface="Cambria Math"/>
                      </a:rPr>
                      <m:t>＝</m:t>
                    </m:r>
                    <m:r>
                      <a:rPr lang="en-US" altLang="zh-CN" i="1" dirty="0" smtClean="0">
                        <a:latin typeface="Cambria Math"/>
                      </a:rPr>
                      <m:t>(</m:t>
                    </m:r>
                    <m:r>
                      <a:rPr lang="en-US" altLang="zh-CN" i="1" dirty="0" smtClean="0">
                        <a:latin typeface="Cambria Math"/>
                      </a:rPr>
                      <m:t>𝑗</m:t>
                    </m:r>
                    <m:r>
                      <a:rPr lang="zh-CN" altLang="en-US" i="1" dirty="0" smtClean="0">
                        <a:latin typeface="Cambria Math"/>
                      </a:rPr>
                      <m:t>－</m:t>
                    </m:r>
                    <m:r>
                      <a:rPr lang="en-US" altLang="zh-CN" i="1" dirty="0" smtClean="0">
                        <a:latin typeface="Cambria Math"/>
                      </a:rPr>
                      <m:t>𝑘</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m:t>
                    </m:r>
                    <m:r>
                      <a:rPr lang="en-US" altLang="zh-CN" i="1" dirty="0" smtClean="0">
                        <a:latin typeface="Cambria Math"/>
                      </a:rPr>
                      <m:t>𝑞</m:t>
                    </m:r>
                    <m:r>
                      <a:rPr lang="zh-CN" altLang="en-US" i="1" dirty="0" smtClean="0">
                        <a:latin typeface="Cambria Math"/>
                      </a:rPr>
                      <m:t>＝</m:t>
                    </m:r>
                    <m:r>
                      <a:rPr lang="en-US" altLang="zh-CN" i="1" dirty="0" err="1" smtClean="0">
                        <a:latin typeface="Cambria Math"/>
                      </a:rPr>
                      <m:t>𝑖</m:t>
                    </m:r>
                    <m:r>
                      <a:rPr lang="en-US" altLang="zh-CN" i="1" dirty="0" smtClean="0">
                        <a:latin typeface="Cambria Math"/>
                      </a:rPr>
                      <m:t> </m:t>
                    </m:r>
                  </m:oMath>
                </a14:m>
                <a:endParaRPr lang="en-US" altLang="zh-CN" i="1"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111" t="-108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65422FA-2913-49D6-95B9-A4D2FFD70B37}"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a:t>
            </a:fld>
            <a:endParaRPr lang="en-US" altLang="zh-CN"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ox(in)">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2" charset="-122"/>
                <a:ea typeface="黑体" pitchFamily="2" charset="-122"/>
              </a:rPr>
              <a:t>替换密码小结</a:t>
            </a:r>
            <a:endParaRPr lang="zh-CN" altLang="en-US" dirty="0"/>
          </a:p>
        </p:txBody>
      </p:sp>
      <p:sp>
        <p:nvSpPr>
          <p:cNvPr id="3" name="内容占位符 2"/>
          <p:cNvSpPr>
            <a:spLocks noGrp="1"/>
          </p:cNvSpPr>
          <p:nvPr>
            <p:ph idx="1"/>
          </p:nvPr>
        </p:nvSpPr>
        <p:spPr/>
        <p:txBody>
          <a:bodyPr/>
          <a:lstStyle/>
          <a:p>
            <a:r>
              <a:rPr lang="zh-CN" altLang="en-US" b="1" dirty="0" smtClean="0">
                <a:latin typeface="黑体" pitchFamily="2" charset="-122"/>
                <a:ea typeface="黑体" pitchFamily="2" charset="-122"/>
              </a:rPr>
              <a:t>单表替换密码</a:t>
            </a:r>
            <a:endParaRPr lang="en-US" altLang="zh-CN" b="1" dirty="0" smtClean="0">
              <a:latin typeface="黑体" pitchFamily="2" charset="-122"/>
              <a:ea typeface="黑体" pitchFamily="2" charset="-122"/>
            </a:endParaRPr>
          </a:p>
          <a:p>
            <a:pPr lvl="1"/>
            <a:r>
              <a:rPr lang="zh-CN" altLang="en-US" dirty="0" smtClean="0"/>
              <a:t>移位密码（凯撒密码）</a:t>
            </a:r>
            <a:endParaRPr lang="en-US" altLang="zh-CN" dirty="0" smtClean="0"/>
          </a:p>
          <a:p>
            <a:pPr lvl="1"/>
            <a:r>
              <a:rPr lang="zh-CN" altLang="en-US" dirty="0" smtClean="0"/>
              <a:t>乘数密码</a:t>
            </a:r>
            <a:endParaRPr lang="en-US" altLang="zh-CN" dirty="0" smtClean="0"/>
          </a:p>
          <a:p>
            <a:pPr lvl="1"/>
            <a:r>
              <a:rPr lang="zh-CN" altLang="en-US" dirty="0" smtClean="0"/>
              <a:t>仿射密码</a:t>
            </a:r>
            <a:endParaRPr lang="en-US" altLang="zh-CN" dirty="0" smtClean="0"/>
          </a:p>
          <a:p>
            <a:r>
              <a:rPr lang="zh-CN" altLang="en-US" b="1" dirty="0" smtClean="0">
                <a:latin typeface="黑体" pitchFamily="2" charset="-122"/>
                <a:ea typeface="黑体" pitchFamily="2" charset="-122"/>
              </a:rPr>
              <a:t>多表替换密码</a:t>
            </a:r>
            <a:endParaRPr lang="en-US" altLang="zh-CN" b="1" dirty="0" smtClean="0">
              <a:latin typeface="黑体" pitchFamily="2" charset="-122"/>
              <a:ea typeface="黑体" pitchFamily="2" charset="-122"/>
            </a:endParaRPr>
          </a:p>
          <a:p>
            <a:pPr lvl="1"/>
            <a:r>
              <a:rPr lang="zh-CN" altLang="en-US" dirty="0" smtClean="0"/>
              <a:t>一次一密（</a:t>
            </a:r>
            <a:r>
              <a:rPr lang="en-US" altLang="zh-CN" dirty="0" err="1" smtClean="0"/>
              <a:t>Vernam</a:t>
            </a:r>
            <a:r>
              <a:rPr lang="zh-CN" altLang="en-US" dirty="0" smtClean="0"/>
              <a:t>）</a:t>
            </a:r>
            <a:endParaRPr lang="en-US" altLang="zh-CN" dirty="0" smtClean="0"/>
          </a:p>
          <a:p>
            <a:pPr lvl="1"/>
            <a:r>
              <a:rPr lang="zh-CN" altLang="en-US" dirty="0" smtClean="0"/>
              <a:t>维吉尼亚密码</a:t>
            </a:r>
            <a:endParaRPr lang="en-US" altLang="zh-CN" dirty="0" smtClean="0"/>
          </a:p>
          <a:p>
            <a:pPr lvl="1"/>
            <a:r>
              <a:rPr lang="zh-CN" altLang="en-US" dirty="0" smtClean="0"/>
              <a:t>希尔（</a:t>
            </a:r>
            <a:r>
              <a:rPr lang="en-US" altLang="zh-CN" dirty="0" smtClean="0"/>
              <a:t>Hill</a:t>
            </a:r>
            <a:r>
              <a:rPr lang="zh-CN" altLang="en-US" dirty="0" smtClean="0"/>
              <a:t>）密码</a:t>
            </a:r>
            <a:endParaRPr lang="en-US" altLang="zh-CN" dirty="0" smtClean="0"/>
          </a:p>
          <a:p>
            <a:pPr lvl="1"/>
            <a:r>
              <a:rPr lang="zh-CN" altLang="en-US" dirty="0"/>
              <a:t>转</a:t>
            </a:r>
            <a:r>
              <a:rPr lang="zh-CN" altLang="en-US" dirty="0" smtClean="0"/>
              <a:t>轮密码机</a:t>
            </a:r>
            <a:endParaRPr lang="zh-CN" altLang="en-US" dirty="0"/>
          </a:p>
        </p:txBody>
      </p:sp>
      <p:sp>
        <p:nvSpPr>
          <p:cNvPr id="4" name="日期占位符 3"/>
          <p:cNvSpPr>
            <a:spLocks noGrp="1"/>
          </p:cNvSpPr>
          <p:nvPr>
            <p:ph type="dt" sz="half" idx="10"/>
          </p:nvPr>
        </p:nvSpPr>
        <p:spPr/>
        <p:txBody>
          <a:bodyPr/>
          <a:lstStyle/>
          <a:p>
            <a:fld id="{E906416F-7C66-4C76-B962-33E0238C9E3A}"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50</a:t>
            </a:fld>
            <a:endParaRPr lang="en-US" altLang="zh-CN" dirty="0"/>
          </a:p>
        </p:txBody>
      </p:sp>
    </p:spTree>
  </p:cSld>
  <p:clrMapOvr>
    <a:masterClrMapping/>
  </p:clrMapOvr>
  <p:transition>
    <p:wedg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置换密码体制</a:t>
            </a:r>
            <a:endParaRPr lang="zh-CN" altLang="en-US" dirty="0"/>
          </a:p>
        </p:txBody>
      </p:sp>
      <p:sp>
        <p:nvSpPr>
          <p:cNvPr id="3" name="内容占位符 2"/>
          <p:cNvSpPr>
            <a:spLocks noGrp="1"/>
          </p:cNvSpPr>
          <p:nvPr>
            <p:ph idx="1"/>
          </p:nvPr>
        </p:nvSpPr>
        <p:spPr>
          <a:xfrm>
            <a:off x="457200" y="1600200"/>
            <a:ext cx="8229600" cy="4724400"/>
          </a:xfrm>
        </p:spPr>
        <p:txBody>
          <a:bodyPr/>
          <a:lstStyle/>
          <a:p>
            <a:r>
              <a:rPr lang="zh-CN" altLang="en-US" b="1" dirty="0" smtClean="0">
                <a:solidFill>
                  <a:srgbClr val="FF00FF"/>
                </a:solidFill>
                <a:latin typeface="黑体" pitchFamily="2" charset="-122"/>
                <a:ea typeface="黑体" pitchFamily="2" charset="-122"/>
              </a:rPr>
              <a:t>置换加密（换位密码）：</a:t>
            </a:r>
            <a:r>
              <a:rPr lang="zh-CN" altLang="en-US" dirty="0" smtClean="0">
                <a:solidFill>
                  <a:srgbClr val="FF3300"/>
                </a:solidFill>
              </a:rPr>
              <a:t>明文字符集保持不变</a:t>
            </a:r>
            <a:r>
              <a:rPr lang="zh-CN" altLang="en-US" dirty="0" smtClean="0"/>
              <a:t>，但</a:t>
            </a:r>
            <a:r>
              <a:rPr lang="zh-CN" altLang="en-US" dirty="0" smtClean="0">
                <a:solidFill>
                  <a:srgbClr val="FF3300"/>
                </a:solidFill>
              </a:rPr>
              <a:t>顺序</a:t>
            </a:r>
            <a:r>
              <a:rPr lang="zh-CN" altLang="en-US" dirty="0" smtClean="0"/>
              <a:t>被</a:t>
            </a:r>
            <a:r>
              <a:rPr lang="zh-CN" altLang="en-US" dirty="0" smtClean="0">
                <a:solidFill>
                  <a:srgbClr val="FF3300"/>
                </a:solidFill>
              </a:rPr>
              <a:t>打乱</a:t>
            </a:r>
            <a:endParaRPr lang="en-US" altLang="zh-CN" dirty="0" smtClean="0"/>
          </a:p>
          <a:p>
            <a:pPr>
              <a:lnSpc>
                <a:spcPct val="90000"/>
              </a:lnSpc>
            </a:pPr>
            <a:r>
              <a:rPr lang="zh-CN" altLang="en-US" dirty="0" smtClean="0"/>
              <a:t>例：明文</a:t>
            </a:r>
            <a:r>
              <a:rPr lang="en-US" altLang="zh-CN" dirty="0" smtClean="0"/>
              <a:t>   </a:t>
            </a:r>
            <a:r>
              <a:rPr lang="en-US" altLang="zh-CN" sz="2200" dirty="0" smtClean="0">
                <a:solidFill>
                  <a:srgbClr val="FF0000"/>
                </a:solidFill>
              </a:rPr>
              <a:t>COMPUTERGRAPHICSMAYBESLOWBUTATLEASTITSEXPENSIVE</a:t>
            </a:r>
          </a:p>
          <a:p>
            <a:pPr algn="ctr">
              <a:lnSpc>
                <a:spcPct val="90000"/>
              </a:lnSpc>
              <a:buNone/>
            </a:pPr>
            <a:r>
              <a:rPr lang="en-US" altLang="zh-CN" sz="2200" dirty="0" smtClean="0"/>
              <a:t>    COMPUTERGR</a:t>
            </a:r>
          </a:p>
          <a:p>
            <a:pPr algn="ctr">
              <a:lnSpc>
                <a:spcPct val="90000"/>
              </a:lnSpc>
              <a:buNone/>
            </a:pPr>
            <a:r>
              <a:rPr lang="en-US" altLang="zh-CN" sz="2200" dirty="0" smtClean="0"/>
              <a:t>    AP HI CSMAYB</a:t>
            </a:r>
          </a:p>
          <a:p>
            <a:pPr algn="ctr">
              <a:lnSpc>
                <a:spcPct val="90000"/>
              </a:lnSpc>
              <a:buNone/>
            </a:pPr>
            <a:r>
              <a:rPr lang="en-US" altLang="zh-CN" sz="2200" dirty="0" smtClean="0"/>
              <a:t>    ES LOWBUTAT</a:t>
            </a:r>
          </a:p>
          <a:p>
            <a:pPr algn="ctr">
              <a:lnSpc>
                <a:spcPct val="90000"/>
              </a:lnSpc>
              <a:buNone/>
            </a:pPr>
            <a:r>
              <a:rPr lang="en-US" altLang="zh-CN" sz="2200" dirty="0" smtClean="0"/>
              <a:t>    LE AS T  ITSEX</a:t>
            </a:r>
          </a:p>
          <a:p>
            <a:pPr algn="ctr">
              <a:lnSpc>
                <a:spcPct val="90000"/>
              </a:lnSpc>
              <a:buNone/>
            </a:pPr>
            <a:r>
              <a:rPr lang="en-US" altLang="zh-CN" sz="2200" dirty="0" smtClean="0"/>
              <a:t>P E N S I V E        </a:t>
            </a:r>
          </a:p>
          <a:p>
            <a:pPr>
              <a:lnSpc>
                <a:spcPct val="90000"/>
              </a:lnSpc>
              <a:buNone/>
            </a:pPr>
            <a:r>
              <a:rPr lang="en-US" altLang="zh-CN" sz="2200" b="1" dirty="0" smtClean="0">
                <a:solidFill>
                  <a:srgbClr val="FF00FF"/>
                </a:solidFill>
              </a:rPr>
              <a:t>    </a:t>
            </a:r>
            <a:r>
              <a:rPr lang="zh-CN" altLang="en-US" sz="2200" b="1" dirty="0" smtClean="0">
                <a:solidFill>
                  <a:srgbClr val="FF00FF"/>
                </a:solidFill>
              </a:rPr>
              <a:t>密文</a:t>
            </a:r>
            <a:r>
              <a:rPr lang="en-US" altLang="zh-CN" sz="2200" b="1" dirty="0" smtClean="0">
                <a:solidFill>
                  <a:srgbClr val="FF00FF"/>
                </a:solidFill>
              </a:rPr>
              <a:t>: </a:t>
            </a:r>
            <a:r>
              <a:rPr lang="en-US" altLang="zh-CN" sz="2200" dirty="0" smtClean="0"/>
              <a:t>CAELPOPSEEMHLANPIOSSUCWTITSBIVEMUTERATSGYAERBTX </a:t>
            </a:r>
          </a:p>
          <a:p>
            <a:endParaRPr lang="zh-CN" altLang="en-US" dirty="0"/>
          </a:p>
        </p:txBody>
      </p:sp>
      <p:sp>
        <p:nvSpPr>
          <p:cNvPr id="4" name="日期占位符 3"/>
          <p:cNvSpPr>
            <a:spLocks noGrp="1"/>
          </p:cNvSpPr>
          <p:nvPr>
            <p:ph type="dt" sz="half" idx="10"/>
          </p:nvPr>
        </p:nvSpPr>
        <p:spPr/>
        <p:txBody>
          <a:bodyPr/>
          <a:lstStyle/>
          <a:p>
            <a:fld id="{ADE6F84A-4FD0-41A2-B7BF-956DD111578F}"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51</a:t>
            </a:fld>
            <a:endParaRPr lang="en-US" altLang="zh-CN" dirty="0"/>
          </a:p>
        </p:txBody>
      </p:sp>
    </p:spTree>
  </p:cSld>
  <p:clrMapOvr>
    <a:masterClrMapping/>
  </p:clrMapOvr>
  <p:transition>
    <p:wedg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例（深度为</a:t>
            </a:r>
            <a:r>
              <a:rPr lang="en-US" altLang="zh-CN" dirty="0" smtClean="0"/>
              <a:t>2</a:t>
            </a:r>
            <a:r>
              <a:rPr lang="zh-CN" altLang="en-US" dirty="0" smtClean="0"/>
              <a:t>的栅栏技术）：</a:t>
            </a:r>
            <a:endParaRPr lang="en-US" altLang="zh-CN" dirty="0" smtClean="0"/>
          </a:p>
          <a:p>
            <a:pPr lvl="1"/>
            <a:r>
              <a:rPr lang="zh-CN" altLang="en-US" sz="2200" dirty="0" smtClean="0"/>
              <a:t>消息“</a:t>
            </a:r>
            <a:r>
              <a:rPr lang="en-US" altLang="zh-CN" sz="2200" dirty="0" smtClean="0"/>
              <a:t>meet me after the toga party”</a:t>
            </a:r>
          </a:p>
          <a:p>
            <a:pPr lvl="1"/>
            <a:r>
              <a:rPr lang="zh-CN" altLang="en-US" sz="2200" dirty="0" smtClean="0"/>
              <a:t>写出如下形式：</a:t>
            </a:r>
            <a:endParaRPr lang="en-US" altLang="zh-CN" sz="2200" dirty="0" smtClean="0"/>
          </a:p>
          <a:p>
            <a:pPr lvl="1">
              <a:buNone/>
            </a:pPr>
            <a:r>
              <a:rPr lang="en-US" altLang="zh-CN" sz="2200" dirty="0" smtClean="0"/>
              <a:t>          </a:t>
            </a:r>
            <a:r>
              <a:rPr lang="pt-BR" altLang="zh-CN" sz="2200" dirty="0" smtClean="0"/>
              <a:t>m e m a t r h t  g p r y</a:t>
            </a:r>
          </a:p>
          <a:p>
            <a:pPr lvl="1">
              <a:buNone/>
            </a:pPr>
            <a:r>
              <a:rPr lang="pt-BR" altLang="zh-CN" sz="2200" dirty="0" smtClean="0"/>
              <a:t>          e  t  e  f e t e o a a t</a:t>
            </a:r>
          </a:p>
          <a:p>
            <a:pPr lvl="1"/>
            <a:endParaRPr lang="zh-CN" altLang="pt-BR" sz="2200" dirty="0" smtClean="0"/>
          </a:p>
          <a:p>
            <a:pPr lvl="1"/>
            <a:r>
              <a:rPr lang="zh-CN" altLang="pt-BR" sz="2200" dirty="0" smtClean="0"/>
              <a:t>被加密的消息是：</a:t>
            </a:r>
          </a:p>
          <a:p>
            <a:pPr lvl="1">
              <a:buNone/>
            </a:pPr>
            <a:r>
              <a:rPr lang="pt-BR" altLang="zh-CN" sz="2200" dirty="0" smtClean="0"/>
              <a:t>    MEMATRHTGPRYETEFETEOAAT</a:t>
            </a:r>
            <a:endParaRPr lang="en-US" altLang="zh-CN" sz="2200" dirty="0" smtClean="0"/>
          </a:p>
          <a:p>
            <a:pPr lvl="1"/>
            <a:endParaRPr lang="zh-CN" altLang="en-US" dirty="0"/>
          </a:p>
        </p:txBody>
      </p:sp>
      <p:sp>
        <p:nvSpPr>
          <p:cNvPr id="4" name="日期占位符 3"/>
          <p:cNvSpPr>
            <a:spLocks noGrp="1"/>
          </p:cNvSpPr>
          <p:nvPr>
            <p:ph type="dt" sz="half" idx="10"/>
          </p:nvPr>
        </p:nvSpPr>
        <p:spPr/>
        <p:txBody>
          <a:bodyPr/>
          <a:lstStyle/>
          <a:p>
            <a:fld id="{353C34C6-2C19-4974-9366-82C4070FA772}"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52</a:t>
            </a:fld>
            <a:endParaRPr lang="en-US" altLang="zh-CN" dirty="0"/>
          </a:p>
        </p:txBody>
      </p:sp>
    </p:spTree>
  </p:cSld>
  <p:clrMapOvr>
    <a:masterClrMapping/>
  </p:clrMapOvr>
  <p:transition>
    <p:wedg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为了增加变换的复杂性，可以设定读出列的不同次序（即密钥） </a:t>
            </a:r>
          </a:p>
          <a:p>
            <a:pPr eaLnBrk="1" hangingPunct="1">
              <a:lnSpc>
                <a:spcPct val="90000"/>
              </a:lnSpc>
            </a:pPr>
            <a:r>
              <a:rPr lang="zh-CN" altLang="en-US" dirty="0"/>
              <a:t>明文：</a:t>
            </a:r>
            <a:r>
              <a:rPr lang="en-US" altLang="zh-CN" dirty="0">
                <a:solidFill>
                  <a:srgbClr val="FF0000"/>
                </a:solidFill>
              </a:rPr>
              <a:t>cryptography is an applied science</a:t>
            </a:r>
          </a:p>
          <a:p>
            <a:pPr eaLnBrk="1" hangingPunct="1">
              <a:lnSpc>
                <a:spcPct val="90000"/>
              </a:lnSpc>
            </a:pPr>
            <a:r>
              <a:rPr lang="zh-CN" altLang="en-US" dirty="0"/>
              <a:t>密钥：</a:t>
            </a:r>
            <a:r>
              <a:rPr lang="en-US" altLang="zh-CN" dirty="0" err="1"/>
              <a:t>encry</a:t>
            </a: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endParaRPr lang="en-US" altLang="zh-CN" dirty="0"/>
          </a:p>
          <a:p>
            <a:pPr eaLnBrk="1" hangingPunct="1">
              <a:lnSpc>
                <a:spcPct val="90000"/>
              </a:lnSpc>
            </a:pPr>
            <a:r>
              <a:rPr lang="zh-CN" altLang="en-US" dirty="0"/>
              <a:t>密文：</a:t>
            </a:r>
            <a:r>
              <a:rPr lang="en-US" altLang="zh-CN" dirty="0" err="1">
                <a:solidFill>
                  <a:srgbClr val="FF0000"/>
                </a:solidFill>
              </a:rPr>
              <a:t>yripdn</a:t>
            </a:r>
            <a:r>
              <a:rPr lang="en-US" altLang="zh-CN" dirty="0">
                <a:solidFill>
                  <a:srgbClr val="FF0000"/>
                </a:solidFill>
              </a:rPr>
              <a:t> </a:t>
            </a:r>
            <a:r>
              <a:rPr lang="en-US" altLang="zh-CN" dirty="0" err="1">
                <a:solidFill>
                  <a:srgbClr val="FF0000"/>
                </a:solidFill>
              </a:rPr>
              <a:t>cohnii</a:t>
            </a:r>
            <a:r>
              <a:rPr lang="en-US" altLang="zh-CN" dirty="0">
                <a:solidFill>
                  <a:srgbClr val="FF0000"/>
                </a:solidFill>
              </a:rPr>
              <a:t> </a:t>
            </a:r>
            <a:r>
              <a:rPr lang="en-US" altLang="zh-CN" dirty="0" err="1">
                <a:solidFill>
                  <a:srgbClr val="FF0000"/>
                </a:solidFill>
              </a:rPr>
              <a:t>rgyaee</a:t>
            </a:r>
            <a:r>
              <a:rPr lang="en-US" altLang="zh-CN" dirty="0">
                <a:solidFill>
                  <a:srgbClr val="FF0000"/>
                </a:solidFill>
              </a:rPr>
              <a:t> </a:t>
            </a:r>
            <a:r>
              <a:rPr lang="en-US" altLang="zh-CN" dirty="0" err="1">
                <a:solidFill>
                  <a:srgbClr val="FF0000"/>
                </a:solidFill>
              </a:rPr>
              <a:t>paspsc</a:t>
            </a:r>
            <a:r>
              <a:rPr lang="en-US" altLang="zh-CN" dirty="0">
                <a:solidFill>
                  <a:srgbClr val="FF0000"/>
                </a:solidFill>
              </a:rPr>
              <a:t> </a:t>
            </a:r>
            <a:r>
              <a:rPr lang="en-US" altLang="zh-CN" dirty="0" err="1">
                <a:solidFill>
                  <a:srgbClr val="FF0000"/>
                </a:solidFill>
              </a:rPr>
              <a:t>tpalce</a:t>
            </a:r>
            <a:r>
              <a:rPr lang="en-US" altLang="zh-CN" dirty="0">
                <a:solidFill>
                  <a:srgbClr val="FF0000"/>
                </a:solidFill>
              </a:rPr>
              <a:t> </a:t>
            </a:r>
          </a:p>
          <a:p>
            <a:endParaRPr lang="zh-CN" altLang="en-US" dirty="0"/>
          </a:p>
        </p:txBody>
      </p:sp>
      <p:sp>
        <p:nvSpPr>
          <p:cNvPr id="4" name="日期占位符 3"/>
          <p:cNvSpPr>
            <a:spLocks noGrp="1"/>
          </p:cNvSpPr>
          <p:nvPr>
            <p:ph type="dt" sz="half" idx="10"/>
          </p:nvPr>
        </p:nvSpPr>
        <p:spPr/>
        <p:txBody>
          <a:bodyPr/>
          <a:lstStyle/>
          <a:p>
            <a:fld id="{F8F767E2-4B0C-4D6B-BC16-744F3E0FAA8C}"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53</a:t>
            </a:fld>
            <a:endParaRPr lang="en-US" altLang="zh-CN" dirty="0"/>
          </a:p>
        </p:txBody>
      </p:sp>
      <p:pic>
        <p:nvPicPr>
          <p:cNvPr id="8" name="图片 7"/>
          <p:cNvPicPr>
            <a:picLocks noChangeAspect="1"/>
          </p:cNvPicPr>
          <p:nvPr/>
        </p:nvPicPr>
        <p:blipFill>
          <a:blip r:embed="rId2" cstate="print"/>
          <a:stretch>
            <a:fillRect/>
          </a:stretch>
        </p:blipFill>
        <p:spPr>
          <a:xfrm>
            <a:off x="3962400" y="3200400"/>
            <a:ext cx="2733428" cy="2000552"/>
          </a:xfrm>
          <a:prstGeom prst="rect">
            <a:avLst/>
          </a:prstGeom>
        </p:spPr>
      </p:pic>
    </p:spTree>
    <p:extLst>
      <p:ext uri="{BB962C8B-B14F-4D97-AF65-F5344CB8AC3E}">
        <p14:creationId xmlns:p14="http://schemas.microsoft.com/office/powerpoint/2010/main" val="3773800269"/>
      </p:ext>
    </p:extLst>
  </p:cSld>
  <p:clrMapOvr>
    <a:masterClrMapping/>
  </p:clrMapOvr>
  <p:transition>
    <p:wedg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p:cNvSpPr>
            <a:spLocks noGrp="1"/>
          </p:cNvSpPr>
          <p:nvPr>
            <p:ph type="title"/>
          </p:nvPr>
        </p:nvSpPr>
        <p:spPr/>
        <p:txBody>
          <a:bodyPr/>
          <a:lstStyle/>
          <a:p>
            <a:pPr eaLnBrk="1" hangingPunct="1"/>
            <a:r>
              <a:rPr lang="zh-CN" altLang="en-US" dirty="0" smtClean="0">
                <a:ea typeface="宋体" charset="-122"/>
              </a:rPr>
              <a:t>概率论基础</a:t>
            </a:r>
          </a:p>
        </p:txBody>
      </p:sp>
      <mc:AlternateContent xmlns:mc="http://schemas.openxmlformats.org/markup-compatibility/2006" xmlns:a14="http://schemas.microsoft.com/office/drawing/2010/main">
        <mc:Choice Requires="a14">
          <p:sp>
            <p:nvSpPr>
              <p:cNvPr id="2052" name="内容占位符 2"/>
              <p:cNvSpPr>
                <a:spLocks noGrp="1"/>
              </p:cNvSpPr>
              <p:nvPr>
                <p:ph idx="1"/>
              </p:nvPr>
            </p:nvSpPr>
            <p:spPr/>
            <p:txBody>
              <a:bodyPr/>
              <a:lstStyle/>
              <a:p>
                <a:pPr eaLnBrk="1" hangingPunct="1"/>
                <a:r>
                  <a:rPr lang="zh-CN" altLang="en-US" sz="2400" b="1" dirty="0" smtClean="0">
                    <a:solidFill>
                      <a:srgbClr val="FF0000"/>
                    </a:solidFill>
                    <a:ea typeface="宋体" charset="-122"/>
                  </a:rPr>
                  <a:t>定义</a:t>
                </a:r>
                <a:r>
                  <a:rPr lang="en-US" altLang="zh-CN" sz="2400" b="1" dirty="0" smtClean="0">
                    <a:solidFill>
                      <a:srgbClr val="FF0000"/>
                    </a:solidFill>
                    <a:ea typeface="宋体" charset="-122"/>
                  </a:rPr>
                  <a:t>1</a:t>
                </a:r>
                <a:r>
                  <a:rPr lang="zh-CN" altLang="en-US" sz="2400" dirty="0" smtClean="0">
                    <a:ea typeface="宋体" charset="-122"/>
                  </a:rPr>
                  <a:t>：样本空间</a:t>
                </a:r>
                <a14:m>
                  <m:oMath xmlns:m="http://schemas.openxmlformats.org/officeDocument/2006/math">
                    <m:r>
                      <a:rPr lang="en-US" altLang="zh-CN" sz="2400" i="1" dirty="0" smtClean="0">
                        <a:latin typeface="Cambria Math"/>
                        <a:ea typeface="宋体" charset="-122"/>
                      </a:rPr>
                      <m:t>𝑆</m:t>
                    </m:r>
                  </m:oMath>
                </a14:m>
                <a:r>
                  <a:rPr lang="zh-CN" altLang="en-US" sz="2400" dirty="0" smtClean="0">
                    <a:ea typeface="宋体" charset="-122"/>
                  </a:rPr>
                  <a:t>上的一个离散随机变量</a:t>
                </a:r>
                <a14:m>
                  <m:oMath xmlns:m="http://schemas.openxmlformats.org/officeDocument/2006/math">
                    <m:r>
                      <a:rPr lang="en-US" altLang="zh-CN" sz="2400" i="1" dirty="0" smtClean="0">
                        <a:latin typeface="Cambria Math"/>
                        <a:ea typeface="宋体" charset="-122"/>
                      </a:rPr>
                      <m:t>𝑋</m:t>
                    </m:r>
                  </m:oMath>
                </a14:m>
                <a:r>
                  <a:rPr lang="zh-CN" altLang="en-US" sz="2400" dirty="0" smtClean="0">
                    <a:ea typeface="宋体" charset="-122"/>
                  </a:rPr>
                  <a:t>，用</a:t>
                </a:r>
                <a14:m>
                  <m:oMath xmlns:m="http://schemas.openxmlformats.org/officeDocument/2006/math">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𝑋</m:t>
                    </m:r>
                    <m:r>
                      <a:rPr lang="zh-CN" altLang="en-US"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m:t>
                    </m:r>
                  </m:oMath>
                </a14:m>
                <a:r>
                  <a:rPr lang="zh-CN" altLang="en-US" sz="2400" dirty="0" smtClean="0">
                    <a:ea typeface="宋体" charset="-122"/>
                  </a:rPr>
                  <a:t>表示随机变量取</a:t>
                </a:r>
                <a14:m>
                  <m:oMath xmlns:m="http://schemas.openxmlformats.org/officeDocument/2006/math">
                    <m:r>
                      <a:rPr lang="en-US" altLang="zh-CN" sz="2400" i="1" dirty="0" smtClean="0">
                        <a:latin typeface="Cambria Math"/>
                        <a:ea typeface="宋体" charset="-122"/>
                      </a:rPr>
                      <m:t>𝑥</m:t>
                    </m:r>
                  </m:oMath>
                </a14:m>
                <a:r>
                  <a:rPr lang="zh-CN" altLang="en-US" sz="2400" dirty="0" smtClean="0">
                    <a:ea typeface="宋体" charset="-122"/>
                  </a:rPr>
                  <a:t>时的</a:t>
                </a:r>
                <a:r>
                  <a:rPr lang="zh-CN" altLang="en-US" sz="2400" dirty="0" smtClean="0">
                    <a:solidFill>
                      <a:srgbClr val="FF0000"/>
                    </a:solidFill>
                    <a:ea typeface="宋体" charset="-122"/>
                  </a:rPr>
                  <a:t>概率</a:t>
                </a:r>
                <a:r>
                  <a:rPr lang="zh-CN" altLang="en-US" sz="2400" dirty="0" smtClean="0">
                    <a:ea typeface="宋体" charset="-122"/>
                  </a:rPr>
                  <a:t>，简记为</a:t>
                </a:r>
                <a14:m>
                  <m:oMath xmlns:m="http://schemas.openxmlformats.org/officeDocument/2006/math">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m:t>
                    </m:r>
                  </m:oMath>
                </a14:m>
                <a:r>
                  <a:rPr lang="zh-CN" altLang="en-US" sz="2400" dirty="0" smtClean="0">
                    <a:ea typeface="宋体" charset="-122"/>
                  </a:rPr>
                  <a:t>，对于任意的</a:t>
                </a:r>
                <a14:m>
                  <m:oMath xmlns:m="http://schemas.openxmlformats.org/officeDocument/2006/math">
                    <m:r>
                      <a:rPr lang="en-US" altLang="zh-CN" sz="2400" i="1" dirty="0" smtClean="0">
                        <a:latin typeface="Cambria Math"/>
                        <a:ea typeface="宋体" charset="-122"/>
                      </a:rPr>
                      <m:t>𝑥</m:t>
                    </m:r>
                    <m:r>
                      <a:rPr lang="en-US" altLang="zh-CN" sz="2400" i="1" dirty="0" smtClean="0">
                        <a:latin typeface="Cambria Math"/>
                        <a:ea typeface="宋体" charset="-122"/>
                      </a:rPr>
                      <m:t>∈</m:t>
                    </m:r>
                    <m:r>
                      <a:rPr lang="en-US" altLang="zh-CN" sz="2400" i="1" dirty="0" smtClean="0">
                        <a:latin typeface="Cambria Math"/>
                        <a:ea typeface="宋体" charset="-122"/>
                      </a:rPr>
                      <m:t>𝑆</m:t>
                    </m:r>
                    <m:r>
                      <a:rPr lang="zh-CN" altLang="en-US" sz="2400" i="1" dirty="0" smtClean="0">
                        <a:latin typeface="Cambria Math"/>
                        <a:ea typeface="宋体" charset="-122"/>
                      </a:rPr>
                      <m:t>，有</m:t>
                    </m:r>
                    <m:r>
                      <a:rPr lang="en-US" altLang="zh-CN" sz="2400" i="1" dirty="0" smtClean="0">
                        <a:latin typeface="Cambria Math"/>
                        <a:ea typeface="宋体" charset="-122"/>
                      </a:rPr>
                      <m:t>0≤</m:t>
                    </m:r>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𝑋</m:t>
                    </m:r>
                    <m:r>
                      <a:rPr lang="zh-CN" altLang="en-US"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)≤1</m:t>
                    </m:r>
                  </m:oMath>
                </a14:m>
                <a:r>
                  <a:rPr lang="zh-CN" altLang="en-US" sz="2400" dirty="0" smtClean="0">
                    <a:ea typeface="宋体" charset="-122"/>
                  </a:rPr>
                  <a:t>，而且 </a:t>
                </a:r>
                <a:endParaRPr lang="en-US" altLang="zh-CN" sz="2400" dirty="0" smtClean="0">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nary>
                        <m:naryPr>
                          <m:chr m:val="∑"/>
                          <m:supHide m:val="on"/>
                          <m:ctrlPr>
                            <a:rPr lang="zh-CN" altLang="en-US" sz="2400" i="1" smtClean="0">
                              <a:latin typeface="Cambria Math" panose="02040503050406030204" pitchFamily="18" charset="0"/>
                              <a:ea typeface="宋体" charset="-122"/>
                            </a:rPr>
                          </m:ctrlPr>
                        </m:naryPr>
                        <m:sub>
                          <m:r>
                            <m:rPr>
                              <m:brk m:alnAt="7"/>
                            </m:rPr>
                            <a:rPr lang="en-US" altLang="zh-CN" sz="2400" b="0" i="1" smtClean="0">
                              <a:latin typeface="Cambria Math"/>
                              <a:ea typeface="宋体" charset="-122"/>
                            </a:rPr>
                            <m:t>𝑥</m:t>
                          </m:r>
                          <m:r>
                            <a:rPr lang="en-US" altLang="zh-CN" sz="2400" b="0" i="1" smtClean="0">
                              <a:latin typeface="Cambria Math"/>
                              <a:ea typeface="Cambria Math"/>
                            </a:rPr>
                            <m:t>∈</m:t>
                          </m:r>
                          <m:r>
                            <a:rPr lang="en-US" altLang="zh-CN" sz="2400" b="0" i="1" smtClean="0">
                              <a:latin typeface="Cambria Math"/>
                              <a:ea typeface="Cambria Math"/>
                            </a:rPr>
                            <m:t>𝑆</m:t>
                          </m:r>
                        </m:sub>
                        <m:sup/>
                        <m:e>
                          <m:r>
                            <a:rPr lang="en-US" altLang="zh-CN" sz="2400" b="0" i="1" smtClean="0">
                              <a:latin typeface="Cambria Math"/>
                              <a:ea typeface="宋体" charset="-122"/>
                            </a:rPr>
                            <m:t>𝑝</m:t>
                          </m:r>
                          <m:d>
                            <m:dPr>
                              <m:ctrlPr>
                                <a:rPr lang="en-US" altLang="zh-CN" sz="2400" b="0" i="1" smtClean="0">
                                  <a:latin typeface="Cambria Math" panose="02040503050406030204" pitchFamily="18" charset="0"/>
                                  <a:ea typeface="宋体" charset="-122"/>
                                </a:rPr>
                              </m:ctrlPr>
                            </m:dPr>
                            <m:e>
                              <m:r>
                                <a:rPr lang="en-US" altLang="zh-CN" sz="2400" b="0" i="1" smtClean="0">
                                  <a:latin typeface="Cambria Math"/>
                                  <a:ea typeface="宋体" charset="-122"/>
                                </a:rPr>
                                <m:t>𝑥</m:t>
                              </m:r>
                            </m:e>
                          </m:d>
                          <m:r>
                            <a:rPr lang="en-US" altLang="zh-CN" sz="2400" b="0" i="1" smtClean="0">
                              <a:latin typeface="Cambria Math"/>
                              <a:ea typeface="宋体" charset="-122"/>
                            </a:rPr>
                            <m:t>=1</m:t>
                          </m:r>
                        </m:e>
                      </m:nary>
                    </m:oMath>
                  </m:oMathPara>
                </a14:m>
                <a:endParaRPr lang="zh-CN" altLang="en-US" sz="2400" dirty="0" smtClean="0">
                  <a:ea typeface="宋体" charset="-122"/>
                </a:endParaRPr>
              </a:p>
              <a:p>
                <a:pPr eaLnBrk="1" hangingPunct="1"/>
                <a:r>
                  <a:rPr lang="zh-CN" altLang="en-US" sz="2400" b="1" dirty="0">
                    <a:solidFill>
                      <a:srgbClr val="FF0000"/>
                    </a:solidFill>
                    <a:ea typeface="宋体" charset="-122"/>
                  </a:rPr>
                  <a:t>定义</a:t>
                </a:r>
                <a:r>
                  <a:rPr lang="en-US" altLang="zh-CN" sz="2400" b="1" dirty="0">
                    <a:solidFill>
                      <a:srgbClr val="FF0000"/>
                    </a:solidFill>
                    <a:ea typeface="宋体" charset="-122"/>
                  </a:rPr>
                  <a:t>2</a:t>
                </a:r>
                <a:r>
                  <a:rPr lang="zh-CN" altLang="en-US" sz="2400" dirty="0">
                    <a:ea typeface="宋体" charset="-122"/>
                  </a:rPr>
                  <a:t>：事件</a:t>
                </a:r>
                <a14:m>
                  <m:oMath xmlns:m="http://schemas.openxmlformats.org/officeDocument/2006/math">
                    <m:r>
                      <a:rPr lang="en-US" altLang="zh-CN" sz="2400" i="1" dirty="0">
                        <a:latin typeface="Cambria Math"/>
                        <a:ea typeface="宋体" charset="-122"/>
                      </a:rPr>
                      <m:t>𝐸</m:t>
                    </m:r>
                  </m:oMath>
                </a14:m>
                <a:r>
                  <a:rPr lang="zh-CN" altLang="en-US" sz="2400" dirty="0">
                    <a:ea typeface="宋体" charset="-122"/>
                  </a:rPr>
                  <a:t>是样本空间</a:t>
                </a:r>
                <a14:m>
                  <m:oMath xmlns:m="http://schemas.openxmlformats.org/officeDocument/2006/math">
                    <m:r>
                      <a:rPr lang="en-US" altLang="zh-CN" sz="2400" i="1" dirty="0">
                        <a:latin typeface="Cambria Math"/>
                        <a:ea typeface="宋体" charset="-122"/>
                      </a:rPr>
                      <m:t>𝑆</m:t>
                    </m:r>
                  </m:oMath>
                </a14:m>
                <a:r>
                  <a:rPr lang="zh-CN" altLang="en-US" sz="2400" dirty="0">
                    <a:ea typeface="宋体" charset="-122"/>
                  </a:rPr>
                  <a:t>的一个子集，事件</a:t>
                </a:r>
                <a14:m>
                  <m:oMath xmlns:m="http://schemas.openxmlformats.org/officeDocument/2006/math">
                    <m:r>
                      <a:rPr lang="en-US" altLang="zh-CN" sz="2400" i="1" dirty="0">
                        <a:latin typeface="Cambria Math"/>
                        <a:ea typeface="宋体" charset="-122"/>
                      </a:rPr>
                      <m:t>𝐸</m:t>
                    </m:r>
                  </m:oMath>
                </a14:m>
                <a:r>
                  <a:rPr lang="zh-CN" altLang="en-US" sz="2400" dirty="0">
                    <a:ea typeface="宋体" charset="-122"/>
                  </a:rPr>
                  <a:t>发生的概率记为</a:t>
                </a:r>
                <a14:m>
                  <m:oMath xmlns:m="http://schemas.openxmlformats.org/officeDocument/2006/math">
                    <m:r>
                      <a:rPr lang="en-US" altLang="zh-CN" sz="2400" i="1" dirty="0">
                        <a:latin typeface="Cambria Math"/>
                        <a:ea typeface="宋体" charset="-122"/>
                      </a:rPr>
                      <m:t>𝑝</m:t>
                    </m:r>
                    <m:r>
                      <a:rPr lang="en-US" altLang="zh-CN" sz="2400" i="1" dirty="0">
                        <a:latin typeface="Cambria Math"/>
                        <a:ea typeface="宋体" charset="-122"/>
                      </a:rPr>
                      <m:t>(</m:t>
                    </m:r>
                    <m:r>
                      <a:rPr lang="en-US" altLang="zh-CN" sz="2400" i="1" dirty="0">
                        <a:latin typeface="Cambria Math"/>
                        <a:ea typeface="宋体" charset="-122"/>
                      </a:rPr>
                      <m:t>𝐸</m:t>
                    </m:r>
                    <m:r>
                      <a:rPr lang="en-US" altLang="zh-CN" sz="2400" i="1" dirty="0">
                        <a:latin typeface="Cambria Math"/>
                        <a:ea typeface="宋体" charset="-122"/>
                      </a:rPr>
                      <m:t>)</m:t>
                    </m:r>
                  </m:oMath>
                </a14:m>
                <a:r>
                  <a:rPr lang="zh-CN" altLang="en-US" sz="2400" dirty="0">
                    <a:ea typeface="宋体" charset="-122"/>
                  </a:rPr>
                  <a:t>。当</a:t>
                </a:r>
                <a14:m>
                  <m:oMath xmlns:m="http://schemas.openxmlformats.org/officeDocument/2006/math">
                    <m:r>
                      <a:rPr lang="en-US" altLang="zh-CN" sz="2400" i="1" dirty="0">
                        <a:latin typeface="Cambria Math"/>
                        <a:ea typeface="宋体" charset="-122"/>
                      </a:rPr>
                      <m:t>𝐸</m:t>
                    </m:r>
                  </m:oMath>
                </a14:m>
                <a:r>
                  <a:rPr lang="zh-CN" altLang="en-US" sz="2400" dirty="0">
                    <a:ea typeface="宋体" charset="-122"/>
                  </a:rPr>
                  <a:t>是一个简单事件</a:t>
                </a:r>
                <a14:m>
                  <m:oMath xmlns:m="http://schemas.openxmlformats.org/officeDocument/2006/math">
                    <m:r>
                      <a:rPr lang="en-US" altLang="zh-CN" sz="2400" i="1" dirty="0">
                        <a:latin typeface="Cambria Math"/>
                        <a:ea typeface="宋体" charset="-122"/>
                      </a:rPr>
                      <m:t>𝑥</m:t>
                    </m:r>
                  </m:oMath>
                </a14:m>
                <a:r>
                  <a:rPr lang="zh-CN" altLang="en-US" sz="2400" dirty="0">
                    <a:ea typeface="宋体" charset="-122"/>
                  </a:rPr>
                  <a:t>时</a:t>
                </a:r>
                <a14:m>
                  <m:oMath xmlns:m="http://schemas.openxmlformats.org/officeDocument/2006/math">
                    <m:r>
                      <a:rPr lang="en-US" altLang="zh-CN" sz="2400" i="1" dirty="0">
                        <a:latin typeface="Cambria Math"/>
                        <a:ea typeface="宋体" charset="-122"/>
                      </a:rPr>
                      <m:t>𝑝</m:t>
                    </m:r>
                    <m:r>
                      <a:rPr lang="en-US" altLang="zh-CN" sz="2400" i="1" dirty="0">
                        <a:latin typeface="Cambria Math"/>
                        <a:ea typeface="宋体" charset="-122"/>
                      </a:rPr>
                      <m:t>(</m:t>
                    </m:r>
                    <m:r>
                      <a:rPr lang="en-US" altLang="zh-CN" sz="2400" i="1" dirty="0">
                        <a:latin typeface="Cambria Math"/>
                        <a:ea typeface="宋体" charset="-122"/>
                      </a:rPr>
                      <m:t>𝐸</m:t>
                    </m:r>
                    <m:r>
                      <a:rPr lang="en-US" altLang="zh-CN" sz="2400" i="1" dirty="0">
                        <a:latin typeface="Cambria Math"/>
                        <a:ea typeface="宋体" charset="-122"/>
                      </a:rPr>
                      <m:t>)</m:t>
                    </m:r>
                    <m:r>
                      <a:rPr lang="zh-CN" altLang="en-US" sz="2400" i="1" dirty="0">
                        <a:latin typeface="Cambria Math"/>
                        <a:ea typeface="宋体" charset="-122"/>
                      </a:rPr>
                      <m:t>＝</m:t>
                    </m:r>
                    <m:r>
                      <a:rPr lang="en-US" altLang="zh-CN" sz="2400" i="1" dirty="0">
                        <a:latin typeface="Cambria Math"/>
                        <a:ea typeface="宋体" charset="-122"/>
                      </a:rPr>
                      <m:t>𝑝</m:t>
                    </m:r>
                    <m:r>
                      <a:rPr lang="en-US" altLang="zh-CN" sz="2400" i="1" dirty="0">
                        <a:latin typeface="Cambria Math"/>
                        <a:ea typeface="宋体" charset="-122"/>
                      </a:rPr>
                      <m:t>(</m:t>
                    </m:r>
                    <m:r>
                      <a:rPr lang="en-US" altLang="zh-CN" sz="2400" i="1" dirty="0">
                        <a:latin typeface="Cambria Math"/>
                        <a:ea typeface="宋体" charset="-122"/>
                      </a:rPr>
                      <m:t>𝑥</m:t>
                    </m:r>
                    <m:r>
                      <a:rPr lang="en-US" altLang="zh-CN" sz="2400" i="1" dirty="0">
                        <a:latin typeface="Cambria Math"/>
                        <a:ea typeface="宋体" charset="-122"/>
                      </a:rPr>
                      <m:t>)</m:t>
                    </m:r>
                  </m:oMath>
                </a14:m>
                <a:r>
                  <a:rPr lang="zh-CN" altLang="en-US" sz="2400" dirty="0">
                    <a:ea typeface="宋体" charset="-122"/>
                  </a:rPr>
                  <a:t>。</a:t>
                </a:r>
                <a:r>
                  <a:rPr lang="zh-CN" altLang="en-US" sz="2400" dirty="0">
                    <a:solidFill>
                      <a:srgbClr val="FF0000"/>
                    </a:solidFill>
                    <a:ea typeface="宋体" charset="-122"/>
                  </a:rPr>
                  <a:t>事件</a:t>
                </a:r>
                <a14:m>
                  <m:oMath xmlns:m="http://schemas.openxmlformats.org/officeDocument/2006/math">
                    <m:r>
                      <a:rPr lang="en-US" altLang="zh-CN" sz="2400" i="1" dirty="0">
                        <a:solidFill>
                          <a:srgbClr val="FF0000"/>
                        </a:solidFill>
                        <a:latin typeface="Cambria Math"/>
                        <a:ea typeface="宋体" charset="-122"/>
                      </a:rPr>
                      <m:t>𝐸</m:t>
                    </m:r>
                  </m:oMath>
                </a14:m>
                <a:r>
                  <a:rPr lang="zh-CN" altLang="en-US" sz="2400" dirty="0">
                    <a:solidFill>
                      <a:srgbClr val="FF0000"/>
                    </a:solidFill>
                    <a:ea typeface="宋体" charset="-122"/>
                  </a:rPr>
                  <a:t>发生的概率</a:t>
                </a:r>
                <a14:m>
                  <m:oMath xmlns:m="http://schemas.openxmlformats.org/officeDocument/2006/math">
                    <m:r>
                      <a:rPr lang="en-US" altLang="zh-CN" sz="2400" i="1" dirty="0">
                        <a:solidFill>
                          <a:srgbClr val="FF0000"/>
                        </a:solidFill>
                        <a:latin typeface="Cambria Math"/>
                        <a:ea typeface="宋体" charset="-122"/>
                      </a:rPr>
                      <m:t>𝑝</m:t>
                    </m:r>
                    <m:r>
                      <a:rPr lang="en-US" altLang="zh-CN" sz="2400" i="1" dirty="0">
                        <a:solidFill>
                          <a:srgbClr val="FF0000"/>
                        </a:solidFill>
                        <a:latin typeface="Cambria Math"/>
                        <a:ea typeface="宋体" charset="-122"/>
                      </a:rPr>
                      <m:t>(</m:t>
                    </m:r>
                    <m:r>
                      <a:rPr lang="en-US" altLang="zh-CN" sz="2400" i="1" dirty="0">
                        <a:solidFill>
                          <a:srgbClr val="FF0000"/>
                        </a:solidFill>
                        <a:latin typeface="Cambria Math"/>
                        <a:ea typeface="宋体" charset="-122"/>
                      </a:rPr>
                      <m:t>𝐸</m:t>
                    </m:r>
                    <m:r>
                      <a:rPr lang="en-US" altLang="zh-CN" sz="2400" i="1" dirty="0">
                        <a:solidFill>
                          <a:srgbClr val="FF0000"/>
                        </a:solidFill>
                        <a:latin typeface="Cambria Math"/>
                        <a:ea typeface="宋体" charset="-122"/>
                      </a:rPr>
                      <m:t>)</m:t>
                    </m:r>
                  </m:oMath>
                </a14:m>
                <a:r>
                  <a:rPr lang="zh-CN" altLang="en-US" sz="2400" dirty="0">
                    <a:ea typeface="宋体" charset="-122"/>
                  </a:rPr>
                  <a:t>为： </a:t>
                </a:r>
                <a:endParaRPr lang="en-US" altLang="zh-CN" sz="2400" i="1" dirty="0">
                  <a:latin typeface="Cambria Math"/>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r>
                        <a:rPr lang="en-US" altLang="zh-CN" sz="2400" i="1">
                          <a:latin typeface="Cambria Math"/>
                          <a:ea typeface="宋体" charset="-122"/>
                        </a:rPr>
                        <m:t>𝑝</m:t>
                      </m:r>
                      <m:d>
                        <m:dPr>
                          <m:ctrlPr>
                            <a:rPr lang="en-US" altLang="zh-CN" sz="2400" i="1">
                              <a:latin typeface="Cambria Math" panose="02040503050406030204" pitchFamily="18" charset="0"/>
                              <a:ea typeface="宋体" charset="-122"/>
                            </a:rPr>
                          </m:ctrlPr>
                        </m:dPr>
                        <m:e>
                          <m:r>
                            <a:rPr lang="en-US" altLang="zh-CN" sz="2400" i="1">
                              <a:latin typeface="Cambria Math"/>
                              <a:ea typeface="宋体" charset="-122"/>
                            </a:rPr>
                            <m:t>𝐸</m:t>
                          </m:r>
                        </m:e>
                      </m:d>
                      <m:r>
                        <a:rPr lang="en-US" altLang="zh-CN" sz="2400" i="1">
                          <a:latin typeface="Cambria Math"/>
                          <a:ea typeface="宋体" charset="-122"/>
                        </a:rPr>
                        <m:t>=</m:t>
                      </m:r>
                      <m:nary>
                        <m:naryPr>
                          <m:chr m:val="∑"/>
                          <m:supHide m:val="on"/>
                          <m:ctrlPr>
                            <a:rPr lang="en-US" altLang="zh-CN" sz="2400" i="1">
                              <a:latin typeface="Cambria Math" panose="02040503050406030204" pitchFamily="18" charset="0"/>
                              <a:ea typeface="宋体" charset="-122"/>
                            </a:rPr>
                          </m:ctrlPr>
                        </m:naryPr>
                        <m:sub>
                          <m:r>
                            <m:rPr>
                              <m:brk m:alnAt="7"/>
                            </m:rPr>
                            <a:rPr lang="en-US" altLang="zh-CN" sz="2400" i="1">
                              <a:latin typeface="Cambria Math"/>
                              <a:ea typeface="宋体" charset="-122"/>
                            </a:rPr>
                            <m:t>𝑥</m:t>
                          </m:r>
                          <m:r>
                            <a:rPr lang="en-US" altLang="zh-CN" sz="2400" i="1">
                              <a:latin typeface="Cambria Math"/>
                              <a:ea typeface="Cambria Math"/>
                            </a:rPr>
                            <m:t>∈</m:t>
                          </m:r>
                          <m:r>
                            <a:rPr lang="en-US" altLang="zh-CN" sz="2400" i="1">
                              <a:latin typeface="Cambria Math"/>
                              <a:ea typeface="Cambria Math"/>
                            </a:rPr>
                            <m:t>𝐸</m:t>
                          </m:r>
                        </m:sub>
                        <m:sup/>
                        <m:e>
                          <m:r>
                            <a:rPr lang="en-US" altLang="zh-CN" sz="2400" i="1">
                              <a:latin typeface="Cambria Math"/>
                              <a:ea typeface="宋体" charset="-122"/>
                            </a:rPr>
                            <m:t>𝑝</m:t>
                          </m:r>
                          <m:r>
                            <a:rPr lang="en-US" altLang="zh-CN" sz="2400" i="1">
                              <a:latin typeface="Cambria Math"/>
                              <a:ea typeface="宋体" charset="-122"/>
                            </a:rPr>
                            <m:t>(</m:t>
                          </m:r>
                          <m:r>
                            <a:rPr lang="en-US" altLang="zh-CN" sz="2400" i="1">
                              <a:latin typeface="Cambria Math"/>
                              <a:ea typeface="宋体" charset="-122"/>
                            </a:rPr>
                            <m:t>𝑥</m:t>
                          </m:r>
                          <m:r>
                            <a:rPr lang="en-US" altLang="zh-CN" sz="2400" i="1">
                              <a:latin typeface="Cambria Math"/>
                              <a:ea typeface="宋体" charset="-122"/>
                            </a:rPr>
                            <m:t>)</m:t>
                          </m:r>
                        </m:e>
                      </m:nary>
                    </m:oMath>
                  </m:oMathPara>
                </a14:m>
                <a:endParaRPr lang="zh-CN" altLang="en-US" dirty="0" smtClean="0">
                  <a:ea typeface="宋体" charset="-122"/>
                </a:endParaRPr>
              </a:p>
            </p:txBody>
          </p:sp>
        </mc:Choice>
        <mc:Fallback xmlns="">
          <p:sp>
            <p:nvSpPr>
              <p:cNvPr id="2052" name="内容占位符 2"/>
              <p:cNvSpPr>
                <a:spLocks noGrp="1" noRot="1" noChangeAspect="1" noMove="1" noResize="1" noEditPoints="1" noAdjustHandles="1" noChangeArrowheads="1" noChangeShapeType="1" noTextEdit="1"/>
              </p:cNvSpPr>
              <p:nvPr>
                <p:ph idx="1"/>
              </p:nvPr>
            </p:nvSpPr>
            <p:spPr>
              <a:blipFill>
                <a:blip r:embed="rId2"/>
                <a:stretch>
                  <a:fillRect l="-963" t="-1491"/>
                </a:stretch>
              </a:blipFill>
            </p:spPr>
            <p:txBody>
              <a:bodyPr/>
              <a:lstStyle/>
              <a:p>
                <a:r>
                  <a:rPr lang="zh-CN" altLang="en-US">
                    <a:noFill/>
                  </a:rPr>
                  <a:t> </a:t>
                </a:r>
              </a:p>
            </p:txBody>
          </p:sp>
        </mc:Fallback>
      </mc:AlternateContent>
      <p:sp>
        <p:nvSpPr>
          <p:cNvPr id="2053" name="日期占位符 3"/>
          <p:cNvSpPr>
            <a:spLocks noGrp="1"/>
          </p:cNvSpPr>
          <p:nvPr>
            <p:ph type="dt" sz="quarter" idx="10"/>
          </p:nvPr>
        </p:nvSpPr>
        <p:spPr>
          <a:noFill/>
        </p:spPr>
        <p:txBody>
          <a:bodyPr/>
          <a:lstStyle/>
          <a:p>
            <a:fld id="{50AC1F48-F4D3-48FA-8DDD-FCEDF0508354}" type="datetime1">
              <a:rPr lang="zh-CN" altLang="en-US" smtClean="0">
                <a:ea typeface="宋体" charset="-122"/>
              </a:rPr>
              <a:t>2020/11/19</a:t>
            </a:fld>
            <a:endParaRPr lang="en-US" altLang="zh-CN" smtClean="0">
              <a:ea typeface="宋体" charset="-122"/>
            </a:endParaRPr>
          </a:p>
        </p:txBody>
      </p:sp>
      <p:sp>
        <p:nvSpPr>
          <p:cNvPr id="2054"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2055" name="灯片编号占位符 5"/>
          <p:cNvSpPr>
            <a:spLocks noGrp="1"/>
          </p:cNvSpPr>
          <p:nvPr>
            <p:ph type="sldNum" sz="quarter" idx="12"/>
          </p:nvPr>
        </p:nvSpPr>
        <p:spPr>
          <a:noFill/>
        </p:spPr>
        <p:txBody>
          <a:bodyPr/>
          <a:lstStyle/>
          <a:p>
            <a:fld id="{BAF33EA3-522F-4C8D-BB19-8A0E12950961}" type="slidenum">
              <a:rPr lang="en-US" altLang="zh-CN" smtClean="0">
                <a:ea typeface="宋体" charset="-122"/>
              </a:rPr>
              <a:pPr/>
              <a:t>54</a:t>
            </a:fld>
            <a:endParaRPr lang="en-US" altLang="zh-CN" smtClean="0">
              <a:ea typeface="宋体" charset="-122"/>
            </a:endParaRPr>
          </a:p>
        </p:txBody>
      </p:sp>
    </p:spTree>
    <p:extLst>
      <p:ext uri="{BB962C8B-B14F-4D97-AF65-F5344CB8AC3E}">
        <p14:creationId xmlns:p14="http://schemas.microsoft.com/office/powerpoint/2010/main" val="692098141"/>
      </p:ext>
    </p:extLst>
  </p:cSld>
  <p:clrMapOvr>
    <a:masterClrMapping/>
  </p:clrMapOvr>
  <p:transition>
    <p:wedg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078" name="内容占位符 2"/>
              <p:cNvSpPr>
                <a:spLocks noGrp="1"/>
              </p:cNvSpPr>
              <p:nvPr>
                <p:ph idx="1"/>
              </p:nvPr>
            </p:nvSpPr>
            <p:spPr>
              <a:xfrm>
                <a:off x="406879" y="1834611"/>
                <a:ext cx="8127521" cy="4489989"/>
              </a:xfrm>
            </p:spPr>
            <p:txBody>
              <a:bodyPr/>
              <a:lstStyle/>
              <a:p>
                <a:pPr eaLnBrk="1" hangingPunct="1"/>
                <a:r>
                  <a:rPr lang="zh-CN" altLang="en-US" sz="2400" b="1" dirty="0" smtClean="0">
                    <a:solidFill>
                      <a:srgbClr val="FF0000"/>
                    </a:solidFill>
                    <a:ea typeface="宋体" charset="-122"/>
                  </a:rPr>
                  <a:t>定义</a:t>
                </a:r>
                <a:r>
                  <a:rPr lang="en-US" altLang="zh-CN" sz="2400" b="1" dirty="0">
                    <a:solidFill>
                      <a:srgbClr val="FF0000"/>
                    </a:solidFill>
                    <a:ea typeface="宋体" charset="-122"/>
                  </a:rPr>
                  <a:t>3</a:t>
                </a:r>
                <a:r>
                  <a:rPr lang="zh-CN" altLang="en-US" sz="2400" dirty="0" smtClean="0">
                    <a:ea typeface="宋体" charset="-122"/>
                  </a:rPr>
                  <a:t>：假设</a:t>
                </a:r>
                <a14:m>
                  <m:oMath xmlns:m="http://schemas.openxmlformats.org/officeDocument/2006/math">
                    <m:r>
                      <a:rPr lang="en-US" altLang="zh-CN" sz="2400" i="1" dirty="0" smtClean="0">
                        <a:latin typeface="Cambria Math"/>
                        <a:ea typeface="宋体" charset="-122"/>
                      </a:rPr>
                      <m:t>𝑋</m:t>
                    </m:r>
                    <m:r>
                      <a:rPr lang="zh-CN" altLang="en-US" sz="2400" i="1" dirty="0" smtClean="0">
                        <a:latin typeface="Cambria Math"/>
                        <a:ea typeface="宋体" charset="-122"/>
                      </a:rPr>
                      <m:t>和</m:t>
                    </m:r>
                    <m:r>
                      <a:rPr lang="en-US" altLang="zh-CN" sz="2400" i="1" dirty="0" smtClean="0">
                        <a:latin typeface="Cambria Math"/>
                        <a:ea typeface="宋体" charset="-122"/>
                      </a:rPr>
                      <m:t>𝑌</m:t>
                    </m:r>
                  </m:oMath>
                </a14:m>
                <a:r>
                  <a:rPr lang="zh-CN" altLang="en-US" sz="2400" dirty="0" smtClean="0">
                    <a:ea typeface="宋体" charset="-122"/>
                  </a:rPr>
                  <a:t>分别是样本空间</a:t>
                </a:r>
                <a14:m>
                  <m:oMath xmlns:m="http://schemas.openxmlformats.org/officeDocument/2006/math">
                    <m:r>
                      <a:rPr lang="en-US" altLang="zh-CN" sz="2400" i="1" dirty="0" smtClean="0">
                        <a:latin typeface="Cambria Math"/>
                        <a:ea typeface="宋体" charset="-122"/>
                      </a:rPr>
                      <m:t>𝑆</m:t>
                    </m:r>
                    <m:r>
                      <a:rPr lang="en-US" altLang="zh-CN" sz="2400" i="1" baseline="-25000" dirty="0" smtClean="0">
                        <a:latin typeface="Cambria Math"/>
                        <a:ea typeface="宋体" charset="-122"/>
                      </a:rPr>
                      <m:t>1</m:t>
                    </m:r>
                    <m:r>
                      <a:rPr lang="zh-CN" altLang="en-US" sz="2400" i="1" dirty="0" smtClean="0">
                        <a:latin typeface="Cambria Math"/>
                        <a:ea typeface="宋体" charset="-122"/>
                      </a:rPr>
                      <m:t>和</m:t>
                    </m:r>
                    <m:r>
                      <a:rPr lang="en-US" altLang="zh-CN" sz="2400" i="1" dirty="0" smtClean="0">
                        <a:latin typeface="Cambria Math"/>
                        <a:ea typeface="宋体" charset="-122"/>
                      </a:rPr>
                      <m:t>𝑆</m:t>
                    </m:r>
                    <m:r>
                      <a:rPr lang="en-US" altLang="zh-CN" sz="2400" i="1" baseline="-25000" dirty="0" smtClean="0">
                        <a:latin typeface="Cambria Math"/>
                        <a:ea typeface="宋体" charset="-122"/>
                      </a:rPr>
                      <m:t>2</m:t>
                    </m:r>
                  </m:oMath>
                </a14:m>
                <a:r>
                  <a:rPr lang="zh-CN" altLang="en-US" sz="2400" dirty="0" smtClean="0">
                    <a:ea typeface="宋体" charset="-122"/>
                  </a:rPr>
                  <a:t>上的随机变量。</a:t>
                </a:r>
                <a:r>
                  <a:rPr lang="zh-CN" altLang="en-US" sz="2400" dirty="0" smtClean="0">
                    <a:solidFill>
                      <a:srgbClr val="FF0000"/>
                    </a:solidFill>
                    <a:ea typeface="宋体" charset="-122"/>
                  </a:rPr>
                  <a:t>联合概率</a:t>
                </a:r>
                <a14:m>
                  <m:oMath xmlns:m="http://schemas.openxmlformats.org/officeDocument/2006/math">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 </m:t>
                    </m:r>
                    <m:r>
                      <a:rPr lang="en-US" altLang="zh-CN" sz="2400" i="1" dirty="0" smtClean="0">
                        <a:latin typeface="Cambria Math"/>
                        <a:ea typeface="宋体" charset="-122"/>
                      </a:rPr>
                      <m:t>𝑦</m:t>
                    </m:r>
                    <m:r>
                      <a:rPr lang="en-US" altLang="zh-CN" sz="2400" i="1" dirty="0" smtClean="0">
                        <a:latin typeface="Cambria Math"/>
                        <a:ea typeface="宋体" charset="-122"/>
                      </a:rPr>
                      <m:t>)</m:t>
                    </m:r>
                  </m:oMath>
                </a14:m>
                <a:r>
                  <a:rPr lang="zh-CN" altLang="en-US" sz="2400" dirty="0" smtClean="0">
                    <a:ea typeface="宋体" charset="-122"/>
                  </a:rPr>
                  <a:t>是</a:t>
                </a:r>
                <a14:m>
                  <m:oMath xmlns:m="http://schemas.openxmlformats.org/officeDocument/2006/math">
                    <m:r>
                      <a:rPr lang="en-US" altLang="zh-CN" sz="2400" i="1" dirty="0" smtClean="0">
                        <a:latin typeface="Cambria Math"/>
                        <a:ea typeface="宋体" charset="-122"/>
                      </a:rPr>
                      <m:t>𝑋</m:t>
                    </m:r>
                    <m:r>
                      <a:rPr lang="zh-CN" altLang="en-US" sz="2400" i="1" dirty="0" smtClean="0">
                        <a:latin typeface="Cambria Math"/>
                        <a:ea typeface="宋体" charset="-122"/>
                      </a:rPr>
                      <m:t>取</m:t>
                    </m:r>
                    <m:r>
                      <a:rPr lang="en-US" altLang="zh-CN" sz="2400" i="1" dirty="0" smtClean="0">
                        <a:latin typeface="Cambria Math"/>
                        <a:ea typeface="宋体" charset="-122"/>
                      </a:rPr>
                      <m:t>𝑥</m:t>
                    </m:r>
                    <m:r>
                      <a:rPr lang="zh-CN" altLang="en-US" sz="2400" i="1" dirty="0" smtClean="0">
                        <a:latin typeface="Cambria Math"/>
                        <a:ea typeface="宋体" charset="-122"/>
                      </a:rPr>
                      <m:t>且</m:t>
                    </m:r>
                    <m:r>
                      <a:rPr lang="en-US" altLang="zh-CN" sz="2400" i="1" dirty="0" smtClean="0">
                        <a:latin typeface="Cambria Math"/>
                        <a:ea typeface="宋体" charset="-122"/>
                      </a:rPr>
                      <m:t>𝑌</m:t>
                    </m:r>
                    <m:r>
                      <a:rPr lang="zh-CN" altLang="en-US" sz="2400" i="1" dirty="0" smtClean="0">
                        <a:latin typeface="Cambria Math"/>
                        <a:ea typeface="宋体" charset="-122"/>
                      </a:rPr>
                      <m:t>取</m:t>
                    </m:r>
                    <m:r>
                      <a:rPr lang="en-US" altLang="zh-CN" sz="2400" i="1" dirty="0" smtClean="0">
                        <a:latin typeface="Cambria Math"/>
                        <a:ea typeface="宋体" charset="-122"/>
                      </a:rPr>
                      <m:t>𝑦</m:t>
                    </m:r>
                  </m:oMath>
                </a14:m>
                <a:r>
                  <a:rPr lang="zh-CN" altLang="en-US" sz="2400" dirty="0" smtClean="0">
                    <a:ea typeface="宋体" charset="-122"/>
                  </a:rPr>
                  <a:t>时的概率。</a:t>
                </a:r>
                <a:endParaRPr lang="en-US" altLang="zh-CN" sz="2400" dirty="0" smtClean="0">
                  <a:ea typeface="宋体" charset="-122"/>
                </a:endParaRPr>
              </a:p>
              <a:p>
                <a:pPr marL="0" indent="0" eaLnBrk="1" hangingPunct="1">
                  <a:buNone/>
                </a:pPr>
                <a:r>
                  <a:rPr lang="en-US" altLang="zh-CN" sz="2400" dirty="0">
                    <a:solidFill>
                      <a:srgbClr val="FF0000"/>
                    </a:solidFill>
                    <a:ea typeface="宋体" charset="-122"/>
                  </a:rPr>
                  <a:t> </a:t>
                </a:r>
                <a:r>
                  <a:rPr lang="en-US" altLang="zh-CN" sz="2400" dirty="0" smtClean="0">
                    <a:solidFill>
                      <a:srgbClr val="FF0000"/>
                    </a:solidFill>
                    <a:ea typeface="宋体" charset="-122"/>
                  </a:rPr>
                  <a:t>   </a:t>
                </a:r>
                <a:r>
                  <a:rPr lang="zh-CN" altLang="en-US" sz="2400" dirty="0" smtClean="0">
                    <a:solidFill>
                      <a:srgbClr val="FF0000"/>
                    </a:solidFill>
                    <a:ea typeface="宋体" charset="-122"/>
                  </a:rPr>
                  <a:t>条件概率</a:t>
                </a:r>
                <a14:m>
                  <m:oMath xmlns:m="http://schemas.openxmlformats.org/officeDocument/2006/math">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m:t>
                    </m:r>
                    <m:r>
                      <a:rPr lang="en-US" altLang="zh-CN" sz="2400" i="1" dirty="0" smtClean="0">
                        <a:latin typeface="Cambria Math"/>
                        <a:ea typeface="宋体" charset="-122"/>
                      </a:rPr>
                      <m:t>𝑦</m:t>
                    </m:r>
                    <m:r>
                      <a:rPr lang="en-US" altLang="zh-CN" sz="2400" i="1" dirty="0" smtClean="0">
                        <a:latin typeface="Cambria Math"/>
                        <a:ea typeface="宋体" charset="-122"/>
                      </a:rPr>
                      <m:t>)</m:t>
                    </m:r>
                    <m:r>
                      <a:rPr lang="zh-CN" altLang="en-US" sz="2400" i="1" dirty="0" smtClean="0">
                        <a:latin typeface="Cambria Math"/>
                        <a:ea typeface="宋体" charset="-122"/>
                      </a:rPr>
                      <m:t>表示当</m:t>
                    </m:r>
                    <m:r>
                      <a:rPr lang="en-US" altLang="zh-CN" sz="2400" i="1" dirty="0" smtClean="0">
                        <a:latin typeface="Cambria Math"/>
                        <a:ea typeface="宋体" charset="-122"/>
                      </a:rPr>
                      <m:t>𝑌</m:t>
                    </m:r>
                    <m:r>
                      <a:rPr lang="zh-CN" altLang="en-US" sz="2400" i="1" dirty="0" smtClean="0">
                        <a:latin typeface="Cambria Math"/>
                        <a:ea typeface="宋体" charset="-122"/>
                      </a:rPr>
                      <m:t>取</m:t>
                    </m:r>
                    <m:r>
                      <a:rPr lang="en-US" altLang="zh-CN" sz="2400" i="1" dirty="0" smtClean="0">
                        <a:latin typeface="Cambria Math"/>
                        <a:ea typeface="宋体" charset="-122"/>
                      </a:rPr>
                      <m:t>𝑦</m:t>
                    </m:r>
                    <m:r>
                      <a:rPr lang="zh-CN" altLang="en-US" sz="2400" i="1" dirty="0" smtClean="0">
                        <a:latin typeface="Cambria Math"/>
                        <a:ea typeface="宋体" charset="-122"/>
                      </a:rPr>
                      <m:t>时</m:t>
                    </m:r>
                    <m:r>
                      <a:rPr lang="en-US" altLang="zh-CN" sz="2400" i="1" dirty="0" smtClean="0">
                        <a:latin typeface="Cambria Math"/>
                        <a:ea typeface="宋体" charset="-122"/>
                      </a:rPr>
                      <m:t>𝑋</m:t>
                    </m:r>
                    <m:r>
                      <a:rPr lang="zh-CN" altLang="en-US" sz="2400" i="1" dirty="0" smtClean="0">
                        <a:latin typeface="Cambria Math"/>
                        <a:ea typeface="宋体" charset="-122"/>
                      </a:rPr>
                      <m:t>取</m:t>
                    </m:r>
                    <m:r>
                      <a:rPr lang="en-US" altLang="zh-CN" sz="2400" i="1" dirty="0" smtClean="0">
                        <a:latin typeface="Cambria Math"/>
                        <a:ea typeface="宋体" charset="-122"/>
                      </a:rPr>
                      <m:t>𝑥</m:t>
                    </m:r>
                  </m:oMath>
                </a14:m>
                <a:r>
                  <a:rPr lang="zh-CN" altLang="en-US" sz="2400" dirty="0" smtClean="0">
                    <a:ea typeface="宋体" charset="-122"/>
                  </a:rPr>
                  <a:t>的概率。</a:t>
                </a:r>
                <a:endParaRPr lang="en-US" altLang="zh-CN" sz="2400" dirty="0" smtClean="0">
                  <a:ea typeface="宋体" charset="-122"/>
                </a:endParaRPr>
              </a:p>
              <a:p>
                <a:pPr marL="0" indent="0" eaLnBrk="1" hangingPunct="1">
                  <a:buNone/>
                </a:pPr>
                <a:endParaRPr lang="en-US" altLang="zh-CN" sz="2400" dirty="0" smtClean="0">
                  <a:ea typeface="宋体" charset="-122"/>
                </a:endParaRPr>
              </a:p>
              <a:p>
                <a:pPr marL="355600" indent="0" eaLnBrk="1" hangingPunct="1">
                  <a:buNone/>
                </a:pPr>
                <a:r>
                  <a:rPr lang="zh-CN" altLang="en-US" sz="2400" dirty="0" smtClean="0">
                    <a:ea typeface="宋体" charset="-122"/>
                  </a:rPr>
                  <a:t>如果对于任意的</a:t>
                </a:r>
                <a14:m>
                  <m:oMath xmlns:m="http://schemas.openxmlformats.org/officeDocument/2006/math">
                    <m:r>
                      <a:rPr lang="en-US" altLang="zh-CN" sz="2400" i="1" dirty="0" smtClean="0">
                        <a:latin typeface="Cambria Math"/>
                        <a:ea typeface="宋体" charset="-122"/>
                      </a:rPr>
                      <m:t>𝑥</m:t>
                    </m:r>
                    <m:r>
                      <a:rPr lang="en-US" altLang="zh-CN" sz="2400" i="1" dirty="0" smtClean="0">
                        <a:latin typeface="Cambria Math"/>
                        <a:ea typeface="宋体" charset="-122"/>
                      </a:rPr>
                      <m:t>∈</m:t>
                    </m:r>
                    <m:r>
                      <a:rPr lang="en-US" altLang="zh-CN" sz="2400" i="1" dirty="0" smtClean="0">
                        <a:latin typeface="Cambria Math"/>
                        <a:ea typeface="宋体" charset="-122"/>
                      </a:rPr>
                      <m:t>𝑆</m:t>
                    </m:r>
                    <m:r>
                      <a:rPr lang="en-US" altLang="zh-CN" sz="2400" i="1" baseline="-25000" dirty="0" smtClean="0">
                        <a:latin typeface="Cambria Math"/>
                        <a:ea typeface="宋体" charset="-122"/>
                      </a:rPr>
                      <m:t>1</m:t>
                    </m:r>
                    <m:r>
                      <a:rPr lang="zh-CN" altLang="en-US" sz="2400" i="1" dirty="0" smtClean="0">
                        <a:latin typeface="Cambria Math"/>
                        <a:ea typeface="宋体" charset="-122"/>
                      </a:rPr>
                      <m:t>和</m:t>
                    </m:r>
                    <m:r>
                      <a:rPr lang="en-US" altLang="zh-CN" sz="2400" i="1" dirty="0" smtClean="0">
                        <a:latin typeface="Cambria Math"/>
                        <a:ea typeface="宋体" charset="-122"/>
                      </a:rPr>
                      <m:t>𝑦</m:t>
                    </m:r>
                    <m:r>
                      <a:rPr lang="en-US" altLang="zh-CN" sz="2400" i="1" dirty="0" smtClean="0">
                        <a:latin typeface="Cambria Math"/>
                        <a:ea typeface="宋体" charset="-122"/>
                      </a:rPr>
                      <m:t>∈</m:t>
                    </m:r>
                    <m:r>
                      <a:rPr lang="en-US" altLang="zh-CN" sz="2400" i="1" dirty="0" smtClean="0">
                        <a:latin typeface="Cambria Math"/>
                        <a:ea typeface="宋体" charset="-122"/>
                      </a:rPr>
                      <m:t>𝑆</m:t>
                    </m:r>
                    <m:r>
                      <a:rPr lang="en-US" altLang="zh-CN" sz="2400" i="1" baseline="-25000" dirty="0" smtClean="0">
                        <a:latin typeface="Cambria Math"/>
                        <a:ea typeface="宋体" charset="-122"/>
                      </a:rPr>
                      <m:t>2</m:t>
                    </m:r>
                    <m:r>
                      <a:rPr lang="en-US" altLang="zh-CN" sz="2400" i="1" dirty="0" smtClean="0">
                        <a:latin typeface="Cambria Math"/>
                        <a:ea typeface="宋体" charset="-122"/>
                      </a:rPr>
                      <m:t>,</m:t>
                    </m:r>
                    <m:r>
                      <a:rPr lang="zh-CN" altLang="en-US" sz="2400" i="1" dirty="0" smtClean="0">
                        <a:latin typeface="Cambria Math"/>
                        <a:ea typeface="宋体" charset="-122"/>
                      </a:rPr>
                      <m:t>有</m:t>
                    </m:r>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dirty="0" smtClean="0">
                        <a:latin typeface="Cambria Math"/>
                        <a:ea typeface="宋体" charset="-122"/>
                      </a:rPr>
                      <m:t>, </m:t>
                    </m:r>
                    <m:r>
                      <a:rPr lang="en-US" altLang="zh-CN" sz="2400" i="1" dirty="0" smtClean="0">
                        <a:latin typeface="Cambria Math"/>
                        <a:ea typeface="宋体" charset="-122"/>
                      </a:rPr>
                      <m:t>𝑦</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b="0" i="1" dirty="0" smtClean="0">
                        <a:latin typeface="Cambria Math"/>
                        <a:ea typeface="宋体" charset="-122"/>
                      </a:rPr>
                      <m:t>𝑝</m:t>
                    </m:r>
                    <m:d>
                      <m:dPr>
                        <m:ctrlPr>
                          <a:rPr lang="en-US" altLang="zh-CN" sz="2400" b="0" i="1" dirty="0" smtClean="0">
                            <a:latin typeface="Cambria Math" panose="02040503050406030204" pitchFamily="18" charset="0"/>
                            <a:ea typeface="宋体" charset="-122"/>
                          </a:rPr>
                        </m:ctrlPr>
                      </m:dPr>
                      <m:e>
                        <m:r>
                          <a:rPr lang="en-US" altLang="zh-CN" sz="2400" i="1" dirty="0" smtClean="0">
                            <a:latin typeface="Cambria Math"/>
                            <a:ea typeface="宋体" charset="-122"/>
                          </a:rPr>
                          <m:t>𝑥</m:t>
                        </m:r>
                      </m:e>
                    </m:d>
                    <m:r>
                      <a:rPr lang="en-US" altLang="zh-CN" sz="2400" b="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𝑦</m:t>
                    </m:r>
                    <m:r>
                      <a:rPr lang="en-US" altLang="zh-CN" sz="2400" i="1" dirty="0" smtClean="0">
                        <a:latin typeface="Cambria Math"/>
                        <a:ea typeface="宋体" charset="-122"/>
                      </a:rPr>
                      <m:t>),</m:t>
                    </m:r>
                  </m:oMath>
                </a14:m>
                <a:r>
                  <a:rPr lang="zh-CN" altLang="en-US" sz="2400" dirty="0" smtClean="0">
                    <a:ea typeface="宋体" charset="-122"/>
                  </a:rPr>
                  <a:t>则称随机变量</a:t>
                </a:r>
                <a14:m>
                  <m:oMath xmlns:m="http://schemas.openxmlformats.org/officeDocument/2006/math">
                    <m:r>
                      <a:rPr lang="en-US" altLang="zh-CN" sz="2400" i="1" dirty="0" smtClean="0">
                        <a:latin typeface="Cambria Math"/>
                        <a:ea typeface="宋体" charset="-122"/>
                      </a:rPr>
                      <m:t>𝑋</m:t>
                    </m:r>
                    <m:r>
                      <a:rPr lang="zh-CN" altLang="en-US" sz="2400" i="1" dirty="0" smtClean="0">
                        <a:latin typeface="Cambria Math"/>
                        <a:ea typeface="宋体" charset="-122"/>
                      </a:rPr>
                      <m:t>和</m:t>
                    </m:r>
                    <m:r>
                      <a:rPr lang="en-US" altLang="zh-CN" sz="2400" i="1" dirty="0" smtClean="0">
                        <a:latin typeface="Cambria Math"/>
                        <a:ea typeface="宋体" charset="-122"/>
                      </a:rPr>
                      <m:t>𝑌</m:t>
                    </m:r>
                  </m:oMath>
                </a14:m>
                <a:r>
                  <a:rPr lang="zh-CN" altLang="en-US" sz="2400" dirty="0" smtClean="0">
                    <a:ea typeface="宋体" charset="-122"/>
                  </a:rPr>
                  <a:t>是</a:t>
                </a:r>
                <a:r>
                  <a:rPr lang="zh-CN" altLang="en-US" sz="2400" dirty="0" smtClean="0">
                    <a:solidFill>
                      <a:srgbClr val="FF0000"/>
                    </a:solidFill>
                    <a:ea typeface="宋体" charset="-122"/>
                  </a:rPr>
                  <a:t>统计独立</a:t>
                </a:r>
                <a:r>
                  <a:rPr lang="zh-CN" altLang="en-US" sz="2400" dirty="0" smtClean="0">
                    <a:ea typeface="宋体" charset="-122"/>
                  </a:rPr>
                  <a:t>的。对于联合概率和条件概率存在以下关系</a:t>
                </a:r>
                <a:r>
                  <a:rPr lang="zh-CN" altLang="en-US" dirty="0" smtClean="0">
                    <a:ea typeface="宋体" charset="-122"/>
                  </a:rPr>
                  <a:t>：            </a:t>
                </a:r>
                <a14:m>
                  <m:oMath xmlns:m="http://schemas.openxmlformats.org/officeDocument/2006/math">
                    <m:r>
                      <a:rPr lang="en-US" altLang="zh-CN" b="0" i="0" smtClean="0">
                        <a:latin typeface="Cambria Math"/>
                        <a:ea typeface="宋体" charset="-122"/>
                      </a:rPr>
                      <m:t>       </m:t>
                    </m:r>
                  </m:oMath>
                </a14:m>
                <a:endParaRPr lang="en-US" altLang="zh-CN" b="0" i="0" dirty="0" smtClean="0">
                  <a:latin typeface="Cambria Math"/>
                  <a:ea typeface="宋体" charset="-122"/>
                </a:endParaRPr>
              </a:p>
              <a:p>
                <a:pPr marL="355600" indent="0" eaLnBrk="1" hangingPunct="1">
                  <a:buNone/>
                </a:pPr>
                <a14:m>
                  <m:oMathPara xmlns:m="http://schemas.openxmlformats.org/officeDocument/2006/math">
                    <m:oMathParaPr>
                      <m:jc m:val="centerGroup"/>
                    </m:oMathParaPr>
                    <m:oMath xmlns:m="http://schemas.openxmlformats.org/officeDocument/2006/math">
                      <m:r>
                        <a:rPr lang="en-US" altLang="zh-CN" b="0" i="0" smtClean="0">
                          <a:latin typeface="Cambria Math"/>
                          <a:ea typeface="宋体" charset="-122"/>
                        </a:rPr>
                        <m:t>  </m:t>
                      </m:r>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r>
                        <a:rPr lang="en-US" altLang="zh-CN" b="0" i="1" smtClean="0">
                          <a:latin typeface="Cambria Math"/>
                          <a:ea typeface="宋体" charset="-122"/>
                        </a:rPr>
                        <m:t>𝑦</m:t>
                      </m:r>
                      <m:r>
                        <a:rPr lang="en-US" altLang="zh-CN" b="0" i="1" smtClean="0">
                          <a:latin typeface="Cambria Math"/>
                          <a:ea typeface="宋体" charset="-122"/>
                        </a:rPr>
                        <m:t>)=</m:t>
                      </m:r>
                      <m:r>
                        <a:rPr lang="en-US" altLang="zh-CN" b="0" i="1" dirty="0" smtClean="0">
                          <a:latin typeface="Cambria Math"/>
                          <a:ea typeface="宋体" charset="-122"/>
                        </a:rPr>
                        <m:t>𝑝</m:t>
                      </m:r>
                      <m:r>
                        <a:rPr lang="en-US" altLang="zh-CN" b="0" i="1" dirty="0" smtClean="0">
                          <a:latin typeface="Cambria Math"/>
                          <a:ea typeface="宋体" charset="-122"/>
                        </a:rPr>
                        <m:t>(</m:t>
                      </m:r>
                      <m:r>
                        <a:rPr lang="en-US" altLang="zh-CN" b="0" i="1" dirty="0" smtClean="0">
                          <a:latin typeface="Cambria Math"/>
                          <a:ea typeface="宋体" charset="-122"/>
                        </a:rPr>
                        <m:t>𝑥</m:t>
                      </m:r>
                      <m:r>
                        <a:rPr lang="en-US" altLang="zh-CN" b="0" i="1" dirty="0" smtClean="0">
                          <a:latin typeface="Cambria Math"/>
                          <a:ea typeface="宋体" charset="-122"/>
                        </a:rPr>
                        <m:t>/</m:t>
                      </m:r>
                      <m:r>
                        <a:rPr lang="en-US" altLang="zh-CN" b="0" i="1" dirty="0" smtClean="0">
                          <a:latin typeface="Cambria Math"/>
                          <a:ea typeface="宋体" charset="-122"/>
                        </a:rPr>
                        <m:t>𝑦</m:t>
                      </m:r>
                      <m:r>
                        <a:rPr lang="en-US" altLang="zh-CN" b="0" i="1" dirty="0" smtClean="0">
                          <a:latin typeface="Cambria Math"/>
                          <a:ea typeface="宋体" charset="-122"/>
                        </a:rPr>
                        <m:t>)</m:t>
                      </m:r>
                      <m:r>
                        <a:rPr lang="en-US" altLang="zh-CN" b="0" i="1" dirty="0" smtClean="0">
                          <a:latin typeface="Cambria Math"/>
                          <a:ea typeface="宋体" charset="-122"/>
                        </a:rPr>
                        <m:t>𝑝</m:t>
                      </m:r>
                      <m:r>
                        <a:rPr lang="en-US" altLang="zh-CN" b="0" i="1" dirty="0" smtClean="0">
                          <a:latin typeface="Cambria Math"/>
                          <a:ea typeface="宋体" charset="-122"/>
                        </a:rPr>
                        <m:t>(</m:t>
                      </m:r>
                      <m:r>
                        <a:rPr lang="en-US" altLang="zh-CN" b="0" i="1" dirty="0" smtClean="0">
                          <a:latin typeface="Cambria Math"/>
                          <a:ea typeface="宋体" charset="-122"/>
                        </a:rPr>
                        <m:t>𝑦</m:t>
                      </m:r>
                      <m:r>
                        <a:rPr lang="en-US" altLang="zh-CN" b="0" i="1" dirty="0" smtClean="0">
                          <a:latin typeface="Cambria Math"/>
                          <a:ea typeface="宋体" charset="-122"/>
                        </a:rPr>
                        <m:t>)=</m:t>
                      </m:r>
                      <m:r>
                        <a:rPr lang="en-US" altLang="zh-CN" b="0" i="1" dirty="0" smtClean="0">
                          <a:latin typeface="Cambria Math"/>
                          <a:ea typeface="宋体" charset="-122"/>
                        </a:rPr>
                        <m:t>𝑝</m:t>
                      </m:r>
                      <m:r>
                        <a:rPr lang="en-US" altLang="zh-CN" b="0" i="1" dirty="0" smtClean="0">
                          <a:latin typeface="Cambria Math"/>
                          <a:ea typeface="宋体" charset="-122"/>
                        </a:rPr>
                        <m:t>(</m:t>
                      </m:r>
                      <m:r>
                        <a:rPr lang="en-US" altLang="zh-CN" b="0" i="1" dirty="0" smtClean="0">
                          <a:latin typeface="Cambria Math"/>
                          <a:ea typeface="宋体" charset="-122"/>
                        </a:rPr>
                        <m:t>𝑦</m:t>
                      </m:r>
                      <m:r>
                        <a:rPr lang="en-US" altLang="zh-CN" b="0" i="1" dirty="0" smtClean="0">
                          <a:latin typeface="Cambria Math"/>
                          <a:ea typeface="宋体" charset="-122"/>
                        </a:rPr>
                        <m:t>/</m:t>
                      </m:r>
                      <m:r>
                        <a:rPr lang="en-US" altLang="zh-CN" b="0" i="1" dirty="0" smtClean="0">
                          <a:latin typeface="Cambria Math"/>
                          <a:ea typeface="宋体" charset="-122"/>
                        </a:rPr>
                        <m:t>𝑥</m:t>
                      </m:r>
                      <m:r>
                        <a:rPr lang="en-US" altLang="zh-CN" b="0" i="1" dirty="0" smtClean="0">
                          <a:latin typeface="Cambria Math"/>
                          <a:ea typeface="宋体" charset="-122"/>
                        </a:rPr>
                        <m:t>)</m:t>
                      </m:r>
                      <m:r>
                        <a:rPr lang="en-US" altLang="zh-CN" b="0" i="1" dirty="0" smtClean="0">
                          <a:latin typeface="Cambria Math"/>
                          <a:ea typeface="宋体" charset="-122"/>
                        </a:rPr>
                        <m:t>𝑝</m:t>
                      </m:r>
                      <m:r>
                        <a:rPr lang="en-US" altLang="zh-CN" b="0" i="1" dirty="0" smtClean="0">
                          <a:latin typeface="Cambria Math"/>
                          <a:ea typeface="宋体" charset="-122"/>
                        </a:rPr>
                        <m:t>(</m:t>
                      </m:r>
                      <m:r>
                        <a:rPr lang="en-US" altLang="zh-CN" b="0" i="1" dirty="0" smtClean="0">
                          <a:latin typeface="Cambria Math"/>
                          <a:ea typeface="宋体" charset="-122"/>
                        </a:rPr>
                        <m:t>𝑥</m:t>
                      </m:r>
                      <m:r>
                        <a:rPr lang="en-US" altLang="zh-CN" b="0" i="1" dirty="0" smtClean="0">
                          <a:latin typeface="Cambria Math"/>
                          <a:ea typeface="宋体" charset="-122"/>
                        </a:rPr>
                        <m:t>) </m:t>
                      </m:r>
                    </m:oMath>
                  </m:oMathPara>
                </a14:m>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3078" name="内容占位符 2"/>
              <p:cNvSpPr>
                <a:spLocks noGrp="1" noRot="1" noChangeAspect="1" noMove="1" noResize="1" noEditPoints="1" noAdjustHandles="1" noChangeArrowheads="1" noChangeShapeType="1" noTextEdit="1"/>
              </p:cNvSpPr>
              <p:nvPr>
                <p:ph idx="1"/>
              </p:nvPr>
            </p:nvSpPr>
            <p:spPr>
              <a:xfrm>
                <a:off x="406879" y="1834611"/>
                <a:ext cx="8127521" cy="4489989"/>
              </a:xfrm>
              <a:blipFill>
                <a:blip r:embed="rId2"/>
                <a:stretch>
                  <a:fillRect l="-1050" t="-1493" r="-450"/>
                </a:stretch>
              </a:blipFill>
            </p:spPr>
            <p:txBody>
              <a:bodyPr/>
              <a:lstStyle/>
              <a:p>
                <a:r>
                  <a:rPr lang="zh-CN" altLang="en-US">
                    <a:noFill/>
                  </a:rPr>
                  <a:t> </a:t>
                </a:r>
              </a:p>
            </p:txBody>
          </p:sp>
        </mc:Fallback>
      </mc:AlternateContent>
      <p:sp>
        <p:nvSpPr>
          <p:cNvPr id="3079" name="日期占位符 3"/>
          <p:cNvSpPr>
            <a:spLocks noGrp="1"/>
          </p:cNvSpPr>
          <p:nvPr>
            <p:ph type="dt" sz="quarter" idx="10"/>
          </p:nvPr>
        </p:nvSpPr>
        <p:spPr>
          <a:noFill/>
        </p:spPr>
        <p:txBody>
          <a:bodyPr/>
          <a:lstStyle/>
          <a:p>
            <a:fld id="{98DCF26B-A86F-463C-813A-6EF8862B6189}" type="datetime1">
              <a:rPr lang="zh-CN" altLang="en-US" smtClean="0">
                <a:ea typeface="宋体" charset="-122"/>
              </a:rPr>
              <a:t>2020/11/19</a:t>
            </a:fld>
            <a:endParaRPr lang="en-US" altLang="zh-CN" smtClean="0">
              <a:ea typeface="宋体" charset="-122"/>
            </a:endParaRPr>
          </a:p>
        </p:txBody>
      </p:sp>
      <p:sp>
        <p:nvSpPr>
          <p:cNvPr id="3080"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3081" name="灯片编号占位符 5"/>
          <p:cNvSpPr>
            <a:spLocks noGrp="1"/>
          </p:cNvSpPr>
          <p:nvPr>
            <p:ph type="sldNum" sz="quarter" idx="12"/>
          </p:nvPr>
        </p:nvSpPr>
        <p:spPr>
          <a:noFill/>
        </p:spPr>
        <p:txBody>
          <a:bodyPr/>
          <a:lstStyle/>
          <a:p>
            <a:fld id="{0671AF80-ADC1-42A0-929C-1480BF948BCF}" type="slidenum">
              <a:rPr lang="en-US" altLang="zh-CN" smtClean="0">
                <a:ea typeface="宋体" charset="-122"/>
              </a:rPr>
              <a:pPr/>
              <a:t>55</a:t>
            </a:fld>
            <a:endParaRPr lang="en-US" altLang="zh-CN" smtClean="0">
              <a:ea typeface="宋体" charset="-122"/>
            </a:endParaRPr>
          </a:p>
        </p:txBody>
      </p:sp>
    </p:spTree>
    <p:extLst>
      <p:ext uri="{BB962C8B-B14F-4D97-AF65-F5344CB8AC3E}">
        <p14:creationId xmlns:p14="http://schemas.microsoft.com/office/powerpoint/2010/main" val="2174499045"/>
      </p:ext>
    </p:extLst>
  </p:cSld>
  <p:clrMapOvr>
    <a:masterClrMapping/>
  </p:clrMapOvr>
  <p:transition>
    <p:wedg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4101" name="内容占位符 2"/>
              <p:cNvSpPr>
                <a:spLocks noGrp="1"/>
              </p:cNvSpPr>
              <p:nvPr>
                <p:ph idx="1"/>
              </p:nvPr>
            </p:nvSpPr>
            <p:spPr/>
            <p:txBody>
              <a:bodyPr/>
              <a:lstStyle/>
              <a:p>
                <a:pPr eaLnBrk="1" hangingPunct="1"/>
                <a:r>
                  <a:rPr lang="zh-CN" altLang="en-US" b="1" dirty="0" smtClean="0">
                    <a:solidFill>
                      <a:srgbClr val="FF00FF"/>
                    </a:solidFill>
                    <a:ea typeface="宋体" charset="-122"/>
                  </a:rPr>
                  <a:t>贝叶斯定理（</a:t>
                </a:r>
                <a:r>
                  <a:rPr lang="en-US" altLang="zh-CN" b="1" dirty="0" smtClean="0">
                    <a:solidFill>
                      <a:srgbClr val="FF00FF"/>
                    </a:solidFill>
                    <a:ea typeface="宋体" charset="-122"/>
                  </a:rPr>
                  <a:t>Bayes</a:t>
                </a:r>
                <a:r>
                  <a:rPr lang="zh-CN" altLang="en-US" b="1" dirty="0" smtClean="0">
                    <a:solidFill>
                      <a:srgbClr val="FF00FF"/>
                    </a:solidFill>
                    <a:ea typeface="宋体" charset="-122"/>
                  </a:rPr>
                  <a:t>定理）</a:t>
                </a:r>
                <a:r>
                  <a:rPr lang="zh-CN" altLang="en-US" dirty="0" smtClean="0">
                    <a:ea typeface="宋体" charset="-122"/>
                  </a:rPr>
                  <a:t>：如果</a:t>
                </a:r>
                <a14:m>
                  <m:oMath xmlns:m="http://schemas.openxmlformats.org/officeDocument/2006/math">
                    <m:r>
                      <a:rPr lang="en-US" altLang="zh-CN" b="0"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0</m:t>
                    </m:r>
                  </m:oMath>
                </a14:m>
                <a:r>
                  <a:rPr lang="zh-CN" altLang="en-US" dirty="0" smtClean="0">
                    <a:ea typeface="宋体" charset="-122"/>
                  </a:rPr>
                  <a:t>，那么</a:t>
                </a:r>
                <a:endParaRPr lang="en-US" altLang="zh-CN" dirty="0" smtClean="0">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r>
                        <a:rPr lang="en-US" altLang="zh-CN" b="0" i="1" smtClean="0">
                          <a:latin typeface="Cambria Math"/>
                          <a:ea typeface="宋体" charset="-122"/>
                        </a:rPr>
                        <m:t>𝑦</m:t>
                      </m:r>
                      <m:r>
                        <a:rPr lang="en-US" altLang="zh-CN" b="0" i="1" smtClean="0">
                          <a:latin typeface="Cambria Math"/>
                          <a:ea typeface="宋体" charset="-122"/>
                        </a:rPr>
                        <m:t>)=</m:t>
                      </m:r>
                      <m:f>
                        <m:fPr>
                          <m:ctrlPr>
                            <a:rPr lang="en-US" altLang="zh-CN" b="0" i="1" smtClean="0">
                              <a:latin typeface="Cambria Math" panose="02040503050406030204" pitchFamily="18" charset="0"/>
                              <a:ea typeface="宋体" charset="-122"/>
                            </a:rPr>
                          </m:ctrlPr>
                        </m:fPr>
                        <m:num>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𝑦</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num>
                        <m:den>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𝑦</m:t>
                          </m:r>
                          <m:r>
                            <a:rPr lang="en-US" altLang="zh-CN" b="0" i="1" smtClean="0">
                              <a:latin typeface="Cambria Math"/>
                              <a:ea typeface="宋体" charset="-122"/>
                            </a:rPr>
                            <m:t>)</m:t>
                          </m:r>
                        </m:den>
                      </m:f>
                    </m:oMath>
                  </m:oMathPara>
                </a14:m>
                <a:endParaRPr lang="en-US" altLang="zh-CN" dirty="0" smtClean="0">
                  <a:ea typeface="宋体" charset="-122"/>
                </a:endParaRPr>
              </a:p>
              <a:p>
                <a:pPr eaLnBrk="1" hangingPunct="1">
                  <a:lnSpc>
                    <a:spcPct val="90000"/>
                  </a:lnSpc>
                </a:pPr>
                <a:endParaRPr lang="en-US" altLang="zh-CN" b="1" dirty="0" smtClean="0">
                  <a:solidFill>
                    <a:srgbClr val="FF0000"/>
                  </a:solidFill>
                  <a:ea typeface="宋体" charset="-122"/>
                </a:endParaRPr>
              </a:p>
              <a:p>
                <a:pPr eaLnBrk="1" hangingPunct="1">
                  <a:lnSpc>
                    <a:spcPct val="90000"/>
                  </a:lnSpc>
                </a:pPr>
                <a:r>
                  <a:rPr lang="zh-CN" altLang="en-US" b="1" dirty="0" smtClean="0">
                    <a:solidFill>
                      <a:srgbClr val="FF0000"/>
                    </a:solidFill>
                    <a:ea typeface="宋体" charset="-122"/>
                  </a:rPr>
                  <a:t>推论</a:t>
                </a:r>
                <a:r>
                  <a:rPr lang="en-US" altLang="zh-CN" b="1" dirty="0" smtClean="0">
                    <a:solidFill>
                      <a:srgbClr val="FF0000"/>
                    </a:solidFill>
                    <a:ea typeface="宋体" charset="-122"/>
                  </a:rPr>
                  <a:t>1</a:t>
                </a:r>
                <a:r>
                  <a:rPr lang="zh-CN" altLang="en-US" dirty="0" smtClean="0">
                    <a:ea typeface="宋体" charset="-122"/>
                  </a:rPr>
                  <a:t>：</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和</m:t>
                    </m:r>
                    <m:r>
                      <a:rPr lang="en-US" altLang="zh-CN" i="1" dirty="0" smtClean="0">
                        <a:latin typeface="Cambria Math"/>
                        <a:ea typeface="宋体" charset="-122"/>
                      </a:rPr>
                      <m:t>𝑌</m:t>
                    </m:r>
                  </m:oMath>
                </a14:m>
                <a:r>
                  <a:rPr lang="zh-CN" altLang="en-US" dirty="0" smtClean="0">
                    <a:ea typeface="宋体" charset="-122"/>
                  </a:rPr>
                  <a:t>是相互独立的随机变量，</a:t>
                </a:r>
                <a:r>
                  <a:rPr lang="zh-CN" altLang="en-US" b="1" dirty="0" smtClean="0">
                    <a:solidFill>
                      <a:srgbClr val="FF0000"/>
                    </a:solidFill>
                    <a:ea typeface="宋体" charset="-122"/>
                  </a:rPr>
                  <a:t>当且仅当</a:t>
                </a:r>
                <a:r>
                  <a:rPr lang="zh-CN" altLang="en-US" dirty="0" smtClean="0">
                    <a:ea typeface="宋体" charset="-122"/>
                  </a:rPr>
                  <a:t>对所有的</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𝑆</m:t>
                    </m:r>
                    <m:r>
                      <a:rPr lang="en-US" altLang="zh-CN" i="1" baseline="-25000" dirty="0" smtClean="0">
                        <a:latin typeface="Cambria Math"/>
                        <a:ea typeface="宋体" charset="-122"/>
                      </a:rPr>
                      <m:t>1</m:t>
                    </m:r>
                    <m:r>
                      <a:rPr lang="zh-CN" altLang="en-US" i="1" dirty="0" smtClean="0">
                        <a:latin typeface="Cambria Math"/>
                        <a:ea typeface="宋体" charset="-122"/>
                      </a:rPr>
                      <m:t>和</m:t>
                    </m:r>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𝑆</m:t>
                    </m:r>
                    <m:r>
                      <a:rPr lang="en-US" altLang="zh-CN" i="1" baseline="-25000" dirty="0" smtClean="0">
                        <a:latin typeface="Cambria Math"/>
                        <a:ea typeface="宋体" charset="-122"/>
                      </a:rPr>
                      <m:t>2</m:t>
                    </m:r>
                    <m:r>
                      <a:rPr lang="zh-CN" altLang="en-US" i="1" dirty="0" smtClean="0">
                        <a:latin typeface="Cambria Math"/>
                        <a:ea typeface="宋体" charset="-122"/>
                      </a:rPr>
                      <m:t>，有</m:t>
                    </m:r>
                    <m:r>
                      <a:rPr lang="en-US" altLang="zh-CN" b="0"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r>
                      <a:rPr lang="zh-CN" altLang="en-US" i="1" dirty="0" smtClean="0">
                        <a:latin typeface="Cambria Math"/>
                        <a:ea typeface="宋体" charset="-122"/>
                      </a:rPr>
                      <m:t>＝</m:t>
                    </m:r>
                    <m:r>
                      <a:rPr lang="en-US" altLang="zh-CN" b="0"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oMath>
                </a14:m>
                <a:endParaRPr lang="zh-CN" altLang="en-US" dirty="0" smtClean="0">
                  <a:ea typeface="宋体" charset="-122"/>
                </a:endParaRPr>
              </a:p>
            </p:txBody>
          </p:sp>
        </mc:Choice>
        <mc:Fallback xmlns="">
          <p:sp>
            <p:nvSpPr>
              <p:cNvPr id="4101"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762" r="-667"/>
                </a:stretch>
              </a:blipFill>
            </p:spPr>
            <p:txBody>
              <a:bodyPr/>
              <a:lstStyle/>
              <a:p>
                <a:r>
                  <a:rPr lang="zh-CN" altLang="en-US">
                    <a:noFill/>
                  </a:rPr>
                  <a:t> </a:t>
                </a:r>
              </a:p>
            </p:txBody>
          </p:sp>
        </mc:Fallback>
      </mc:AlternateContent>
      <p:sp>
        <p:nvSpPr>
          <p:cNvPr id="4102" name="日期占位符 3"/>
          <p:cNvSpPr>
            <a:spLocks noGrp="1"/>
          </p:cNvSpPr>
          <p:nvPr>
            <p:ph type="dt" sz="quarter" idx="10"/>
          </p:nvPr>
        </p:nvSpPr>
        <p:spPr>
          <a:noFill/>
        </p:spPr>
        <p:txBody>
          <a:bodyPr/>
          <a:lstStyle/>
          <a:p>
            <a:fld id="{F2CFC62F-63F3-49D9-9A85-9B07CEC5B72D}" type="datetime1">
              <a:rPr lang="zh-CN" altLang="en-US" smtClean="0">
                <a:ea typeface="宋体" charset="-122"/>
              </a:rPr>
              <a:t>2020/11/19</a:t>
            </a:fld>
            <a:endParaRPr lang="en-US" altLang="zh-CN" smtClean="0">
              <a:ea typeface="宋体" charset="-122"/>
            </a:endParaRPr>
          </a:p>
        </p:txBody>
      </p:sp>
      <p:sp>
        <p:nvSpPr>
          <p:cNvPr id="4103"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4104" name="灯片编号占位符 5"/>
          <p:cNvSpPr>
            <a:spLocks noGrp="1"/>
          </p:cNvSpPr>
          <p:nvPr>
            <p:ph type="sldNum" sz="quarter" idx="12"/>
          </p:nvPr>
        </p:nvSpPr>
        <p:spPr>
          <a:noFill/>
        </p:spPr>
        <p:txBody>
          <a:bodyPr/>
          <a:lstStyle/>
          <a:p>
            <a:fld id="{1563B94E-14FE-4596-95C1-F57695DB0625}" type="slidenum">
              <a:rPr lang="en-US" altLang="zh-CN" smtClean="0">
                <a:ea typeface="宋体" charset="-122"/>
              </a:rPr>
              <a:pPr/>
              <a:t>56</a:t>
            </a:fld>
            <a:endParaRPr lang="en-US" altLang="zh-CN" smtClean="0">
              <a:ea typeface="宋体" charset="-122"/>
            </a:endParaRPr>
          </a:p>
        </p:txBody>
      </p:sp>
    </p:spTree>
    <p:extLst>
      <p:ext uri="{BB962C8B-B14F-4D97-AF65-F5344CB8AC3E}">
        <p14:creationId xmlns:p14="http://schemas.microsoft.com/office/powerpoint/2010/main" val="4188063437"/>
      </p:ext>
    </p:extLst>
  </p:cSld>
  <p:clrMapOvr>
    <a:masterClrMapping/>
  </p:clrMapOvr>
  <p:transition>
    <p:wedg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5125" name="内容占位符 2"/>
              <p:cNvSpPr>
                <a:spLocks noGrp="1"/>
              </p:cNvSpPr>
              <p:nvPr>
                <p:ph idx="1"/>
              </p:nvPr>
            </p:nvSpPr>
            <p:spPr>
              <a:xfrm>
                <a:off x="457200" y="2133600"/>
                <a:ext cx="8229600" cy="4191000"/>
              </a:xfrm>
            </p:spPr>
            <p:txBody>
              <a:bodyPr/>
              <a:lstStyle/>
              <a:p>
                <a:pPr eaLnBrk="1" hangingPunct="1"/>
                <a:r>
                  <a:rPr lang="zh-CN" altLang="en-US" b="1" dirty="0" smtClean="0">
                    <a:solidFill>
                      <a:srgbClr val="FF0000"/>
                    </a:solidFill>
                    <a:ea typeface="宋体" charset="-122"/>
                  </a:rPr>
                  <a:t>定义</a:t>
                </a:r>
                <a:r>
                  <a:rPr lang="en-US" altLang="zh-CN" b="1" dirty="0" smtClean="0">
                    <a:solidFill>
                      <a:srgbClr val="FF0000"/>
                    </a:solidFill>
                    <a:ea typeface="宋体" charset="-122"/>
                  </a:rPr>
                  <a:t>4</a:t>
                </a:r>
                <a:r>
                  <a:rPr lang="zh-CN" altLang="en-US" dirty="0" smtClean="0">
                    <a:ea typeface="宋体" charset="-122"/>
                  </a:rPr>
                  <a:t>：设</a:t>
                </a:r>
                <a14:m>
                  <m:oMath xmlns:m="http://schemas.openxmlformats.org/officeDocument/2006/math">
                    <m:r>
                      <a:rPr lang="en-US" altLang="zh-CN" i="1" dirty="0" smtClean="0">
                        <a:latin typeface="Cambria Math"/>
                        <a:ea typeface="宋体" charset="-122"/>
                      </a:rPr>
                      <m:t>𝑆</m:t>
                    </m:r>
                  </m:oMath>
                </a14:m>
                <a:r>
                  <a:rPr lang="zh-CN" altLang="en-US" dirty="0" smtClean="0">
                    <a:ea typeface="宋体" charset="-122"/>
                  </a:rPr>
                  <a:t>是一个样本空间，</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是</m:t>
                    </m:r>
                    <m:r>
                      <a:rPr lang="en-US" altLang="zh-CN" i="1" dirty="0" smtClean="0">
                        <a:latin typeface="Cambria Math"/>
                        <a:ea typeface="宋体" charset="-122"/>
                      </a:rPr>
                      <m:t>𝑆</m:t>
                    </m:r>
                  </m:oMath>
                </a14:m>
                <a:r>
                  <a:rPr lang="zh-CN" altLang="en-US" dirty="0" smtClean="0">
                    <a:ea typeface="宋体" charset="-122"/>
                  </a:rPr>
                  <a:t>上的一个随机变量，且</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是一个从样本空间</a:t>
                </a:r>
                <a14:m>
                  <m:oMath xmlns:m="http://schemas.openxmlformats.org/officeDocument/2006/math">
                    <m:r>
                      <a:rPr lang="en-US" altLang="zh-CN" i="1" dirty="0" smtClean="0">
                        <a:latin typeface="Cambria Math"/>
                        <a:ea typeface="宋体" charset="-122"/>
                      </a:rPr>
                      <m:t>𝑆</m:t>
                    </m:r>
                  </m:oMath>
                </a14:m>
                <a:r>
                  <a:rPr lang="zh-CN" altLang="en-US" dirty="0" smtClean="0">
                    <a:ea typeface="宋体" charset="-122"/>
                  </a:rPr>
                  <a:t>到实数集</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的函数；对于每一个简单事件</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𝑆</m:t>
                    </m:r>
                    <m:r>
                      <a:rPr lang="zh-CN" altLang="en-US" i="1" dirty="0" smtClean="0">
                        <a:latin typeface="Cambria Math"/>
                        <a:ea typeface="宋体" charset="-122"/>
                      </a:rPr>
                      <m:t>，</m:t>
                    </m:r>
                    <m:r>
                      <a:rPr lang="en-US" altLang="zh-CN" i="1" dirty="0" smtClean="0">
                        <a:latin typeface="Cambria Math"/>
                        <a:ea typeface="宋体" charset="-122"/>
                      </a:rPr>
                      <m:t>𝑋</m:t>
                    </m:r>
                    <m:r>
                      <a:rPr lang="zh-CN" altLang="en-US" i="1" dirty="0" smtClean="0">
                        <a:latin typeface="Cambria Math"/>
                        <a:ea typeface="宋体" charset="-122"/>
                      </a:rPr>
                      <m:t>分配一个实数</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oMath>
                </a14:m>
                <a:r>
                  <a:rPr lang="zh-CN" altLang="en-US" dirty="0" smtClean="0">
                    <a:ea typeface="宋体" charset="-122"/>
                  </a:rPr>
                  <a:t>。</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的</a:t>
                </a:r>
                <a:r>
                  <a:rPr lang="zh-CN" altLang="en-US" dirty="0" smtClean="0">
                    <a:solidFill>
                      <a:srgbClr val="FF0000"/>
                    </a:solidFill>
                    <a:ea typeface="宋体" charset="-122"/>
                  </a:rPr>
                  <a:t>数学期望</a:t>
                </a:r>
                <a:r>
                  <a:rPr lang="zh-CN" altLang="en-US" dirty="0" smtClean="0">
                    <a:ea typeface="宋体" charset="-122"/>
                  </a:rPr>
                  <a:t>定义为</a:t>
                </a:r>
                <a:endParaRPr lang="en-US" altLang="zh-CN" dirty="0" smtClean="0">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r>
                        <a:rPr lang="en-US" altLang="zh-CN" b="0" i="1" smtClean="0">
                          <a:latin typeface="Cambria Math"/>
                          <a:ea typeface="宋体" charset="-122"/>
                        </a:rPr>
                        <m:t>𝐸</m:t>
                      </m:r>
                      <m:d>
                        <m:dPr>
                          <m:ctrlPr>
                            <a:rPr lang="en-US" altLang="zh-CN" b="0" i="1" smtClean="0">
                              <a:latin typeface="Cambria Math" panose="02040503050406030204" pitchFamily="18" charset="0"/>
                              <a:ea typeface="宋体" charset="-122"/>
                            </a:rPr>
                          </m:ctrlPr>
                        </m:dPr>
                        <m:e>
                          <m:r>
                            <a:rPr lang="en-US" altLang="zh-CN" b="0" i="1" smtClean="0">
                              <a:latin typeface="Cambria Math"/>
                              <a:ea typeface="宋体" charset="-122"/>
                            </a:rPr>
                            <m:t>𝑋</m:t>
                          </m:r>
                        </m:e>
                      </m:d>
                      <m:r>
                        <a:rPr lang="en-US" altLang="zh-CN" b="0" i="1" smtClean="0">
                          <a:latin typeface="Cambria Math"/>
                          <a:ea typeface="宋体" charset="-122"/>
                        </a:rPr>
                        <m:t>=</m:t>
                      </m:r>
                      <m:nary>
                        <m:naryPr>
                          <m:chr m:val="∑"/>
                          <m:supHide m:val="on"/>
                          <m:ctrlPr>
                            <a:rPr lang="en-US" altLang="zh-CN" b="0" i="1" smtClean="0">
                              <a:latin typeface="Cambria Math" panose="02040503050406030204" pitchFamily="18" charset="0"/>
                              <a:ea typeface="宋体" charset="-122"/>
                            </a:rPr>
                          </m:ctrlPr>
                        </m:naryPr>
                        <m:sub>
                          <m:r>
                            <m:rPr>
                              <m:brk m:alnAt="7"/>
                            </m:rPr>
                            <a:rPr lang="en-US" altLang="zh-CN" b="0" i="1" smtClean="0">
                              <a:latin typeface="Cambria Math"/>
                              <a:ea typeface="宋体" charset="-122"/>
                            </a:rPr>
                            <m:t>𝑥</m:t>
                          </m:r>
                          <m:r>
                            <a:rPr lang="en-US" altLang="zh-CN" b="0" i="1" smtClean="0">
                              <a:latin typeface="Cambria Math"/>
                              <a:ea typeface="Cambria Math"/>
                            </a:rPr>
                            <m:t>∈</m:t>
                          </m:r>
                          <m:r>
                            <a:rPr lang="en-US" altLang="zh-CN" b="0" i="1" smtClean="0">
                              <a:latin typeface="Cambria Math"/>
                              <a:ea typeface="Cambria Math"/>
                            </a:rPr>
                            <m:t>𝑆</m:t>
                          </m:r>
                        </m:sub>
                        <m:sup/>
                        <m:e>
                          <m:r>
                            <a:rPr lang="en-US" altLang="zh-CN" b="0" i="1" smtClean="0">
                              <a:latin typeface="Cambria Math"/>
                              <a:ea typeface="宋体" charset="-122"/>
                            </a:rPr>
                            <m:t>𝑋</m:t>
                          </m:r>
                          <m:d>
                            <m:dPr>
                              <m:ctrlPr>
                                <a:rPr lang="en-US" altLang="zh-CN" b="0" i="1" smtClean="0">
                                  <a:latin typeface="Cambria Math" panose="02040503050406030204" pitchFamily="18" charset="0"/>
                                  <a:ea typeface="宋体" charset="-122"/>
                                </a:rPr>
                              </m:ctrlPr>
                            </m:dPr>
                            <m:e>
                              <m:r>
                                <a:rPr lang="en-US" altLang="zh-CN" b="0" i="1" smtClean="0">
                                  <a:latin typeface="Cambria Math"/>
                                  <a:ea typeface="宋体" charset="-122"/>
                                </a:rPr>
                                <m:t>𝑥</m:t>
                              </m:r>
                            </m:e>
                          </m:d>
                          <m:r>
                            <a:rPr lang="en-US" altLang="zh-CN" b="0" i="1" smtClean="0">
                              <a:latin typeface="Cambria Math"/>
                              <a:ea typeface="宋体" charset="-122"/>
                            </a:rPr>
                            <m:t>𝑝</m:t>
                          </m:r>
                          <m:r>
                            <a:rPr lang="en-US" altLang="zh-CN" b="0" i="1" smtClean="0">
                              <a:latin typeface="Cambria Math"/>
                              <a:ea typeface="宋体" charset="-122"/>
                            </a:rPr>
                            <m:t>(</m:t>
                          </m:r>
                          <m:r>
                            <a:rPr lang="en-US" altLang="zh-CN" b="0" i="1" smtClean="0">
                              <a:latin typeface="Cambria Math"/>
                              <a:ea typeface="宋体" charset="-122"/>
                            </a:rPr>
                            <m:t>𝑥</m:t>
                          </m:r>
                          <m:r>
                            <a:rPr lang="en-US" altLang="zh-CN" b="0" i="1" smtClean="0">
                              <a:latin typeface="Cambria Math"/>
                              <a:ea typeface="宋体" charset="-122"/>
                            </a:rPr>
                            <m:t>)</m:t>
                          </m:r>
                        </m:e>
                      </m:nary>
                    </m:oMath>
                  </m:oMathPara>
                </a14:m>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5125" name="内容占位符 2"/>
              <p:cNvSpPr>
                <a:spLocks noGrp="1" noRot="1" noChangeAspect="1" noMove="1" noResize="1" noEditPoints="1" noAdjustHandles="1" noChangeArrowheads="1" noChangeShapeType="1" noTextEdit="1"/>
              </p:cNvSpPr>
              <p:nvPr>
                <p:ph idx="1"/>
              </p:nvPr>
            </p:nvSpPr>
            <p:spPr>
              <a:xfrm>
                <a:off x="457200" y="2133600"/>
                <a:ext cx="8229600" cy="4191000"/>
              </a:xfrm>
              <a:blipFill rotWithShape="1">
                <a:blip r:embed="rId2"/>
                <a:stretch>
                  <a:fillRect l="-1259" t="-1890" r="-5852"/>
                </a:stretch>
              </a:blipFill>
            </p:spPr>
            <p:txBody>
              <a:bodyPr/>
              <a:lstStyle/>
              <a:p>
                <a:r>
                  <a:rPr lang="zh-CN" altLang="en-US">
                    <a:noFill/>
                  </a:rPr>
                  <a:t> </a:t>
                </a:r>
              </a:p>
            </p:txBody>
          </p:sp>
        </mc:Fallback>
      </mc:AlternateContent>
      <p:sp>
        <p:nvSpPr>
          <p:cNvPr id="5126" name="日期占位符 3"/>
          <p:cNvSpPr>
            <a:spLocks noGrp="1"/>
          </p:cNvSpPr>
          <p:nvPr>
            <p:ph type="dt" sz="quarter" idx="10"/>
          </p:nvPr>
        </p:nvSpPr>
        <p:spPr>
          <a:noFill/>
        </p:spPr>
        <p:txBody>
          <a:bodyPr/>
          <a:lstStyle/>
          <a:p>
            <a:fld id="{3639165A-4026-4FA7-A507-355507A7145B}" type="datetime1">
              <a:rPr lang="zh-CN" altLang="en-US" smtClean="0">
                <a:ea typeface="宋体" charset="-122"/>
              </a:rPr>
              <a:t>2020/11/19</a:t>
            </a:fld>
            <a:endParaRPr lang="en-US" altLang="zh-CN" smtClean="0">
              <a:ea typeface="宋体" charset="-122"/>
            </a:endParaRPr>
          </a:p>
        </p:txBody>
      </p:sp>
      <p:sp>
        <p:nvSpPr>
          <p:cNvPr id="5127"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5128" name="灯片编号占位符 5"/>
          <p:cNvSpPr>
            <a:spLocks noGrp="1"/>
          </p:cNvSpPr>
          <p:nvPr>
            <p:ph type="sldNum" sz="quarter" idx="12"/>
          </p:nvPr>
        </p:nvSpPr>
        <p:spPr>
          <a:noFill/>
        </p:spPr>
        <p:txBody>
          <a:bodyPr/>
          <a:lstStyle/>
          <a:p>
            <a:fld id="{903479A4-CE22-488F-9E61-4D9F2B328C22}" type="slidenum">
              <a:rPr lang="en-US" altLang="zh-CN" smtClean="0">
                <a:ea typeface="宋体" charset="-122"/>
              </a:rPr>
              <a:pPr/>
              <a:t>57</a:t>
            </a:fld>
            <a:endParaRPr lang="en-US" altLang="zh-CN" smtClean="0">
              <a:ea typeface="宋体" charset="-122"/>
            </a:endParaRPr>
          </a:p>
        </p:txBody>
      </p:sp>
    </p:spTree>
    <p:extLst>
      <p:ext uri="{BB962C8B-B14F-4D97-AF65-F5344CB8AC3E}">
        <p14:creationId xmlns:p14="http://schemas.microsoft.com/office/powerpoint/2010/main" val="204578279"/>
      </p:ext>
    </p:extLst>
  </p:cSld>
  <p:clrMapOvr>
    <a:masterClrMapping/>
  </p:clrMapOvr>
  <p:transition>
    <p:wedg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lstStyle/>
          <a:p>
            <a:pPr eaLnBrk="1" hangingPunct="1"/>
            <a:r>
              <a:rPr lang="zh-CN" altLang="en-US" dirty="0" smtClean="0">
                <a:ea typeface="宋体" charset="-122"/>
              </a:rPr>
              <a:t>问题</a:t>
            </a:r>
          </a:p>
        </p:txBody>
      </p:sp>
      <p:sp>
        <p:nvSpPr>
          <p:cNvPr id="43010" name="日期占位符 3"/>
          <p:cNvSpPr>
            <a:spLocks noGrp="1"/>
          </p:cNvSpPr>
          <p:nvPr>
            <p:ph type="dt" sz="quarter" idx="10"/>
          </p:nvPr>
        </p:nvSpPr>
        <p:spPr>
          <a:noFill/>
        </p:spPr>
        <p:txBody>
          <a:bodyPr/>
          <a:lstStyle/>
          <a:p>
            <a:fld id="{EEFB26FF-CABF-406B-BA36-D2AED8302439}" type="datetime1">
              <a:rPr lang="zh-CN" altLang="en-US" smtClean="0">
                <a:ea typeface="宋体" charset="-122"/>
              </a:rPr>
              <a:t>2020/11/19</a:t>
            </a:fld>
            <a:endParaRPr lang="en-US" altLang="zh-CN" smtClean="0">
              <a:ea typeface="宋体" charset="-122"/>
            </a:endParaRPr>
          </a:p>
        </p:txBody>
      </p:sp>
      <p:sp>
        <p:nvSpPr>
          <p:cNvPr id="43011"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43012" name="灯片编号占位符 5"/>
          <p:cNvSpPr>
            <a:spLocks noGrp="1"/>
          </p:cNvSpPr>
          <p:nvPr>
            <p:ph type="sldNum" sz="quarter" idx="12"/>
          </p:nvPr>
        </p:nvSpPr>
        <p:spPr>
          <a:noFill/>
        </p:spPr>
        <p:txBody>
          <a:bodyPr/>
          <a:lstStyle/>
          <a:p>
            <a:fld id="{BDDE8C79-D411-4159-8933-44CEBE77CD2E}" type="slidenum">
              <a:rPr lang="en-US" altLang="zh-CN" smtClean="0">
                <a:ea typeface="宋体" charset="-122"/>
              </a:rPr>
              <a:pPr/>
              <a:t>58</a:t>
            </a:fld>
            <a:endParaRPr lang="en-US" altLang="zh-CN" smtClean="0">
              <a:ea typeface="宋体" charset="-122"/>
            </a:endParaRPr>
          </a:p>
        </p:txBody>
      </p:sp>
      <p:sp>
        <p:nvSpPr>
          <p:cNvPr id="7" name="圆角矩形 6"/>
          <p:cNvSpPr/>
          <p:nvPr/>
        </p:nvSpPr>
        <p:spPr bwMode="auto">
          <a:xfrm>
            <a:off x="838200" y="1752600"/>
            <a:ext cx="7772400" cy="1371600"/>
          </a:xfrm>
          <a:prstGeom prst="roundRect">
            <a:avLst/>
          </a:prstGeom>
          <a:solidFill>
            <a:srgbClr val="92D050"/>
          </a:solidFill>
          <a:ln w="9525" cap="flat" cmpd="sng" algn="ctr">
            <a:solidFill>
              <a:schemeClr val="tx2">
                <a:lumMod val="40000"/>
                <a:lumOff val="60000"/>
              </a:schemeClr>
            </a:solidFill>
            <a:prstDash val="solid"/>
            <a:round/>
            <a:headEnd type="none" w="med" len="med"/>
            <a:tailEnd type="none" w="med" len="med"/>
          </a:ln>
          <a:effectLst/>
        </p:spPr>
        <p:txBody>
          <a:bodyPr/>
          <a:lstStyle/>
          <a:p>
            <a:pPr algn="ctr">
              <a:defRPr/>
            </a:pPr>
            <a:r>
              <a:rPr lang="zh-CN" altLang="en-US" sz="4000" b="1" dirty="0">
                <a:solidFill>
                  <a:srgbClr val="FF0000"/>
                </a:solidFill>
                <a:latin typeface="华文楷体" pitchFamily="2" charset="-122"/>
                <a:ea typeface="华文楷体" pitchFamily="2" charset="-122"/>
              </a:rPr>
              <a:t>是否存在完备的（不可破解的）密码系统哪？</a:t>
            </a:r>
          </a:p>
        </p:txBody>
      </p:sp>
      <mc:AlternateContent xmlns:mc="http://schemas.openxmlformats.org/markup-compatibility/2006" xmlns:a14="http://schemas.microsoft.com/office/drawing/2010/main">
        <mc:Choice Requires="a14">
          <p:sp>
            <p:nvSpPr>
              <p:cNvPr id="2" name="矩形 1"/>
              <p:cNvSpPr/>
              <p:nvPr/>
            </p:nvSpPr>
            <p:spPr>
              <a:xfrm>
                <a:off x="831574" y="3276600"/>
                <a:ext cx="7855226" cy="2419124"/>
              </a:xfrm>
              <a:prstGeom prst="rect">
                <a:avLst/>
              </a:prstGeom>
            </p:spPr>
            <p:txBody>
              <a:bodyPr wrap="square">
                <a:spAutoFit/>
              </a:bodyPr>
              <a:lstStyle/>
              <a:p>
                <a:pPr eaLnBrk="1" hangingPunct="1">
                  <a:lnSpc>
                    <a:spcPct val="105000"/>
                  </a:lnSpc>
                  <a:buFontTx/>
                  <a:buNone/>
                </a:pPr>
                <a:r>
                  <a:rPr lang="zh-CN" altLang="en-US" sz="2400" dirty="0" smtClean="0"/>
                  <a:t>定义：设</a:t>
                </a:r>
                <a14:m>
                  <m:oMath xmlns:m="http://schemas.openxmlformats.org/officeDocument/2006/math">
                    <m:r>
                      <a:rPr lang="en-US" altLang="zh-CN" sz="2400" i="1" dirty="0" smtClean="0">
                        <a:latin typeface="Cambria Math"/>
                      </a:rPr>
                      <m:t>𝑅</m:t>
                    </m:r>
                    <m:r>
                      <a:rPr lang="zh-CN" altLang="en-US" sz="2400" i="1" dirty="0">
                        <a:latin typeface="Cambria Math"/>
                      </a:rPr>
                      <m:t>＝</m:t>
                    </m:r>
                    <m:r>
                      <a:rPr lang="en-US" altLang="zh-CN" sz="2400" i="1" dirty="0">
                        <a:latin typeface="Cambria Math"/>
                      </a:rPr>
                      <m:t>(</m:t>
                    </m:r>
                    <m:r>
                      <a:rPr lang="en-US" altLang="zh-CN" sz="2400" i="1" dirty="0">
                        <a:latin typeface="Cambria Math"/>
                      </a:rPr>
                      <m:t>𝑃</m:t>
                    </m:r>
                    <m:r>
                      <a:rPr lang="en-US" altLang="zh-CN" sz="2400" i="1" dirty="0">
                        <a:latin typeface="Cambria Math"/>
                      </a:rPr>
                      <m:t>,</m:t>
                    </m:r>
                    <m:r>
                      <a:rPr lang="en-US" altLang="zh-CN" sz="2400" i="1" dirty="0">
                        <a:latin typeface="Cambria Math"/>
                      </a:rPr>
                      <m:t>𝐶</m:t>
                    </m:r>
                    <m:r>
                      <a:rPr lang="en-US" altLang="zh-CN" sz="2400" i="1" dirty="0">
                        <a:latin typeface="Cambria Math"/>
                      </a:rPr>
                      <m:t>,</m:t>
                    </m:r>
                    <m:r>
                      <a:rPr lang="en-US" altLang="zh-CN" sz="2400" i="1" dirty="0">
                        <a:latin typeface="Cambria Math"/>
                      </a:rPr>
                      <m:t>𝐾</m:t>
                    </m:r>
                    <m:r>
                      <a:rPr lang="en-US" altLang="zh-CN" sz="2400" i="1" dirty="0">
                        <a:latin typeface="Cambria Math"/>
                      </a:rPr>
                      <m:t>,</m:t>
                    </m:r>
                    <m:r>
                      <a:rPr lang="en-US" altLang="zh-CN" sz="2400" i="1" dirty="0">
                        <a:latin typeface="Cambria Math"/>
                      </a:rPr>
                      <m:t>𝐸</m:t>
                    </m:r>
                    <m:r>
                      <a:rPr lang="en-US" altLang="zh-CN" sz="2400" i="1" dirty="0">
                        <a:latin typeface="Cambria Math"/>
                      </a:rPr>
                      <m:t>,</m:t>
                    </m:r>
                    <m:r>
                      <a:rPr lang="en-US" altLang="zh-CN" sz="2400" i="1" dirty="0">
                        <a:latin typeface="Cambria Math"/>
                      </a:rPr>
                      <m:t>𝐷</m:t>
                    </m:r>
                    <m:r>
                      <a:rPr lang="en-US" altLang="zh-CN" sz="2400" i="1" dirty="0">
                        <a:latin typeface="Cambria Math"/>
                      </a:rPr>
                      <m:t>)</m:t>
                    </m:r>
                  </m:oMath>
                </a14:m>
                <a:r>
                  <a:rPr lang="zh-CN" altLang="en-US" sz="2400" dirty="0"/>
                  <a:t>是一个密码体制。如果对任意</a:t>
                </a:r>
                <a14:m>
                  <m:oMath xmlns:m="http://schemas.openxmlformats.org/officeDocument/2006/math">
                    <m:r>
                      <a:rPr lang="en-US" altLang="zh-CN" sz="2400" i="1" dirty="0" smtClean="0">
                        <a:latin typeface="Cambria Math"/>
                      </a:rPr>
                      <m:t>𝑥</m:t>
                    </m:r>
                    <m:r>
                      <a:rPr lang="en-US" altLang="zh-CN" sz="2400" i="1" dirty="0" smtClean="0">
                        <a:latin typeface="Cambria Math"/>
                      </a:rPr>
                      <m:t>∈</m:t>
                    </m:r>
                    <m:r>
                      <a:rPr lang="en-US" altLang="zh-CN" sz="2400" i="1" dirty="0" smtClean="0">
                        <a:latin typeface="Cambria Math"/>
                      </a:rPr>
                      <m:t>𝑃</m:t>
                    </m:r>
                  </m:oMath>
                </a14:m>
                <a:r>
                  <a:rPr lang="zh-CN" altLang="en-US" sz="2400" dirty="0"/>
                  <a:t>和任意</a:t>
                </a:r>
                <a14:m>
                  <m:oMath xmlns:m="http://schemas.openxmlformats.org/officeDocument/2006/math">
                    <m:r>
                      <a:rPr lang="en-US" altLang="zh-CN" sz="2400" i="1" dirty="0" smtClean="0">
                        <a:latin typeface="Cambria Math"/>
                      </a:rPr>
                      <m:t>𝑦</m:t>
                    </m:r>
                    <m:r>
                      <a:rPr lang="en-US" altLang="zh-CN" sz="2400" i="1" dirty="0" smtClean="0">
                        <a:latin typeface="Cambria Math"/>
                      </a:rPr>
                      <m:t>∈</m:t>
                    </m:r>
                    <m:r>
                      <a:rPr lang="en-US" altLang="zh-CN" sz="2400" i="1" dirty="0" smtClean="0">
                        <a:latin typeface="Cambria Math"/>
                      </a:rPr>
                      <m:t>𝐶</m:t>
                    </m:r>
                  </m:oMath>
                </a14:m>
                <a:r>
                  <a:rPr lang="zh-CN" altLang="en-US" sz="2400" dirty="0"/>
                  <a:t>，都有</a:t>
                </a:r>
                <a14:m>
                  <m:oMath xmlns:m="http://schemas.openxmlformats.org/officeDocument/2006/math">
                    <m:r>
                      <a:rPr lang="en-US" altLang="zh-CN" sz="2400" i="1" dirty="0" smtClean="0">
                        <a:solidFill>
                          <a:srgbClr val="FF0000"/>
                        </a:solidFill>
                        <a:latin typeface="Cambria Math"/>
                      </a:rPr>
                      <m:t>𝑝</m:t>
                    </m:r>
                    <m:r>
                      <a:rPr lang="en-US" altLang="zh-CN" sz="2400" i="1" dirty="0" smtClean="0">
                        <a:solidFill>
                          <a:srgbClr val="FF0000"/>
                        </a:solidFill>
                        <a:latin typeface="Cambria Math"/>
                      </a:rPr>
                      <m:t>(</m:t>
                    </m:r>
                    <m:r>
                      <a:rPr lang="en-US" altLang="zh-CN" sz="2400" i="1" dirty="0" smtClean="0">
                        <a:solidFill>
                          <a:srgbClr val="FF0000"/>
                        </a:solidFill>
                        <a:latin typeface="Cambria Math"/>
                      </a:rPr>
                      <m:t>𝑥</m:t>
                    </m:r>
                    <m:r>
                      <a:rPr lang="en-US" altLang="zh-CN" sz="2400" i="1" dirty="0" smtClean="0">
                        <a:solidFill>
                          <a:srgbClr val="FF0000"/>
                        </a:solidFill>
                        <a:latin typeface="Cambria Math"/>
                      </a:rPr>
                      <m:t>/</m:t>
                    </m:r>
                    <m:r>
                      <a:rPr lang="en-US" altLang="zh-CN" sz="2400" i="1" dirty="0" smtClean="0">
                        <a:solidFill>
                          <a:srgbClr val="FF0000"/>
                        </a:solidFill>
                        <a:latin typeface="Cambria Math"/>
                      </a:rPr>
                      <m:t>𝑦</m:t>
                    </m:r>
                    <m:r>
                      <a:rPr lang="en-US" altLang="zh-CN" sz="2400" i="1" dirty="0" smtClean="0">
                        <a:solidFill>
                          <a:srgbClr val="FF0000"/>
                        </a:solidFill>
                        <a:latin typeface="Cambria Math"/>
                      </a:rPr>
                      <m:t>)</m:t>
                    </m:r>
                    <m:r>
                      <a:rPr lang="zh-CN" altLang="en-US" sz="2400" i="1" dirty="0">
                        <a:solidFill>
                          <a:srgbClr val="FF0000"/>
                        </a:solidFill>
                        <a:latin typeface="Cambria Math"/>
                      </a:rPr>
                      <m:t>＝</m:t>
                    </m:r>
                    <m:r>
                      <a:rPr lang="en-US" altLang="zh-CN" sz="2400" i="1" dirty="0">
                        <a:solidFill>
                          <a:srgbClr val="FF0000"/>
                        </a:solidFill>
                        <a:latin typeface="Cambria Math"/>
                      </a:rPr>
                      <m:t>𝑝</m:t>
                    </m:r>
                    <m:r>
                      <a:rPr lang="en-US" altLang="zh-CN" sz="2400" i="1" dirty="0">
                        <a:solidFill>
                          <a:srgbClr val="FF0000"/>
                        </a:solidFill>
                        <a:latin typeface="Cambria Math"/>
                      </a:rPr>
                      <m:t>(</m:t>
                    </m:r>
                    <m:r>
                      <a:rPr lang="en-US" altLang="zh-CN" sz="2400" i="1" dirty="0">
                        <a:solidFill>
                          <a:srgbClr val="FF0000"/>
                        </a:solidFill>
                        <a:latin typeface="Cambria Math"/>
                      </a:rPr>
                      <m:t>𝑥</m:t>
                    </m:r>
                    <m:r>
                      <a:rPr lang="en-US" altLang="zh-CN" sz="2400" i="1" dirty="0">
                        <a:solidFill>
                          <a:srgbClr val="FF0000"/>
                        </a:solidFill>
                        <a:latin typeface="Cambria Math"/>
                      </a:rPr>
                      <m:t>)</m:t>
                    </m:r>
                  </m:oMath>
                </a14:m>
                <a:r>
                  <a:rPr lang="zh-CN" altLang="en-US" sz="2400" dirty="0">
                    <a:solidFill>
                      <a:srgbClr val="FF0000"/>
                    </a:solidFill>
                  </a:rPr>
                  <a:t>，</a:t>
                </a:r>
                <a:r>
                  <a:rPr lang="zh-CN" altLang="en-US" sz="2400" dirty="0"/>
                  <a:t>则称密码体制</a:t>
                </a:r>
                <a14:m>
                  <m:oMath xmlns:m="http://schemas.openxmlformats.org/officeDocument/2006/math">
                    <m:r>
                      <a:rPr lang="en-US" altLang="zh-CN" sz="2400" i="1" dirty="0" smtClean="0">
                        <a:latin typeface="Cambria Math"/>
                      </a:rPr>
                      <m:t>𝑅</m:t>
                    </m:r>
                  </m:oMath>
                </a14:m>
                <a:r>
                  <a:rPr lang="zh-CN" altLang="en-US" sz="2400" dirty="0"/>
                  <a:t>具有完善的保密性能，</a:t>
                </a:r>
                <a:r>
                  <a:rPr lang="zh-CN" altLang="en-US" sz="2400" dirty="0" smtClean="0"/>
                  <a:t>或称</a:t>
                </a:r>
                <a:r>
                  <a:rPr lang="zh-CN" altLang="en-US" sz="2400" dirty="0"/>
                  <a:t>为</a:t>
                </a:r>
                <a:r>
                  <a:rPr lang="zh-CN" altLang="en-US" sz="2400" b="1" dirty="0">
                    <a:solidFill>
                      <a:srgbClr val="FF0000"/>
                    </a:solidFill>
                  </a:rPr>
                  <a:t>完全保密</a:t>
                </a:r>
                <a:r>
                  <a:rPr lang="zh-CN" altLang="en-US" sz="2400" b="1" dirty="0" smtClean="0">
                    <a:solidFill>
                      <a:srgbClr val="FF0000"/>
                    </a:solidFill>
                  </a:rPr>
                  <a:t>性</a:t>
                </a:r>
                <a:r>
                  <a:rPr lang="en-US" altLang="zh-CN" sz="2400" b="1" dirty="0" smtClean="0">
                    <a:solidFill>
                      <a:srgbClr val="FF0000"/>
                    </a:solidFill>
                  </a:rPr>
                  <a:t>(</a:t>
                </a:r>
                <a:r>
                  <a:rPr lang="zh-CN" altLang="en-US" sz="2400" b="1" dirty="0" smtClean="0">
                    <a:solidFill>
                      <a:srgbClr val="FF0000"/>
                    </a:solidFill>
                  </a:rPr>
                  <a:t>完备保密性</a:t>
                </a:r>
                <a:r>
                  <a:rPr lang="en-US" altLang="zh-CN" sz="2400" b="1" dirty="0" smtClean="0">
                    <a:solidFill>
                      <a:srgbClr val="FF0000"/>
                    </a:solidFill>
                  </a:rPr>
                  <a:t>)</a:t>
                </a:r>
                <a:endParaRPr lang="zh-CN" altLang="en-US" sz="2400" b="1" dirty="0">
                  <a:solidFill>
                    <a:srgbClr val="FF0000"/>
                  </a:solidFill>
                </a:endParaRPr>
              </a:p>
              <a:p>
                <a:pPr marL="342900" indent="-342900">
                  <a:lnSpc>
                    <a:spcPct val="105000"/>
                  </a:lnSpc>
                  <a:buFont typeface="Arial" pitchFamily="34" charset="0"/>
                  <a:buChar char="•"/>
                </a:pPr>
                <a:r>
                  <a:rPr lang="zh-CN" altLang="en-US" sz="2400" dirty="0" smtClean="0"/>
                  <a:t>假设</a:t>
                </a:r>
                <a:r>
                  <a:rPr lang="zh-CN" altLang="en-US" sz="2400" dirty="0"/>
                  <a:t>密钥</a:t>
                </a:r>
                <a14:m>
                  <m:oMath xmlns:m="http://schemas.openxmlformats.org/officeDocument/2006/math">
                    <m:r>
                      <a:rPr lang="en-US" altLang="zh-CN" sz="2400" i="1" dirty="0" smtClean="0">
                        <a:latin typeface="Cambria Math"/>
                      </a:rPr>
                      <m:t>𝑘</m:t>
                    </m:r>
                    <m:r>
                      <a:rPr lang="en-US" altLang="zh-CN" sz="2400" i="1" dirty="0" smtClean="0">
                        <a:latin typeface="Cambria Math"/>
                      </a:rPr>
                      <m:t>∈</m:t>
                    </m:r>
                    <m:r>
                      <a:rPr lang="en-US" altLang="zh-CN" sz="2400" i="1" dirty="0" smtClean="0">
                        <a:latin typeface="Cambria Math"/>
                      </a:rPr>
                      <m:t>𝐾</m:t>
                    </m:r>
                  </m:oMath>
                </a14:m>
                <a:r>
                  <a:rPr lang="zh-CN" altLang="en-US" sz="2400" dirty="0">
                    <a:solidFill>
                      <a:srgbClr val="FF0000"/>
                    </a:solidFill>
                  </a:rPr>
                  <a:t>只用于一次加密</a:t>
                </a:r>
                <a:r>
                  <a:rPr lang="zh-CN" altLang="en-US" sz="2400" dirty="0"/>
                  <a:t>。明文空间</a:t>
                </a:r>
                <a14:m>
                  <m:oMath xmlns:m="http://schemas.openxmlformats.org/officeDocument/2006/math">
                    <m:r>
                      <a:rPr lang="en-US" altLang="zh-CN" sz="2400" i="1" dirty="0" smtClean="0">
                        <a:latin typeface="Cambria Math"/>
                      </a:rPr>
                      <m:t>𝑃</m:t>
                    </m:r>
                  </m:oMath>
                </a14:m>
                <a:r>
                  <a:rPr lang="zh-CN" altLang="en-US" sz="2400" dirty="0"/>
                  <a:t>存在一个概率分布</a:t>
                </a:r>
                <a:r>
                  <a:rPr lang="zh-CN" altLang="en-US" sz="2400" dirty="0" smtClean="0"/>
                  <a:t>，用</a:t>
                </a:r>
                <a14:m>
                  <m:oMath xmlns:m="http://schemas.openxmlformats.org/officeDocument/2006/math">
                    <m:r>
                      <a:rPr lang="en-US" altLang="zh-CN" sz="2400" i="1" dirty="0" smtClean="0">
                        <a:latin typeface="Cambria Math"/>
                      </a:rPr>
                      <m:t>𝑋</m:t>
                    </m:r>
                  </m:oMath>
                </a14:m>
                <a:r>
                  <a:rPr lang="zh-CN" altLang="en-US" sz="2400" dirty="0"/>
                  <a:t>表示，</a:t>
                </a:r>
                <a:r>
                  <a:rPr lang="en-US" altLang="zh-CN" sz="2400" i="1" dirty="0">
                    <a:solidFill>
                      <a:srgbClr val="FF0000"/>
                    </a:solidFill>
                  </a:rPr>
                  <a:t> </a:t>
                </a:r>
                <a14:m>
                  <m:oMath xmlns:m="http://schemas.openxmlformats.org/officeDocument/2006/math">
                    <m:r>
                      <a:rPr lang="en-US" altLang="zh-CN" sz="2400" i="1" dirty="0" smtClean="0">
                        <a:solidFill>
                          <a:srgbClr val="FF0000"/>
                        </a:solidFill>
                        <a:latin typeface="Cambria Math"/>
                      </a:rPr>
                      <m:t>𝑝</m:t>
                    </m:r>
                    <m:r>
                      <a:rPr lang="en-US" altLang="zh-CN" sz="2400" i="1" dirty="0" smtClean="0">
                        <a:solidFill>
                          <a:srgbClr val="FF0000"/>
                        </a:solidFill>
                        <a:latin typeface="Cambria Math"/>
                      </a:rPr>
                      <m:t>(</m:t>
                    </m:r>
                    <m:r>
                      <a:rPr lang="en-US" altLang="zh-CN" sz="2400" i="1" dirty="0" smtClean="0">
                        <a:solidFill>
                          <a:srgbClr val="FF0000"/>
                        </a:solidFill>
                        <a:latin typeface="Cambria Math"/>
                      </a:rPr>
                      <m:t>𝑋</m:t>
                    </m:r>
                    <m:r>
                      <a:rPr lang="zh-CN" altLang="en-US" sz="2400" i="1" dirty="0">
                        <a:solidFill>
                          <a:srgbClr val="FF0000"/>
                        </a:solidFill>
                        <a:latin typeface="Cambria Math"/>
                      </a:rPr>
                      <m:t>＝</m:t>
                    </m:r>
                    <m:r>
                      <a:rPr lang="en-US" altLang="zh-CN" sz="2400" i="1" dirty="0">
                        <a:solidFill>
                          <a:srgbClr val="FF0000"/>
                        </a:solidFill>
                        <a:latin typeface="Cambria Math"/>
                      </a:rPr>
                      <m:t>𝑥</m:t>
                    </m:r>
                    <m:r>
                      <a:rPr lang="en-US" altLang="zh-CN" sz="2400" i="1" dirty="0">
                        <a:solidFill>
                          <a:srgbClr val="FF0000"/>
                        </a:solidFill>
                        <a:latin typeface="Cambria Math"/>
                      </a:rPr>
                      <m:t>)</m:t>
                    </m:r>
                  </m:oMath>
                </a14:m>
                <a:r>
                  <a:rPr lang="zh-CN" altLang="en-US" sz="2400" dirty="0"/>
                  <a:t>表示明文</a:t>
                </a:r>
                <a14:m>
                  <m:oMath xmlns:m="http://schemas.openxmlformats.org/officeDocument/2006/math">
                    <m:r>
                      <a:rPr lang="en-US" altLang="zh-CN" sz="2400" i="1" dirty="0" smtClean="0">
                        <a:latin typeface="Cambria Math"/>
                      </a:rPr>
                      <m:t>𝑥</m:t>
                    </m:r>
                  </m:oMath>
                </a14:m>
                <a:r>
                  <a:rPr lang="zh-CN" altLang="en-US" sz="2400" dirty="0"/>
                  <a:t>发生的先验概率</a:t>
                </a:r>
              </a:p>
            </p:txBody>
          </p:sp>
        </mc:Choice>
        <mc:Fallback xmlns="">
          <p:sp>
            <p:nvSpPr>
              <p:cNvPr id="2" name="矩形 1"/>
              <p:cNvSpPr>
                <a:spLocks noRot="1" noChangeAspect="1" noMove="1" noResize="1" noEditPoints="1" noAdjustHandles="1" noChangeArrowheads="1" noChangeShapeType="1" noTextEdit="1"/>
              </p:cNvSpPr>
              <p:nvPr/>
            </p:nvSpPr>
            <p:spPr>
              <a:xfrm>
                <a:off x="831574" y="3276600"/>
                <a:ext cx="7855226" cy="2419124"/>
              </a:xfrm>
              <a:prstGeom prst="rect">
                <a:avLst/>
              </a:prstGeom>
              <a:blipFill>
                <a:blip r:embed="rId2"/>
                <a:stretch>
                  <a:fillRect l="-1164" t="-3283"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3527660"/>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8674" name="内容占位符 2"/>
              <p:cNvSpPr>
                <a:spLocks noGrp="1"/>
              </p:cNvSpPr>
              <p:nvPr>
                <p:ph idx="1"/>
              </p:nvPr>
            </p:nvSpPr>
            <p:spPr/>
            <p:txBody>
              <a:bodyPr/>
              <a:lstStyle/>
              <a:p>
                <a:pPr lvl="1" eaLnBrk="1" hangingPunct="1">
                  <a:lnSpc>
                    <a:spcPct val="110000"/>
                  </a:lnSpc>
                  <a:buFont typeface="Wingdings" pitchFamily="2" charset="2"/>
                  <a:buChar char="l"/>
                </a:pPr>
                <a:r>
                  <a:rPr lang="zh-CN" altLang="en-US" dirty="0" smtClean="0">
                    <a:ea typeface="宋体" charset="-122"/>
                  </a:rPr>
                  <a:t>假设以固定的概率分布选取密钥</a:t>
                </a:r>
                <a:endParaRPr lang="en-US" altLang="zh-CN" dirty="0" smtClean="0">
                  <a:ea typeface="宋体" charset="-122"/>
                </a:endParaRPr>
              </a:p>
              <a:p>
                <a:pPr lvl="2" eaLnBrk="1" hangingPunct="1">
                  <a:lnSpc>
                    <a:spcPct val="110000"/>
                  </a:lnSpc>
                  <a:buFont typeface="Wingdings" panose="05000000000000000000" pitchFamily="2" charset="2"/>
                  <a:buChar char="ü"/>
                </a:pPr>
                <a:r>
                  <a:rPr lang="zh-CN" altLang="en-US" b="1" dirty="0" smtClean="0">
                    <a:solidFill>
                      <a:srgbClr val="FF0000"/>
                    </a:solidFill>
                    <a:ea typeface="宋体" charset="-122"/>
                  </a:rPr>
                  <a:t>通常密钥选取是随机的</a:t>
                </a:r>
                <a:r>
                  <a:rPr lang="zh-CN" altLang="en-US" dirty="0" smtClean="0">
                    <a:ea typeface="宋体" charset="-122"/>
                  </a:rPr>
                  <a:t>，所有密钥都是等概率的，在这里假设不</a:t>
                </a:r>
                <a:r>
                  <a:rPr lang="zh-CN" altLang="en-US" dirty="0">
                    <a:ea typeface="宋体" charset="-122"/>
                  </a:rPr>
                  <a:t>一定</a:t>
                </a:r>
                <a:r>
                  <a:rPr lang="zh-CN" altLang="en-US" dirty="0" smtClean="0">
                    <a:ea typeface="宋体" charset="-122"/>
                  </a:rPr>
                  <a:t>是等概率的</a:t>
                </a:r>
                <a:endParaRPr lang="en-US" altLang="zh-CN" dirty="0" smtClean="0">
                  <a:ea typeface="宋体" charset="-122"/>
                </a:endParaRPr>
              </a:p>
              <a:p>
                <a:pPr lvl="2" eaLnBrk="1" hangingPunct="1">
                  <a:lnSpc>
                    <a:spcPct val="110000"/>
                  </a:lnSpc>
                  <a:buFont typeface="Wingdings" panose="05000000000000000000" pitchFamily="2" charset="2"/>
                  <a:buChar char="ü"/>
                </a:pPr>
                <a:r>
                  <a:rPr lang="zh-CN" altLang="en-US" dirty="0" smtClean="0">
                    <a:ea typeface="宋体" charset="-122"/>
                  </a:rPr>
                  <a:t>密钥用</a:t>
                </a:r>
                <a:r>
                  <a:rPr lang="zh-CN" altLang="en-US" dirty="0">
                    <a:ea typeface="宋体" charset="-122"/>
                  </a:rPr>
                  <a:t>随机变量</a:t>
                </a:r>
                <a14:m>
                  <m:oMath xmlns:m="http://schemas.openxmlformats.org/officeDocument/2006/math">
                    <m:r>
                      <a:rPr lang="en-US" altLang="zh-CN" i="1" dirty="0" smtClean="0">
                        <a:latin typeface="Cambria Math"/>
                        <a:ea typeface="宋体" charset="-122"/>
                      </a:rPr>
                      <m:t>𝐾</m:t>
                    </m:r>
                  </m:oMath>
                </a14:m>
                <a:r>
                  <a:rPr lang="zh-CN" altLang="en-US" dirty="0" smtClean="0">
                    <a:ea typeface="宋体" charset="-122"/>
                  </a:rPr>
                  <a:t>表示；</a:t>
                </a:r>
                <a14:m>
                  <m:oMath xmlns:m="http://schemas.openxmlformats.org/officeDocument/2006/math">
                    <m:r>
                      <a:rPr lang="en-US" altLang="zh-CN" i="1" dirty="0" smtClean="0">
                        <a:solidFill>
                          <a:srgbClr val="FF0000"/>
                        </a:solidFill>
                        <a:latin typeface="Cambria Math"/>
                        <a:ea typeface="宋体" charset="-122"/>
                      </a:rPr>
                      <m:t>𝑝</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𝐾</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𝑘</m:t>
                    </m:r>
                    <m:r>
                      <a:rPr lang="en-US" altLang="zh-CN" i="1" dirty="0" smtClean="0">
                        <a:solidFill>
                          <a:srgbClr val="FF0000"/>
                        </a:solidFill>
                        <a:latin typeface="Cambria Math"/>
                        <a:ea typeface="宋体" charset="-122"/>
                      </a:rPr>
                      <m:t>)</m:t>
                    </m:r>
                  </m:oMath>
                </a14:m>
                <a:r>
                  <a:rPr lang="zh-CN" altLang="en-US" dirty="0" smtClean="0">
                    <a:ea typeface="宋体" charset="-122"/>
                  </a:rPr>
                  <a:t>表示密钥</a:t>
                </a:r>
                <a14:m>
                  <m:oMath xmlns:m="http://schemas.openxmlformats.org/officeDocument/2006/math">
                    <m:r>
                      <a:rPr lang="en-US" altLang="zh-CN" i="1" dirty="0" smtClean="0">
                        <a:latin typeface="Cambria Math"/>
                        <a:ea typeface="宋体" charset="-122"/>
                      </a:rPr>
                      <m:t>𝑘</m:t>
                    </m:r>
                  </m:oMath>
                </a14:m>
                <a:r>
                  <a:rPr lang="zh-CN" altLang="en-US" dirty="0" smtClean="0">
                    <a:ea typeface="宋体" charset="-122"/>
                  </a:rPr>
                  <a:t>发生的概率</a:t>
                </a:r>
                <a:endParaRPr lang="en-US" altLang="zh-CN" dirty="0" smtClean="0">
                  <a:ea typeface="宋体" charset="-122"/>
                </a:endParaRPr>
              </a:p>
              <a:p>
                <a:pPr lvl="2" eaLnBrk="1" hangingPunct="1">
                  <a:lnSpc>
                    <a:spcPct val="110000"/>
                  </a:lnSpc>
                  <a:buFont typeface="Wingdings" pitchFamily="2" charset="2"/>
                  <a:buChar char="l"/>
                </a:pPr>
                <a:endParaRPr lang="en-US" altLang="zh-CN" dirty="0" smtClean="0">
                  <a:ea typeface="宋体" charset="-122"/>
                </a:endParaRPr>
              </a:p>
              <a:p>
                <a:pPr lvl="1" eaLnBrk="1" hangingPunct="1">
                  <a:lnSpc>
                    <a:spcPct val="110000"/>
                  </a:lnSpc>
                  <a:buFont typeface="Wingdings" pitchFamily="2" charset="2"/>
                  <a:buChar char="l"/>
                </a:pPr>
                <a:r>
                  <a:rPr lang="zh-CN" altLang="en-US" dirty="0" smtClean="0">
                    <a:ea typeface="宋体" charset="-122"/>
                  </a:rPr>
                  <a:t>假设密钥和明文是统计独立的</a:t>
                </a:r>
                <a:endParaRPr lang="en-US" altLang="zh-CN" dirty="0" smtClean="0">
                  <a:ea typeface="宋体" charset="-122"/>
                </a:endParaRPr>
              </a:p>
              <a:p>
                <a:pPr lvl="1" eaLnBrk="1" hangingPunct="1">
                  <a:lnSpc>
                    <a:spcPct val="110000"/>
                  </a:lnSpc>
                  <a:buFont typeface="Wingdings" pitchFamily="2" charset="2"/>
                  <a:buChar char="l"/>
                </a:pPr>
                <a:endParaRPr lang="zh-CN" altLang="en-US" dirty="0" smtClean="0">
                  <a:ea typeface="宋体" charset="-122"/>
                </a:endParaRPr>
              </a:p>
              <a:p>
                <a:pPr lvl="1" eaLnBrk="1" hangingPunct="1">
                  <a:lnSpc>
                    <a:spcPct val="110000"/>
                  </a:lnSpc>
                  <a:buFont typeface="Wingdings" pitchFamily="2" charset="2"/>
                  <a:buChar char="l"/>
                </a:pPr>
                <a:r>
                  <a:rPr lang="zh-CN" altLang="en-US" dirty="0">
                    <a:ea typeface="宋体" charset="-122"/>
                  </a:rPr>
                  <a:t>密文</a:t>
                </a:r>
                <a:r>
                  <a:rPr lang="zh-CN" altLang="en-US" dirty="0" smtClean="0">
                    <a:ea typeface="宋体" charset="-122"/>
                  </a:rPr>
                  <a:t>用随机变量</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表示。通过明文</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和密钥</a:t>
                </a:r>
                <a14:m>
                  <m:oMath xmlns:m="http://schemas.openxmlformats.org/officeDocument/2006/math">
                    <m:r>
                      <a:rPr lang="en-US" altLang="zh-CN" i="1" dirty="0" smtClean="0">
                        <a:latin typeface="Cambria Math"/>
                        <a:ea typeface="宋体" charset="-122"/>
                      </a:rPr>
                      <m:t>𝐾</m:t>
                    </m:r>
                  </m:oMath>
                </a14:m>
                <a:r>
                  <a:rPr lang="zh-CN" altLang="en-US" dirty="0" smtClean="0">
                    <a:ea typeface="宋体" charset="-122"/>
                  </a:rPr>
                  <a:t>可以计算出密文</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的概率</a:t>
                </a:r>
                <a14:m>
                  <m:oMath xmlns:m="http://schemas.openxmlformats.org/officeDocument/2006/math">
                    <m:r>
                      <a:rPr lang="en-US" altLang="zh-CN" i="1" dirty="0" smtClean="0">
                        <a:solidFill>
                          <a:srgbClr val="FF0000"/>
                        </a:solidFill>
                        <a:latin typeface="Cambria Math"/>
                        <a:ea typeface="宋体" charset="-122"/>
                      </a:rPr>
                      <m:t>𝑝</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𝑌</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𝑦</m:t>
                    </m:r>
                    <m:r>
                      <a:rPr lang="en-US" altLang="zh-CN" i="1" dirty="0" smtClean="0">
                        <a:solidFill>
                          <a:srgbClr val="FF0000"/>
                        </a:solidFill>
                        <a:latin typeface="Cambria Math"/>
                        <a:ea typeface="宋体" charset="-122"/>
                      </a:rPr>
                      <m:t>)</m:t>
                    </m:r>
                  </m:oMath>
                </a14:m>
                <a:endParaRPr lang="zh-CN" altLang="en-US" dirty="0" smtClean="0">
                  <a:ea typeface="宋体" charset="-122"/>
                </a:endParaRPr>
              </a:p>
            </p:txBody>
          </p:sp>
        </mc:Choice>
        <mc:Fallback xmlns="">
          <p:sp>
            <p:nvSpPr>
              <p:cNvPr id="28674" name="内容占位符 2"/>
              <p:cNvSpPr>
                <a:spLocks noGrp="1" noRot="1" noChangeAspect="1" noMove="1" noResize="1" noEditPoints="1" noAdjustHandles="1" noChangeArrowheads="1" noChangeShapeType="1" noTextEdit="1"/>
              </p:cNvSpPr>
              <p:nvPr>
                <p:ph idx="1"/>
              </p:nvPr>
            </p:nvSpPr>
            <p:spPr>
              <a:blipFill>
                <a:blip r:embed="rId2"/>
                <a:stretch>
                  <a:fillRect t="-1355"/>
                </a:stretch>
              </a:blipFill>
            </p:spPr>
            <p:txBody>
              <a:bodyPr/>
              <a:lstStyle/>
              <a:p>
                <a:r>
                  <a:rPr lang="zh-CN" altLang="en-US">
                    <a:noFill/>
                  </a:rPr>
                  <a:t> </a:t>
                </a:r>
              </a:p>
            </p:txBody>
          </p:sp>
        </mc:Fallback>
      </mc:AlternateContent>
      <p:sp>
        <p:nvSpPr>
          <p:cNvPr id="28675" name="日期占位符 3"/>
          <p:cNvSpPr>
            <a:spLocks noGrp="1"/>
          </p:cNvSpPr>
          <p:nvPr>
            <p:ph type="dt" sz="quarter" idx="10"/>
          </p:nvPr>
        </p:nvSpPr>
        <p:spPr>
          <a:noFill/>
        </p:spPr>
        <p:txBody>
          <a:bodyPr/>
          <a:lstStyle/>
          <a:p>
            <a:fld id="{2973682F-5CBC-4AE7-86E4-507586788610}" type="datetime1">
              <a:rPr lang="zh-CN" altLang="en-US" smtClean="0">
                <a:ea typeface="宋体" charset="-122"/>
              </a:rPr>
              <a:t>2020/11/19</a:t>
            </a:fld>
            <a:endParaRPr lang="en-US" altLang="zh-CN" smtClean="0">
              <a:ea typeface="宋体" charset="-122"/>
            </a:endParaRPr>
          </a:p>
        </p:txBody>
      </p:sp>
      <p:sp>
        <p:nvSpPr>
          <p:cNvPr id="28676"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28677" name="灯片编号占位符 5"/>
          <p:cNvSpPr>
            <a:spLocks noGrp="1"/>
          </p:cNvSpPr>
          <p:nvPr>
            <p:ph type="sldNum" sz="quarter" idx="12"/>
          </p:nvPr>
        </p:nvSpPr>
        <p:spPr>
          <a:noFill/>
        </p:spPr>
        <p:txBody>
          <a:bodyPr/>
          <a:lstStyle/>
          <a:p>
            <a:fld id="{A27E0A9C-5170-483F-BD0C-D4C0BD140931}" type="slidenum">
              <a:rPr lang="en-US" altLang="zh-CN" smtClean="0">
                <a:ea typeface="宋体" charset="-122"/>
              </a:rPr>
              <a:pPr/>
              <a:t>59</a:t>
            </a:fld>
            <a:endParaRPr lang="en-US" altLang="zh-CN" smtClean="0">
              <a:ea typeface="宋体" charset="-122"/>
            </a:endParaRPr>
          </a:p>
        </p:txBody>
      </p:sp>
    </p:spTree>
    <p:extLst>
      <p:ext uri="{BB962C8B-B14F-4D97-AF65-F5344CB8AC3E}">
        <p14:creationId xmlns:p14="http://schemas.microsoft.com/office/powerpoint/2010/main" val="3875785891"/>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674">
                                            <p:txEl>
                                              <p:pRg st="4" end="4"/>
                                            </p:txEl>
                                          </p:spTgt>
                                        </p:tgtEl>
                                        <p:attrNameLst>
                                          <p:attrName>style.visibility</p:attrName>
                                        </p:attrNameLst>
                                      </p:cBhvr>
                                      <p:to>
                                        <p:strVal val="visible"/>
                                      </p:to>
                                    </p:set>
                                    <p:animEffect transition="in" filter="circle(in)">
                                      <p:cBhvr>
                                        <p:cTn id="7" dur="2000"/>
                                        <p:tgtEl>
                                          <p:spTgt spid="2867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8674">
                                            <p:txEl>
                                              <p:pRg st="6" end="6"/>
                                            </p:txEl>
                                          </p:spTgt>
                                        </p:tgtEl>
                                        <p:attrNameLst>
                                          <p:attrName>style.visibility</p:attrName>
                                        </p:attrNameLst>
                                      </p:cBhvr>
                                      <p:to>
                                        <p:strVal val="visible"/>
                                      </p:to>
                                    </p:set>
                                    <p:animEffect transition="in" filter="fade">
                                      <p:cBhvr>
                                        <p:cTn id="12" dur="1000"/>
                                        <p:tgtEl>
                                          <p:spTgt spid="28674">
                                            <p:txEl>
                                              <p:pRg st="6" end="6"/>
                                            </p:txEl>
                                          </p:spTgt>
                                        </p:tgtEl>
                                      </p:cBhvr>
                                    </p:animEffect>
                                    <p:anim calcmode="lin" valueType="num">
                                      <p:cBhvr>
                                        <p:cTn id="13" dur="1000" fill="hold"/>
                                        <p:tgtEl>
                                          <p:spTgt spid="28674">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2867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例：</a:t>
                </a:r>
                <a:r>
                  <a:rPr lang="en-US" altLang="zh-CN" dirty="0" smtClean="0"/>
                  <a:t>Kaiser</a:t>
                </a:r>
                <a:r>
                  <a:rPr lang="zh-CN" altLang="en-US" dirty="0" smtClean="0"/>
                  <a:t>（凯撒）密码</a:t>
                </a:r>
                <a:endParaRPr lang="en-US" altLang="zh-CN" dirty="0" smtClean="0"/>
              </a:p>
              <a:p>
                <a:pPr>
                  <a:buNone/>
                </a:pPr>
                <a:r>
                  <a:rPr lang="en-US" altLang="zh-CN" dirty="0" smtClean="0"/>
                  <a:t>    </a:t>
                </a:r>
                <a:r>
                  <a:rPr lang="zh-CN" altLang="pl-PL" dirty="0" smtClean="0"/>
                  <a:t>若令</a:t>
                </a:r>
                <a:r>
                  <a:rPr lang="en-US" altLang="zh-CN" dirty="0" smtClean="0"/>
                  <a:t>26</a:t>
                </a:r>
                <a:r>
                  <a:rPr lang="zh-CN" altLang="en-US" dirty="0" smtClean="0"/>
                  <a:t>个字母分别对应于整数</a:t>
                </a:r>
                <a:r>
                  <a:rPr lang="en-US" altLang="zh-CN" dirty="0" smtClean="0"/>
                  <a:t>0</a:t>
                </a:r>
                <a:r>
                  <a:rPr lang="en-US" altLang="zh-CN" dirty="0" smtClean="0">
                    <a:sym typeface="Symbol" pitchFamily="18" charset="2"/>
                  </a:rPr>
                  <a:t></a:t>
                </a:r>
                <a:r>
                  <a:rPr lang="en-US" altLang="zh-CN" dirty="0" smtClean="0"/>
                  <a:t>25</a:t>
                </a:r>
              </a:p>
              <a:p>
                <a:pPr>
                  <a:buNone/>
                </a:pPr>
                <a:endParaRPr lang="en-US" altLang="zh-CN" dirty="0" smtClean="0"/>
              </a:p>
              <a:p>
                <a:pPr>
                  <a:buNone/>
                </a:pPr>
                <a:endParaRPr lang="en-US" altLang="zh-CN" dirty="0" smtClean="0"/>
              </a:p>
              <a:p>
                <a:pPr>
                  <a:buNone/>
                </a:pPr>
                <a:endParaRPr lang="en-US" altLang="zh-CN" dirty="0" smtClean="0"/>
              </a:p>
              <a:p>
                <a:pPr>
                  <a:buNone/>
                </a:pPr>
                <a:r>
                  <a:rPr lang="en-US" altLang="zh-CN" dirty="0" smtClean="0"/>
                  <a:t> Kaiser</a:t>
                </a:r>
                <a:r>
                  <a:rPr lang="zh-CN" altLang="en-US" dirty="0" smtClean="0"/>
                  <a:t>密码的加密：</a:t>
                </a:r>
                <a:endParaRPr lang="en-US" altLang="zh-CN" dirty="0" smtClean="0"/>
              </a:p>
              <a:p>
                <a:pPr>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                    </m:t>
                      </m:r>
                      <m:r>
                        <a:rPr lang="en-US" altLang="zh-CN" i="1" dirty="0" smtClean="0">
                          <a:latin typeface="Cambria Math"/>
                        </a:rPr>
                        <m:t>𝑐</m:t>
                      </m:r>
                      <m:r>
                        <a:rPr lang="zh-CN" altLang="en-US" i="1" dirty="0" smtClean="0">
                          <a:latin typeface="Cambria Math"/>
                        </a:rPr>
                        <m:t>＝</m:t>
                      </m:r>
                      <m:r>
                        <a:rPr lang="en-US" altLang="zh-CN" i="1" dirty="0" smtClean="0">
                          <a:latin typeface="Cambria Math"/>
                        </a:rPr>
                        <m:t>(</m:t>
                      </m:r>
                      <m:r>
                        <a:rPr lang="en-US" altLang="zh-CN" i="1" dirty="0" smtClean="0">
                          <a:latin typeface="Cambria Math"/>
                        </a:rPr>
                        <m:t>𝑚</m:t>
                      </m:r>
                      <m:r>
                        <a:rPr lang="zh-CN" altLang="en-US" i="1" dirty="0" smtClean="0">
                          <a:latin typeface="Cambria Math"/>
                        </a:rPr>
                        <m:t>＋</m:t>
                      </m:r>
                      <m:r>
                        <a:rPr lang="en-US" altLang="zh-CN" i="1" dirty="0" smtClean="0">
                          <a:solidFill>
                            <a:srgbClr val="FF0000"/>
                          </a:solidFill>
                          <a:latin typeface="Cambria Math"/>
                        </a:rPr>
                        <m:t>𝑘</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26</m:t>
                      </m:r>
                    </m:oMath>
                  </m:oMathPara>
                </a14:m>
                <a:endParaRPr lang="en-US" altLang="zh-CN" dirty="0" smtClean="0"/>
              </a:p>
              <a:p>
                <a:pPr>
                  <a:buNone/>
                </a:pPr>
                <a:r>
                  <a:rPr lang="zh-CN" altLang="en-US" dirty="0" smtClean="0"/>
                  <a:t>解密：</a:t>
                </a:r>
                <a:endParaRPr lang="en-US" altLang="zh-CN" dirty="0" smtClean="0"/>
              </a:p>
              <a:p>
                <a:pPr>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                     </m:t>
                      </m:r>
                      <m:r>
                        <a:rPr lang="en-US" altLang="zh-CN" i="1" dirty="0" smtClean="0">
                          <a:latin typeface="Cambria Math"/>
                        </a:rPr>
                        <m:t>𝑚</m:t>
                      </m:r>
                      <m:r>
                        <a:rPr lang="zh-CN" altLang="en-US" i="1" dirty="0" smtClean="0">
                          <a:latin typeface="Cambria Math"/>
                        </a:rPr>
                        <m:t>＝</m:t>
                      </m:r>
                      <m:r>
                        <a:rPr lang="en-US" altLang="zh-CN" i="1" dirty="0" smtClean="0">
                          <a:latin typeface="Cambria Math"/>
                        </a:rPr>
                        <m:t>(</m:t>
                      </m:r>
                      <m:r>
                        <a:rPr lang="en-US" altLang="zh-CN" i="1" dirty="0" smtClean="0">
                          <a:latin typeface="Cambria Math"/>
                        </a:rPr>
                        <m:t>𝑐</m:t>
                      </m:r>
                      <m:r>
                        <a:rPr lang="en-US" altLang="zh-CN" i="1" dirty="0" smtClean="0">
                          <a:latin typeface="Cambria Math"/>
                        </a:rPr>
                        <m:t> – </m:t>
                      </m:r>
                      <m:r>
                        <a:rPr lang="en-US" altLang="zh-CN" i="1" dirty="0" smtClean="0">
                          <a:solidFill>
                            <a:srgbClr val="FF0000"/>
                          </a:solidFill>
                          <a:latin typeface="Cambria Math"/>
                        </a:rPr>
                        <m:t>𝑘</m:t>
                      </m:r>
                      <m:r>
                        <a:rPr lang="en-US" altLang="zh-CN" i="1" dirty="0" smtClean="0">
                          <a:latin typeface="Cambria Math"/>
                        </a:rPr>
                        <m:t>) </m:t>
                      </m:r>
                      <m:r>
                        <a:rPr lang="en-US" altLang="zh-CN" i="1" dirty="0" smtClean="0">
                          <a:latin typeface="Cambria Math"/>
                        </a:rPr>
                        <m:t>𝑚𝑜𝑑</m:t>
                      </m:r>
                      <m:r>
                        <a:rPr lang="en-US" altLang="zh-CN" i="1" dirty="0" smtClean="0">
                          <a:latin typeface="Cambria Math"/>
                        </a:rPr>
                        <m:t> 26</m:t>
                      </m:r>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481"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EFD8FEB1-D3C2-46FF-B783-22FAC3627C2A}"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a:t>
            </a:fld>
            <a:endParaRPr lang="en-US" altLang="zh-CN" dirty="0"/>
          </a:p>
        </p:txBody>
      </p:sp>
      <p:pic>
        <p:nvPicPr>
          <p:cNvPr id="7" name="Picture 23"/>
          <p:cNvPicPr>
            <a:picLocks noChangeAspect="1" noChangeArrowheads="1"/>
          </p:cNvPicPr>
          <p:nvPr/>
        </p:nvPicPr>
        <p:blipFill>
          <a:blip r:embed="rId3" cstate="print"/>
          <a:srcRect/>
          <a:stretch>
            <a:fillRect/>
          </a:stretch>
        </p:blipFill>
        <p:spPr bwMode="auto">
          <a:xfrm>
            <a:off x="406400" y="2895600"/>
            <a:ext cx="8280400" cy="1239837"/>
          </a:xfrm>
          <a:prstGeom prst="rect">
            <a:avLst/>
          </a:prstGeom>
          <a:noFill/>
          <a:ln w="9525">
            <a:noFill/>
            <a:miter lim="800000"/>
            <a:headEnd/>
            <a:tailEnd/>
          </a:ln>
          <a:effectLst/>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circle(in)">
                                      <p:cBhvr>
                                        <p:cTn id="7" dur="2000"/>
                                        <p:tgtEl>
                                          <p:spTgt spid="3">
                                            <p:txEl>
                                              <p:pRg st="7" end="7"/>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circle(in)">
                                      <p:cBhvr>
                                        <p:cTn id="10"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1510" name="内容占位符 2"/>
              <p:cNvSpPr>
                <a:spLocks noGrp="1"/>
              </p:cNvSpPr>
              <p:nvPr>
                <p:ph idx="1"/>
              </p:nvPr>
            </p:nvSpPr>
            <p:spPr/>
            <p:txBody>
              <a:bodyPr/>
              <a:lstStyle/>
              <a:p>
                <a:pPr eaLnBrk="1" hangingPunct="1"/>
                <a:r>
                  <a:rPr lang="zh-CN" altLang="en-US" dirty="0">
                    <a:ea typeface="宋体" charset="-122"/>
                  </a:rPr>
                  <a:t>对于密钥</a:t>
                </a:r>
                <a14:m>
                  <m:oMath xmlns:m="http://schemas.openxmlformats.org/officeDocument/2006/math">
                    <m:r>
                      <a:rPr lang="en-US" altLang="zh-CN" i="1" dirty="0" smtClean="0">
                        <a:latin typeface="Cambria Math"/>
                        <a:ea typeface="宋体" charset="-122"/>
                      </a:rPr>
                      <m:t>𝑘</m:t>
                    </m:r>
                    <m:r>
                      <a:rPr lang="en-US" altLang="zh-CN" i="1" dirty="0" smtClean="0">
                        <a:latin typeface="Cambria Math"/>
                        <a:ea typeface="宋体" charset="-122"/>
                      </a:rPr>
                      <m:t>∈</m:t>
                    </m:r>
                    <m:r>
                      <a:rPr lang="en-US" altLang="zh-CN" i="1" dirty="0" smtClean="0">
                        <a:latin typeface="Cambria Math"/>
                        <a:ea typeface="宋体" charset="-122"/>
                      </a:rPr>
                      <m:t>𝐾</m:t>
                    </m:r>
                  </m:oMath>
                </a14:m>
                <a:r>
                  <a:rPr lang="zh-CN" altLang="en-US" dirty="0">
                    <a:ea typeface="宋体" charset="-122"/>
                  </a:rPr>
                  <a:t>，定义</a:t>
                </a:r>
                <a14:m>
                  <m:oMath xmlns:m="http://schemas.openxmlformats.org/officeDocument/2006/math">
                    <m:r>
                      <a:rPr lang="en-US" altLang="zh-CN" i="1" dirty="0" smtClean="0">
                        <a:latin typeface="Cambria Math"/>
                        <a:ea typeface="宋体" charset="-122"/>
                      </a:rPr>
                      <m:t>𝐶</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dirty="0" smtClean="0">
                        <a:latin typeface="Cambria Math"/>
                        <a:ea typeface="宋体" charset="-122"/>
                      </a:rPr>
                      <m:t>)</m:t>
                    </m:r>
                    <m:r>
                      <a:rPr lang="zh-CN" altLang="en-US" i="1" dirty="0">
                        <a:latin typeface="Cambria Math"/>
                        <a:ea typeface="宋体" charset="-122"/>
                      </a:rPr>
                      <m:t>＝</m:t>
                    </m:r>
                    <m:r>
                      <a:rPr lang="en-US" altLang="zh-CN" i="1" dirty="0">
                        <a:latin typeface="Cambria Math"/>
                        <a:ea typeface="宋体" charset="-122"/>
                      </a:rPr>
                      <m:t>{</m:t>
                    </m:r>
                    <m:r>
                      <a:rPr lang="en-US" altLang="zh-CN" i="1" dirty="0" err="1">
                        <a:latin typeface="Cambria Math"/>
                        <a:ea typeface="宋体" charset="-122"/>
                      </a:rPr>
                      <m:t>𝐸</m:t>
                    </m:r>
                    <m:r>
                      <a:rPr lang="en-US" altLang="zh-CN" i="1" baseline="-25000" dirty="0" err="1">
                        <a:latin typeface="Cambria Math"/>
                        <a:ea typeface="宋体" charset="-122"/>
                      </a:rPr>
                      <m:t>𝑘</m:t>
                    </m:r>
                    <m:r>
                      <a:rPr lang="en-US" altLang="zh-CN" i="1" dirty="0">
                        <a:latin typeface="Cambria Math"/>
                        <a:ea typeface="宋体" charset="-122"/>
                      </a:rPr>
                      <m:t>(</m:t>
                    </m:r>
                    <m:r>
                      <a:rPr lang="en-US" altLang="zh-CN" i="1" dirty="0">
                        <a:latin typeface="Cambria Math"/>
                        <a:ea typeface="宋体" charset="-122"/>
                      </a:rPr>
                      <m:t>𝑥</m:t>
                    </m:r>
                    <m:r>
                      <a:rPr lang="en-US" altLang="zh-CN" i="1" dirty="0">
                        <a:latin typeface="Cambria Math"/>
                        <a:ea typeface="宋体" charset="-122"/>
                      </a:rPr>
                      <m:t>), </m:t>
                    </m:r>
                    <m:r>
                      <a:rPr lang="en-US" altLang="zh-CN" i="1" dirty="0" err="1">
                        <a:latin typeface="Cambria Math"/>
                        <a:ea typeface="宋体" charset="-122"/>
                      </a:rPr>
                      <m:t>𝑥</m:t>
                    </m:r>
                    <m:r>
                      <a:rPr lang="en-US" altLang="zh-CN" i="1" dirty="0" err="1">
                        <a:latin typeface="Cambria Math"/>
                        <a:ea typeface="宋体" charset="-122"/>
                      </a:rPr>
                      <m:t>∈</m:t>
                    </m:r>
                    <m:r>
                      <a:rPr lang="en-US" altLang="zh-CN" i="1" dirty="0" err="1">
                        <a:latin typeface="Cambria Math"/>
                        <a:ea typeface="宋体" charset="-122"/>
                      </a:rPr>
                      <m:t>𝑃</m:t>
                    </m:r>
                    <m:r>
                      <a:rPr lang="en-US" altLang="zh-CN" i="1" dirty="0">
                        <a:latin typeface="Cambria Math"/>
                        <a:ea typeface="宋体" charset="-122"/>
                      </a:rPr>
                      <m:t> </m:t>
                    </m:r>
                    <m:r>
                      <a:rPr lang="en-US" altLang="zh-CN" i="1" dirty="0" smtClean="0">
                        <a:latin typeface="Cambria Math"/>
                        <a:ea typeface="宋体" charset="-122"/>
                      </a:rPr>
                      <m:t>}</m:t>
                    </m:r>
                  </m:oMath>
                </a14:m>
                <a:r>
                  <a:rPr lang="zh-CN" altLang="en-US" dirty="0" smtClean="0">
                    <a:ea typeface="宋体" charset="-122"/>
                  </a:rPr>
                  <a:t>，</a:t>
                </a:r>
                <a:r>
                  <a:rPr lang="zh-CN" altLang="en-US" i="1" dirty="0" smtClean="0">
                    <a:ea typeface="宋体" charset="-122"/>
                  </a:rPr>
                  <a:t>即</a:t>
                </a:r>
                <a14:m>
                  <m:oMath xmlns:m="http://schemas.openxmlformats.org/officeDocument/2006/math">
                    <m:r>
                      <a:rPr lang="en-US" altLang="zh-CN" b="1" i="1" dirty="0" smtClean="0">
                        <a:solidFill>
                          <a:srgbClr val="FF0000"/>
                        </a:solidFill>
                        <a:latin typeface="Cambria Math"/>
                        <a:ea typeface="宋体" charset="-122"/>
                      </a:rPr>
                      <m:t>𝑪</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𝒌</m:t>
                    </m:r>
                    <m:r>
                      <a:rPr lang="en-US" altLang="zh-CN" b="1" i="1" dirty="0" smtClean="0">
                        <a:solidFill>
                          <a:srgbClr val="FF0000"/>
                        </a:solidFill>
                        <a:latin typeface="Cambria Math"/>
                        <a:ea typeface="宋体" charset="-122"/>
                      </a:rPr>
                      <m:t>)</m:t>
                    </m:r>
                  </m:oMath>
                </a14:m>
                <a:r>
                  <a:rPr lang="zh-CN" altLang="en-US" b="1" dirty="0" smtClean="0">
                    <a:solidFill>
                      <a:srgbClr val="FF0000"/>
                    </a:solidFill>
                    <a:ea typeface="宋体" charset="-122"/>
                  </a:rPr>
                  <a:t>代表密钥是</a:t>
                </a:r>
                <a14:m>
                  <m:oMath xmlns:m="http://schemas.openxmlformats.org/officeDocument/2006/math">
                    <m:r>
                      <a:rPr lang="en-US" altLang="zh-CN" b="1" i="1" dirty="0" smtClean="0">
                        <a:solidFill>
                          <a:srgbClr val="FF0000"/>
                        </a:solidFill>
                        <a:latin typeface="Cambria Math"/>
                        <a:ea typeface="宋体" charset="-122"/>
                      </a:rPr>
                      <m:t>𝒌</m:t>
                    </m:r>
                  </m:oMath>
                </a14:m>
                <a:r>
                  <a:rPr lang="zh-CN" altLang="en-US" b="1" dirty="0" smtClean="0">
                    <a:solidFill>
                      <a:srgbClr val="FF0000"/>
                    </a:solidFill>
                    <a:ea typeface="宋体" charset="-122"/>
                  </a:rPr>
                  <a:t>时所有可能密文的集合</a:t>
                </a:r>
                <a:endParaRPr lang="en-US" altLang="zh-CN" dirty="0" smtClean="0">
                  <a:ea typeface="宋体" charset="-122"/>
                </a:endParaRPr>
              </a:p>
              <a:p>
                <a:pPr eaLnBrk="1" hangingPunct="1"/>
                <a:r>
                  <a:rPr lang="zh-CN" altLang="en-US" dirty="0" smtClean="0">
                    <a:ea typeface="宋体" charset="-122"/>
                  </a:rPr>
                  <a:t>对于任意的</a:t>
                </a:r>
                <a14:m>
                  <m:oMath xmlns:m="http://schemas.openxmlformats.org/officeDocument/2006/math">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𝐶</m:t>
                    </m:r>
                  </m:oMath>
                </a14:m>
                <a:r>
                  <a:rPr lang="zh-CN" altLang="en-US" dirty="0" smtClean="0">
                    <a:ea typeface="宋体" charset="-122"/>
                  </a:rPr>
                  <a:t>，我们有： </a:t>
                </a:r>
              </a:p>
              <a:p>
                <a:pPr eaLnBrk="1" hangingPunct="1"/>
                <a:endParaRPr lang="en-US" altLang="zh-CN" dirty="0" smtClean="0">
                  <a:ea typeface="宋体" charset="-122"/>
                </a:endParaRPr>
              </a:p>
              <a:p>
                <a:pPr eaLnBrk="1" hangingPunct="1"/>
                <a:endParaRPr lang="zh-CN" altLang="en-US" dirty="0" smtClean="0">
                  <a:ea typeface="宋体" charset="-122"/>
                </a:endParaRPr>
              </a:p>
              <a:p>
                <a:pPr eaLnBrk="1" hangingPunct="1"/>
                <a:r>
                  <a:rPr lang="zh-CN" altLang="en-US" dirty="0" smtClean="0">
                    <a:ea typeface="宋体" charset="-122"/>
                  </a:rPr>
                  <a:t>对于任意的</a:t>
                </a:r>
                <a14:m>
                  <m:oMath xmlns:m="http://schemas.openxmlformats.org/officeDocument/2006/math">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𝐶</m:t>
                    </m:r>
                    <m:r>
                      <a:rPr lang="zh-CN" altLang="en-US" i="1" dirty="0" smtClean="0">
                        <a:latin typeface="Cambria Math"/>
                        <a:ea typeface="宋体" charset="-122"/>
                      </a:rPr>
                      <m:t>和</m:t>
                    </m:r>
                    <m:r>
                      <a:rPr lang="en-US" altLang="zh-CN" i="1" dirty="0" smtClean="0">
                        <a:latin typeface="Cambria Math"/>
                        <a:ea typeface="宋体" charset="-122"/>
                      </a:rPr>
                      <m:t>𝑥</m:t>
                    </m:r>
                    <m:r>
                      <a:rPr lang="en-US" altLang="zh-CN" i="1" dirty="0" err="1" smtClean="0">
                        <a:latin typeface="Cambria Math"/>
                        <a:ea typeface="宋体" charset="-122"/>
                      </a:rPr>
                      <m:t>∈</m:t>
                    </m:r>
                    <m:r>
                      <a:rPr lang="en-US" altLang="zh-CN" i="1" dirty="0" err="1" smtClean="0">
                        <a:latin typeface="Cambria Math"/>
                        <a:ea typeface="宋体" charset="-122"/>
                      </a:rPr>
                      <m:t>𝑃</m:t>
                    </m:r>
                  </m:oMath>
                </a14:m>
                <a:r>
                  <a:rPr lang="zh-CN" altLang="en-US" dirty="0" smtClean="0">
                    <a:ea typeface="宋体" charset="-122"/>
                  </a:rPr>
                  <a:t>，可计算条件概率</a:t>
                </a:r>
              </a:p>
            </p:txBody>
          </p:sp>
        </mc:Choice>
        <mc:Fallback xmlns="">
          <p:sp>
            <p:nvSpPr>
              <p:cNvPr id="21510"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626"/>
                </a:stretch>
              </a:blipFill>
            </p:spPr>
            <p:txBody>
              <a:bodyPr/>
              <a:lstStyle/>
              <a:p>
                <a:r>
                  <a:rPr lang="zh-CN" altLang="en-US">
                    <a:noFill/>
                  </a:rPr>
                  <a:t> </a:t>
                </a:r>
              </a:p>
            </p:txBody>
          </p:sp>
        </mc:Fallback>
      </mc:AlternateContent>
      <p:sp>
        <p:nvSpPr>
          <p:cNvPr id="21511" name="日期占位符 3"/>
          <p:cNvSpPr>
            <a:spLocks noGrp="1"/>
          </p:cNvSpPr>
          <p:nvPr>
            <p:ph type="dt" sz="quarter" idx="10"/>
          </p:nvPr>
        </p:nvSpPr>
        <p:spPr>
          <a:noFill/>
        </p:spPr>
        <p:txBody>
          <a:bodyPr/>
          <a:lstStyle/>
          <a:p>
            <a:fld id="{1441734C-2A76-4613-83EF-056301B5CB5E}" type="datetime1">
              <a:rPr lang="zh-CN" altLang="en-US" smtClean="0">
                <a:ea typeface="宋体" charset="-122"/>
              </a:rPr>
              <a:t>2020/11/19</a:t>
            </a:fld>
            <a:endParaRPr lang="en-US" altLang="zh-CN" smtClean="0">
              <a:ea typeface="宋体" charset="-122"/>
            </a:endParaRPr>
          </a:p>
        </p:txBody>
      </p:sp>
      <p:sp>
        <p:nvSpPr>
          <p:cNvPr id="21512"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21513" name="灯片编号占位符 5"/>
          <p:cNvSpPr>
            <a:spLocks noGrp="1"/>
          </p:cNvSpPr>
          <p:nvPr>
            <p:ph type="sldNum" sz="quarter" idx="12"/>
          </p:nvPr>
        </p:nvSpPr>
        <p:spPr>
          <a:noFill/>
        </p:spPr>
        <p:txBody>
          <a:bodyPr/>
          <a:lstStyle/>
          <a:p>
            <a:fld id="{7D4F22EC-B105-4753-8FC7-CB31AB9E5290}" type="slidenum">
              <a:rPr lang="en-US" altLang="zh-CN" smtClean="0">
                <a:ea typeface="宋体" charset="-122"/>
              </a:rPr>
              <a:pPr/>
              <a:t>60</a:t>
            </a:fld>
            <a:endParaRPr lang="en-US" altLang="zh-CN" smtClean="0">
              <a:ea typeface="宋体" charset="-122"/>
            </a:endParaRPr>
          </a:p>
        </p:txBody>
      </p:sp>
      <p:graphicFrame>
        <p:nvGraphicFramePr>
          <p:cNvPr id="21507" name="Object 3"/>
          <p:cNvGraphicFramePr>
            <a:graphicFrameLocks noChangeAspect="1"/>
          </p:cNvGraphicFramePr>
          <p:nvPr>
            <p:extLst/>
          </p:nvPr>
        </p:nvGraphicFramePr>
        <p:xfrm>
          <a:off x="2057400" y="3292475"/>
          <a:ext cx="5337175" cy="746125"/>
        </p:xfrm>
        <a:graphic>
          <a:graphicData uri="http://schemas.openxmlformats.org/presentationml/2006/ole">
            <mc:AlternateContent xmlns:mc="http://schemas.openxmlformats.org/markup-compatibility/2006">
              <mc:Choice xmlns:v="urn:schemas-microsoft-com:vml" Requires="v">
                <p:oleObj spid="_x0000_s102412" name="Equation" r:id="rId4" imgW="2552400" imgH="355320" progId="Equation.DSMT4">
                  <p:embed/>
                </p:oleObj>
              </mc:Choice>
              <mc:Fallback>
                <p:oleObj name="Equation" r:id="rId4" imgW="2552400" imgH="355320" progId="Equation.DSMT4">
                  <p:embed/>
                  <p:pic>
                    <p:nvPicPr>
                      <p:cNvPr id="21507" name="Object 3"/>
                      <p:cNvPicPr>
                        <a:picLocks noChangeAspect="1" noChangeArrowheads="1"/>
                      </p:cNvPicPr>
                      <p:nvPr/>
                    </p:nvPicPr>
                    <p:blipFill>
                      <a:blip r:embed="rId5"/>
                      <a:srcRect/>
                      <a:stretch>
                        <a:fillRect/>
                      </a:stretch>
                    </p:blipFill>
                    <p:spPr bwMode="auto">
                      <a:xfrm>
                        <a:off x="2057400" y="3292475"/>
                        <a:ext cx="5337175"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4"/>
          <p:cNvGraphicFramePr>
            <a:graphicFrameLocks noChangeAspect="1"/>
          </p:cNvGraphicFramePr>
          <p:nvPr>
            <p:extLst/>
          </p:nvPr>
        </p:nvGraphicFramePr>
        <p:xfrm>
          <a:off x="1981200" y="4953000"/>
          <a:ext cx="5010150" cy="838200"/>
        </p:xfrm>
        <a:graphic>
          <a:graphicData uri="http://schemas.openxmlformats.org/presentationml/2006/ole">
            <mc:AlternateContent xmlns:mc="http://schemas.openxmlformats.org/markup-compatibility/2006">
              <mc:Choice xmlns:v="urn:schemas-microsoft-com:vml" Requires="v">
                <p:oleObj spid="_x0000_s102413" name="Equation" r:id="rId6" imgW="2209680" imgH="368280" progId="Equation.DSMT4">
                  <p:embed/>
                </p:oleObj>
              </mc:Choice>
              <mc:Fallback>
                <p:oleObj name="Equation" r:id="rId6" imgW="2209680" imgH="368280" progId="Equation.DSMT4">
                  <p:embed/>
                  <p:pic>
                    <p:nvPicPr>
                      <p:cNvPr id="2150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953000"/>
                        <a:ext cx="50101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64906978"/>
      </p:ext>
    </p:extLst>
  </p:cSld>
  <p:clrMapOvr>
    <a:masterClrMapping/>
  </p:clrMapOvr>
  <p:transition>
    <p:wedg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2533" name="内容占位符 2"/>
              <p:cNvSpPr>
                <a:spLocks noGrp="1"/>
              </p:cNvSpPr>
              <p:nvPr>
                <p:ph idx="1"/>
              </p:nvPr>
            </p:nvSpPr>
            <p:spPr/>
            <p:txBody>
              <a:bodyPr/>
              <a:lstStyle/>
              <a:p>
                <a:pPr eaLnBrk="1" hangingPunct="1"/>
                <a:r>
                  <a:rPr lang="zh-CN" altLang="en-US" dirty="0" smtClean="0">
                    <a:ea typeface="宋体" charset="-122"/>
                  </a:rPr>
                  <a:t>由贝叶斯公式计算</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𝑋</m:t>
                    </m:r>
                    <m:r>
                      <a:rPr lang="zh-CN" altLang="en-US"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𝑌</m:t>
                    </m:r>
                    <m:r>
                      <a:rPr lang="zh-CN" altLang="en-US"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oMath>
                </a14:m>
                <a:r>
                  <a:rPr lang="zh-CN" altLang="en-US" dirty="0" smtClean="0">
                    <a:ea typeface="宋体" charset="-122"/>
                  </a:rPr>
                  <a:t> 得</a:t>
                </a:r>
                <a:endParaRPr lang="en-US" altLang="zh-CN" dirty="0" smtClean="0">
                  <a:ea typeface="宋体" charset="-122"/>
                </a:endParaRPr>
              </a:p>
              <a:p>
                <a:pPr eaLnBrk="1" hangingPunct="1"/>
                <a:endParaRPr lang="en-US" altLang="zh-CN" dirty="0">
                  <a:ea typeface="宋体" charset="-122"/>
                </a:endParaRPr>
              </a:p>
              <a:p>
                <a:pPr eaLnBrk="1" hangingPunct="1"/>
                <a:endParaRPr lang="en-US" altLang="zh-CN" dirty="0" smtClean="0">
                  <a:ea typeface="宋体" charset="-122"/>
                </a:endParaRPr>
              </a:p>
              <a:p>
                <a:pPr eaLnBrk="1" hangingPunct="1"/>
                <a:endParaRPr lang="en-US" altLang="zh-CN" dirty="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即：只要</a:t>
                </a:r>
                <a:r>
                  <a:rPr lang="zh-CN" altLang="en-US" dirty="0">
                    <a:ea typeface="宋体" charset="-122"/>
                  </a:rPr>
                  <a:t>知道了概率分布就</a:t>
                </a:r>
                <a:r>
                  <a:rPr lang="zh-CN" altLang="en-US" dirty="0" smtClean="0">
                    <a:ea typeface="宋体" charset="-122"/>
                  </a:rPr>
                  <a:t>可求</a:t>
                </a:r>
                <a:r>
                  <a:rPr lang="zh-CN" altLang="en-US" dirty="0">
                    <a:ea typeface="宋体" charset="-122"/>
                  </a:rPr>
                  <a:t>出在给定密文情况下明文的</a:t>
                </a:r>
                <a:r>
                  <a:rPr lang="zh-CN" altLang="en-US" dirty="0" smtClean="0">
                    <a:ea typeface="宋体" charset="-122"/>
                  </a:rPr>
                  <a:t>概率 </a:t>
                </a:r>
              </a:p>
              <a:p>
                <a:pPr eaLnBrk="1" hangingPunct="1"/>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22533"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762"/>
                </a:stretch>
              </a:blipFill>
            </p:spPr>
            <p:txBody>
              <a:bodyPr/>
              <a:lstStyle/>
              <a:p>
                <a:r>
                  <a:rPr lang="zh-CN" altLang="en-US">
                    <a:noFill/>
                  </a:rPr>
                  <a:t> </a:t>
                </a:r>
              </a:p>
            </p:txBody>
          </p:sp>
        </mc:Fallback>
      </mc:AlternateContent>
      <p:sp>
        <p:nvSpPr>
          <p:cNvPr id="22534" name="日期占位符 3"/>
          <p:cNvSpPr>
            <a:spLocks noGrp="1"/>
          </p:cNvSpPr>
          <p:nvPr>
            <p:ph type="dt" sz="quarter" idx="10"/>
          </p:nvPr>
        </p:nvSpPr>
        <p:spPr>
          <a:noFill/>
        </p:spPr>
        <p:txBody>
          <a:bodyPr/>
          <a:lstStyle/>
          <a:p>
            <a:fld id="{FFA7D4A6-DBB7-4BF8-B2AC-069F0650488F}" type="datetime1">
              <a:rPr lang="zh-CN" altLang="en-US" smtClean="0">
                <a:ea typeface="宋体" charset="-122"/>
              </a:rPr>
              <a:t>2020/11/19</a:t>
            </a:fld>
            <a:endParaRPr lang="en-US" altLang="zh-CN" smtClean="0">
              <a:ea typeface="宋体" charset="-122"/>
            </a:endParaRPr>
          </a:p>
        </p:txBody>
      </p:sp>
      <p:sp>
        <p:nvSpPr>
          <p:cNvPr id="22535" name="页脚占位符 4"/>
          <p:cNvSpPr>
            <a:spLocks noGrp="1"/>
          </p:cNvSpPr>
          <p:nvPr>
            <p:ph type="ftr" sz="quarter" idx="11"/>
          </p:nvPr>
        </p:nvSpPr>
        <p:spPr>
          <a:noFill/>
        </p:spPr>
        <p:txBody>
          <a:bodyPr/>
          <a:lstStyle/>
          <a:p>
            <a:r>
              <a:rPr lang="en-US" altLang="zh-CN" dirty="0" smtClean="0">
                <a:ea typeface="华文隶书"/>
                <a:cs typeface="华文隶书"/>
              </a:rPr>
              <a:t>is.cumt.edu.cn</a:t>
            </a:r>
          </a:p>
        </p:txBody>
      </p:sp>
      <p:sp>
        <p:nvSpPr>
          <p:cNvPr id="22536" name="灯片编号占位符 5"/>
          <p:cNvSpPr>
            <a:spLocks noGrp="1"/>
          </p:cNvSpPr>
          <p:nvPr>
            <p:ph type="sldNum" sz="quarter" idx="12"/>
          </p:nvPr>
        </p:nvSpPr>
        <p:spPr>
          <a:noFill/>
        </p:spPr>
        <p:txBody>
          <a:bodyPr/>
          <a:lstStyle/>
          <a:p>
            <a:fld id="{8CD7A1EC-72AD-42EB-AD34-9EDACD43C515}" type="slidenum">
              <a:rPr lang="en-US" altLang="zh-CN" smtClean="0">
                <a:ea typeface="宋体" charset="-122"/>
              </a:rPr>
              <a:pPr/>
              <a:t>61</a:t>
            </a:fld>
            <a:endParaRPr lang="en-US" altLang="zh-CN" smtClean="0">
              <a:ea typeface="宋体" charset="-122"/>
            </a:endParaRPr>
          </a:p>
        </p:txBody>
      </p:sp>
      <p:graphicFrame>
        <p:nvGraphicFramePr>
          <p:cNvPr id="22530" name="Object 2"/>
          <p:cNvGraphicFramePr>
            <a:graphicFrameLocks noChangeAspect="1"/>
          </p:cNvGraphicFramePr>
          <p:nvPr>
            <p:extLst/>
          </p:nvPr>
        </p:nvGraphicFramePr>
        <p:xfrm>
          <a:off x="1447800" y="2438400"/>
          <a:ext cx="5410200" cy="914400"/>
        </p:xfrm>
        <a:graphic>
          <a:graphicData uri="http://schemas.openxmlformats.org/presentationml/2006/ole">
            <mc:AlternateContent xmlns:mc="http://schemas.openxmlformats.org/markup-compatibility/2006">
              <mc:Choice xmlns:v="urn:schemas-microsoft-com:vml" Requires="v">
                <p:oleObj spid="_x0000_s103436" name="Equation" r:id="rId4" imgW="2782095" imgH="419205" progId="Equation.DSMT4">
                  <p:embed/>
                </p:oleObj>
              </mc:Choice>
              <mc:Fallback>
                <p:oleObj name="Equation" r:id="rId4" imgW="2782095" imgH="419205" progId="Equation.DSMT4">
                  <p:embed/>
                  <p:pic>
                    <p:nvPicPr>
                      <p:cNvPr id="2253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438400"/>
                        <a:ext cx="5410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3"/>
          <p:cNvGraphicFramePr>
            <a:graphicFrameLocks noChangeAspect="1"/>
          </p:cNvGraphicFramePr>
          <p:nvPr>
            <p:extLst/>
          </p:nvPr>
        </p:nvGraphicFramePr>
        <p:xfrm>
          <a:off x="3521075" y="3352800"/>
          <a:ext cx="3489325" cy="1447800"/>
        </p:xfrm>
        <a:graphic>
          <a:graphicData uri="http://schemas.openxmlformats.org/presentationml/2006/ole">
            <mc:AlternateContent xmlns:mc="http://schemas.openxmlformats.org/markup-compatibility/2006">
              <mc:Choice xmlns:v="urn:schemas-microsoft-com:vml" Requires="v">
                <p:oleObj spid="_x0000_s103437" name="Equation" r:id="rId6" imgW="1981080" imgH="711000" progId="Equation.DSMT4">
                  <p:embed/>
                </p:oleObj>
              </mc:Choice>
              <mc:Fallback>
                <p:oleObj name="Equation" r:id="rId6" imgW="1981080" imgH="711000" progId="Equation.DSMT4">
                  <p:embed/>
                  <p:pic>
                    <p:nvPicPr>
                      <p:cNvPr id="22531" name="Object 3"/>
                      <p:cNvPicPr>
                        <a:picLocks noChangeAspect="1" noChangeArrowheads="1"/>
                      </p:cNvPicPr>
                      <p:nvPr/>
                    </p:nvPicPr>
                    <p:blipFill>
                      <a:blip r:embed="rId7"/>
                      <a:srcRect/>
                      <a:stretch>
                        <a:fillRect/>
                      </a:stretch>
                    </p:blipFill>
                    <p:spPr bwMode="auto">
                      <a:xfrm>
                        <a:off x="3521075" y="3352800"/>
                        <a:ext cx="3489325"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94515482"/>
      </p:ext>
    </p:extLst>
  </p:cSld>
  <p:clrMapOvr>
    <a:masterClrMapping/>
  </p:clrMapOvr>
  <p:transition>
    <p:wedg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2770" name="内容占位符 2"/>
              <p:cNvSpPr>
                <a:spLocks noGrp="1"/>
              </p:cNvSpPr>
              <p:nvPr>
                <p:ph idx="1"/>
              </p:nvPr>
            </p:nvSpPr>
            <p:spPr>
              <a:xfrm>
                <a:off x="457200" y="1600200"/>
                <a:ext cx="8229600" cy="4724400"/>
              </a:xfrm>
            </p:spPr>
            <p:txBody>
              <a:bodyPr/>
              <a:lstStyle/>
              <a:p>
                <a:pPr eaLnBrk="1" hangingPunct="1"/>
                <a:r>
                  <a:rPr lang="zh-CN" altLang="en-US" dirty="0" smtClean="0">
                    <a:solidFill>
                      <a:srgbClr val="FF0000"/>
                    </a:solidFill>
                    <a:ea typeface="宋体" charset="-122"/>
                  </a:rPr>
                  <a:t>例：</a:t>
                </a:r>
                <a:r>
                  <a:rPr lang="zh-CN" altLang="en-US" dirty="0" smtClean="0">
                    <a:ea typeface="宋体" charset="-122"/>
                  </a:rPr>
                  <a:t>假设明文</a:t>
                </a:r>
                <a14:m>
                  <m:oMath xmlns:m="http://schemas.openxmlformats.org/officeDocument/2006/math">
                    <m:r>
                      <a:rPr lang="en-US" altLang="zh-CN" i="1" dirty="0" smtClean="0">
                        <a:latin typeface="Cambria Math"/>
                        <a:ea typeface="宋体" charset="-122"/>
                      </a:rPr>
                      <m:t>𝑃</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 </m:t>
                    </m:r>
                    <m:r>
                      <a:rPr lang="en-US" altLang="zh-CN" i="1" dirty="0" smtClean="0">
                        <a:latin typeface="Cambria Math"/>
                        <a:ea typeface="宋体" charset="-122"/>
                      </a:rPr>
                      <m:t>𝑏</m:t>
                    </m:r>
                    <m:r>
                      <a:rPr lang="en-US" altLang="zh-CN" i="1" dirty="0" smtClean="0">
                        <a:latin typeface="Cambria Math"/>
                        <a:ea typeface="宋体" charset="-122"/>
                      </a:rPr>
                      <m:t>}</m:t>
                    </m:r>
                  </m:oMath>
                </a14:m>
                <a:r>
                  <a:rPr lang="zh-CN" altLang="en-US" dirty="0" smtClean="0">
                    <a:ea typeface="宋体" charset="-122"/>
                  </a:rPr>
                  <a:t>满足</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3</m:t>
                        </m:r>
                      </m:num>
                      <m:den>
                        <m:r>
                          <a:rPr lang="en-US" altLang="zh-CN" i="1" dirty="0" smtClean="0">
                            <a:latin typeface="Cambria Math"/>
                            <a:ea typeface="宋体" charset="-122"/>
                          </a:rPr>
                          <m:t>4</m:t>
                        </m:r>
                      </m:den>
                    </m:f>
                    <m:r>
                      <a:rPr lang="zh-CN" altLang="en-US" i="1" dirty="0" smtClean="0">
                        <a:latin typeface="Cambria Math"/>
                        <a:ea typeface="宋体" charset="-122"/>
                      </a:rPr>
                      <m:t>，</m:t>
                    </m:r>
                  </m:oMath>
                </a14:m>
                <a:r>
                  <a:rPr lang="zh-CN" altLang="en-US" dirty="0" smtClean="0">
                    <a:ea typeface="宋体" charset="-122"/>
                  </a:rPr>
                  <a:t>设密钥</a:t>
                </a:r>
                <a14:m>
                  <m:oMath xmlns:m="http://schemas.openxmlformats.org/officeDocument/2006/math">
                    <m:r>
                      <a:rPr lang="en-US" altLang="zh-CN" i="1" dirty="0" smtClean="0">
                        <a:latin typeface="Cambria Math"/>
                        <a:ea typeface="宋体" charset="-122"/>
                      </a:rPr>
                      <m:t>𝑘</m:t>
                    </m:r>
                    <m:r>
                      <a:rPr lang="zh-CN" altLang="en-US" i="1" dirty="0" smtClean="0">
                        <a:latin typeface="Cambria Math"/>
                        <a:ea typeface="宋体" charset="-122"/>
                      </a:rPr>
                      <m:t>＝</m:t>
                    </m:r>
                    <m:d>
                      <m:dPr>
                        <m:begChr m:val="{"/>
                        <m:endChr m:val="}"/>
                        <m:ctrlPr>
                          <a:rPr lang="en-US" altLang="zh-CN" i="1" dirty="0" smtClean="0">
                            <a:latin typeface="Cambria Math" panose="02040503050406030204" pitchFamily="18" charset="0"/>
                            <a:ea typeface="宋体" charset="-122"/>
                          </a:rPr>
                        </m:ctrlPr>
                      </m:dPr>
                      <m:e>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3</m:t>
                        </m:r>
                      </m:e>
                    </m:d>
                    <m:r>
                      <a:rPr lang="zh-CN" altLang="en-US" i="1" dirty="0" smtClean="0">
                        <a:latin typeface="Cambria Math"/>
                        <a:ea typeface="宋体" charset="-122"/>
                      </a:rPr>
                      <m:t>，</m:t>
                    </m:r>
                    <m:r>
                      <a:rPr lang="en-US" altLang="zh-CN" i="1" dirty="0" smtClean="0">
                        <a:latin typeface="Cambria Math"/>
                        <a:ea typeface="宋体" charset="-122"/>
                      </a:rPr>
                      <m:t>𝑝</m:t>
                    </m:r>
                    <m:d>
                      <m:dPr>
                        <m:ctrlPr>
                          <a:rPr lang="en-US" altLang="zh-CN" i="1" dirty="0" smtClean="0">
                            <a:latin typeface="Cambria Math" panose="02040503050406030204" pitchFamily="18" charset="0"/>
                            <a:ea typeface="宋体" charset="-122"/>
                          </a:rPr>
                        </m:ctrlPr>
                      </m:dPr>
                      <m:e>
                        <m:r>
                          <a:rPr lang="en-US" altLang="zh-CN" i="1" dirty="0" smtClean="0">
                            <a:latin typeface="Cambria Math"/>
                            <a:ea typeface="宋体" charset="-122"/>
                          </a:rPr>
                          <m:t>𝑘</m:t>
                        </m:r>
                        <m:r>
                          <a:rPr lang="en-US" altLang="zh-CN" i="1" baseline="-25000" dirty="0" smtClean="0">
                            <a:latin typeface="Cambria Math"/>
                            <a:ea typeface="宋体" charset="-122"/>
                          </a:rPr>
                          <m:t>1</m:t>
                        </m:r>
                      </m:e>
                    </m:d>
                    <m:r>
                      <a:rPr lang="zh-CN" altLang="en-US" i="1" dirty="0" smtClean="0">
                        <a:latin typeface="Cambria Math"/>
                        <a:ea typeface="宋体" charset="-122"/>
                      </a:rPr>
                      <m:t>＝</m:t>
                    </m:r>
                    <m:f>
                      <m:fPr>
                        <m:ctrlPr>
                          <a:rPr lang="en-US" altLang="zh-CN" i="1" baseline="-25000"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zh-CN" altLang="en-US" i="1" dirty="0" smtClean="0">
                        <a:latin typeface="Cambria Math"/>
                        <a:ea typeface="宋体" charset="-122"/>
                      </a:rPr>
                      <m:t>，</m:t>
                    </m:r>
                    <m:r>
                      <a:rPr lang="en-US" altLang="zh-CN" i="1" dirty="0" smtClean="0">
                        <a:latin typeface="Cambria Math"/>
                        <a:ea typeface="宋体" charset="-122"/>
                      </a:rPr>
                      <m:t>𝑝</m:t>
                    </m:r>
                    <m:d>
                      <m:dPr>
                        <m:ctrlPr>
                          <a:rPr lang="en-US" altLang="zh-CN" i="1" dirty="0" smtClean="0">
                            <a:latin typeface="Cambria Math" panose="02040503050406030204" pitchFamily="18" charset="0"/>
                            <a:ea typeface="宋体" charset="-122"/>
                          </a:rPr>
                        </m:ctrlPr>
                      </m:dPr>
                      <m:e>
                        <m:r>
                          <a:rPr lang="en-US" altLang="zh-CN" i="1" dirty="0" smtClean="0">
                            <a:latin typeface="Cambria Math"/>
                            <a:ea typeface="宋体" charset="-122"/>
                          </a:rPr>
                          <m:t>𝑘</m:t>
                        </m:r>
                        <m:r>
                          <a:rPr lang="en-US" altLang="zh-CN" i="1" baseline="-25000" dirty="0" smtClean="0">
                            <a:latin typeface="Cambria Math"/>
                            <a:ea typeface="宋体" charset="-122"/>
                          </a:rPr>
                          <m:t>2</m:t>
                        </m:r>
                      </m:e>
                    </m:d>
                    <m:r>
                      <a:rPr lang="zh-CN" altLang="en-US" i="1" dirty="0" smtClean="0">
                        <a:latin typeface="Cambria Math"/>
                        <a:ea typeface="宋体" charset="-122"/>
                      </a:rPr>
                      <m:t>＝</m:t>
                    </m:r>
                    <m:f>
                      <m:fPr>
                        <m:ctrlPr>
                          <a:rPr lang="en-US" altLang="zh-CN" i="1" baseline="-25000"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4</m:t>
                        </m:r>
                      </m:den>
                    </m:f>
                    <m:r>
                      <a:rPr lang="zh-CN" altLang="en-US" i="1" dirty="0" smtClean="0">
                        <a:latin typeface="Cambria Math"/>
                        <a:ea typeface="宋体" charset="-122"/>
                      </a:rPr>
                      <m:t>，</m:t>
                    </m:r>
                  </m:oMath>
                </a14:m>
                <a:endParaRPr lang="en-US" altLang="zh-CN" i="1" dirty="0" smtClean="0">
                  <a:latin typeface="Cambria Math"/>
                  <a:ea typeface="宋体" charset="-122"/>
                </a:endParaRPr>
              </a:p>
              <a:p>
                <a:pPr marL="0" indent="0" eaLnBrk="1" hangingPunct="1">
                  <a:buNone/>
                </a:pPr>
                <a14:m>
                  <m:oMath xmlns:m="http://schemas.openxmlformats.org/officeDocument/2006/math">
                    <m:r>
                      <a:rPr lang="en-US" altLang="zh-CN" b="0"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3</m:t>
                    </m:r>
                    <m:r>
                      <a:rPr lang="en-US" altLang="zh-CN" i="1" dirty="0" smtClean="0">
                        <a:latin typeface="Cambria Math"/>
                        <a:ea typeface="宋体" charset="-122"/>
                      </a:rPr>
                      <m:t>)</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b="0" i="1" dirty="0" smtClean="0">
                            <a:latin typeface="Cambria Math"/>
                            <a:ea typeface="宋体" charset="-122"/>
                          </a:rPr>
                          <m:t>1</m:t>
                        </m:r>
                      </m:num>
                      <m:den>
                        <m:r>
                          <a:rPr lang="en-US" altLang="zh-CN" b="0" i="1" dirty="0" smtClean="0">
                            <a:latin typeface="Cambria Math"/>
                            <a:ea typeface="宋体" charset="-122"/>
                          </a:rPr>
                          <m:t>4</m:t>
                        </m:r>
                      </m:den>
                    </m:f>
                    <m:r>
                      <a:rPr lang="zh-CN" altLang="en-US" i="1" dirty="0" smtClean="0">
                        <a:latin typeface="Cambria Math"/>
                        <a:ea typeface="宋体" charset="-122"/>
                      </a:rPr>
                      <m:t>，</m:t>
                    </m:r>
                  </m:oMath>
                </a14:m>
                <a:r>
                  <a:rPr lang="zh-CN" altLang="en-US" dirty="0" smtClean="0">
                    <a:ea typeface="宋体" charset="-122"/>
                  </a:rPr>
                  <a:t>设密文</a:t>
                </a:r>
                <a14:m>
                  <m:oMath xmlns:m="http://schemas.openxmlformats.org/officeDocument/2006/math">
                    <m:r>
                      <a:rPr lang="en-US" altLang="zh-CN" i="1" dirty="0" smtClean="0">
                        <a:latin typeface="Cambria Math"/>
                        <a:ea typeface="宋体" charset="-122"/>
                      </a:rPr>
                      <m:t>𝐶</m:t>
                    </m:r>
                    <m:r>
                      <a:rPr lang="zh-CN" altLang="en-US" i="1" dirty="0" smtClean="0">
                        <a:latin typeface="Cambria Math"/>
                        <a:ea typeface="宋体" charset="-122"/>
                      </a:rPr>
                      <m:t>＝</m:t>
                    </m:r>
                    <m:r>
                      <a:rPr lang="en-US" altLang="zh-CN" i="1" dirty="0" smtClean="0">
                        <a:latin typeface="Cambria Math"/>
                        <a:ea typeface="宋体" charset="-122"/>
                      </a:rPr>
                      <m:t>{1, 2, 3, 4}</m:t>
                    </m:r>
                  </m:oMath>
                </a14:m>
                <a:r>
                  <a:rPr lang="zh-CN" altLang="en-US" dirty="0" smtClean="0">
                    <a:ea typeface="宋体" charset="-122"/>
                  </a:rPr>
                  <a:t>，加密矩阵如下：</a:t>
                </a:r>
              </a:p>
              <a:p>
                <a:pPr eaLnBrk="1" hangingPunct="1"/>
                <a:endParaRPr lang="zh-CN" altLang="en-US" dirty="0" smtClean="0">
                  <a:ea typeface="宋体" charset="-122"/>
                </a:endParaRPr>
              </a:p>
            </p:txBody>
          </p:sp>
        </mc:Choice>
        <mc:Fallback xmlns="">
          <p:sp>
            <p:nvSpPr>
              <p:cNvPr id="32770"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a:stretch>
                  <a:fillRect l="-1259" r="-5852"/>
                </a:stretch>
              </a:blipFill>
            </p:spPr>
            <p:txBody>
              <a:bodyPr/>
              <a:lstStyle/>
              <a:p>
                <a:r>
                  <a:rPr lang="zh-CN" altLang="en-US">
                    <a:noFill/>
                  </a:rPr>
                  <a:t> </a:t>
                </a:r>
              </a:p>
            </p:txBody>
          </p:sp>
        </mc:Fallback>
      </mc:AlternateContent>
      <p:sp>
        <p:nvSpPr>
          <p:cNvPr id="32771" name="日期占位符 3"/>
          <p:cNvSpPr>
            <a:spLocks noGrp="1"/>
          </p:cNvSpPr>
          <p:nvPr>
            <p:ph type="dt" sz="quarter" idx="10"/>
          </p:nvPr>
        </p:nvSpPr>
        <p:spPr>
          <a:noFill/>
        </p:spPr>
        <p:txBody>
          <a:bodyPr/>
          <a:lstStyle/>
          <a:p>
            <a:fld id="{354EB635-37DE-4E42-80DD-F40375B9EAD3}" type="datetime1">
              <a:rPr lang="zh-CN" altLang="en-US" smtClean="0">
                <a:ea typeface="宋体" charset="-122"/>
              </a:rPr>
              <a:t>2020/11/19</a:t>
            </a:fld>
            <a:endParaRPr lang="en-US" altLang="zh-CN" smtClean="0">
              <a:ea typeface="宋体" charset="-122"/>
            </a:endParaRPr>
          </a:p>
        </p:txBody>
      </p:sp>
      <p:sp>
        <p:nvSpPr>
          <p:cNvPr id="32772"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32773" name="灯片编号占位符 5"/>
          <p:cNvSpPr>
            <a:spLocks noGrp="1"/>
          </p:cNvSpPr>
          <p:nvPr>
            <p:ph type="sldNum" sz="quarter" idx="12"/>
          </p:nvPr>
        </p:nvSpPr>
        <p:spPr>
          <a:noFill/>
        </p:spPr>
        <p:txBody>
          <a:bodyPr/>
          <a:lstStyle/>
          <a:p>
            <a:fld id="{0CB33FC8-A04D-4135-8861-0F888875D6A9}" type="slidenum">
              <a:rPr lang="en-US" altLang="zh-CN" smtClean="0">
                <a:ea typeface="宋体" charset="-122"/>
              </a:rPr>
              <a:pPr/>
              <a:t>62</a:t>
            </a:fld>
            <a:endParaRPr lang="en-US" altLang="zh-CN" smtClean="0">
              <a:ea typeface="宋体" charset="-122"/>
            </a:endParaRPr>
          </a:p>
        </p:txBody>
      </p:sp>
      <p:pic>
        <p:nvPicPr>
          <p:cNvPr id="32774" name="图片 6" descr="图片1.png"/>
          <p:cNvPicPr>
            <a:picLocks noChangeAspect="1"/>
          </p:cNvPicPr>
          <p:nvPr/>
        </p:nvPicPr>
        <p:blipFill>
          <a:blip r:embed="rId3"/>
          <a:srcRect/>
          <a:stretch>
            <a:fillRect/>
          </a:stretch>
        </p:blipFill>
        <p:spPr bwMode="auto">
          <a:xfrm>
            <a:off x="2209800" y="3733800"/>
            <a:ext cx="4724400" cy="2362200"/>
          </a:xfrm>
          <a:prstGeom prst="rect">
            <a:avLst/>
          </a:prstGeom>
          <a:noFill/>
          <a:ln w="9525">
            <a:noFill/>
            <a:miter lim="800000"/>
            <a:headEnd/>
            <a:tailEnd/>
          </a:ln>
        </p:spPr>
      </p:pic>
    </p:spTree>
    <p:extLst>
      <p:ext uri="{BB962C8B-B14F-4D97-AF65-F5344CB8AC3E}">
        <p14:creationId xmlns:p14="http://schemas.microsoft.com/office/powerpoint/2010/main" val="174748789"/>
      </p:ext>
    </p:extLst>
  </p:cSld>
  <p:clrMapOvr>
    <a:masterClrMapping/>
  </p:clrMapOvr>
  <p:transition>
    <p:wedg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447800"/>
                <a:ext cx="8229600" cy="4876800"/>
              </a:xfrm>
            </p:spPr>
            <p:txBody>
              <a:bodyPr/>
              <a:lstStyle/>
              <a:p>
                <a:pPr eaLnBrk="1" hangingPunct="1">
                  <a:lnSpc>
                    <a:spcPct val="90000"/>
                  </a:lnSpc>
                  <a:buFont typeface="Wingdings" pitchFamily="2" charset="2"/>
                  <a:buNone/>
                </a:pPr>
                <a:r>
                  <a:rPr lang="zh-CN" altLang="en-US" b="1" dirty="0" smtClean="0">
                    <a:solidFill>
                      <a:srgbClr val="FF0000"/>
                    </a:solidFill>
                    <a:ea typeface="宋体" charset="-122"/>
                  </a:rPr>
                  <a:t>解：</a:t>
                </a:r>
                <a:r>
                  <a:rPr lang="zh-CN" altLang="en-US" sz="2400" dirty="0" smtClean="0">
                    <a:ea typeface="宋体" charset="-122"/>
                  </a:rPr>
                  <a:t>密文分布如下：</a:t>
                </a:r>
                <a:endParaRPr lang="en-US" altLang="zh-CN" sz="2400" dirty="0" smtClean="0">
                  <a:ea typeface="宋体" charset="-122"/>
                </a:endParaRPr>
              </a:p>
              <a:p>
                <a:pPr defTabSz="517525" eaLnBrk="1" hangingPunct="1">
                  <a:lnSpc>
                    <a:spcPct val="9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sz="2400" i="1" dirty="0">
                          <a:latin typeface="Cambria Math"/>
                          <a:ea typeface="宋体" charset="-122"/>
                        </a:rPr>
                        <m:t>𝑝</m:t>
                      </m:r>
                      <m:r>
                        <a:rPr lang="en-US" altLang="zh-CN" sz="2400" i="1" dirty="0">
                          <a:latin typeface="Cambria Math"/>
                          <a:ea typeface="宋体" charset="-122"/>
                        </a:rPr>
                        <m:t>(1)</m:t>
                      </m:r>
                      <m:r>
                        <a:rPr lang="zh-CN" altLang="en-US" sz="2400" i="1" dirty="0">
                          <a:latin typeface="Cambria Math"/>
                          <a:ea typeface="宋体" charset="-122"/>
                        </a:rPr>
                        <m:t>＝</m:t>
                      </m:r>
                      <m:r>
                        <a:rPr lang="en-US" altLang="zh-CN" sz="2400" i="1" dirty="0">
                          <a:latin typeface="Cambria Math"/>
                          <a:ea typeface="宋体" charset="-122"/>
                        </a:rPr>
                        <m:t>(</m:t>
                      </m:r>
                      <m:r>
                        <a:rPr lang="en-US" altLang="zh-CN" sz="2400" i="1" dirty="0" smtClean="0">
                          <a:latin typeface="Cambria Math"/>
                          <a:ea typeface="宋体" charset="-122"/>
                        </a:rPr>
                        <m:t>1/2</m:t>
                      </m:r>
                      <m:r>
                        <a:rPr lang="en-US" altLang="zh-CN" sz="2400" i="1" dirty="0">
                          <a:latin typeface="Cambria Math"/>
                          <a:ea typeface="宋体" charset="-122"/>
                        </a:rPr>
                        <m:t>)</m:t>
                      </m:r>
                      <m:r>
                        <a:rPr lang="en-US" altLang="zh-CN" sz="2400" i="1" dirty="0" smtClean="0">
                          <a:latin typeface="Cambria Math"/>
                          <a:ea typeface="Cambria Math"/>
                        </a:rPr>
                        <m:t>∙</m:t>
                      </m:r>
                      <m:r>
                        <a:rPr lang="en-US" altLang="zh-CN" sz="2400" i="1" dirty="0">
                          <a:latin typeface="Cambria Math"/>
                          <a:ea typeface="宋体" charset="-122"/>
                        </a:rPr>
                        <m:t>(1/4)</m:t>
                      </m:r>
                      <m:r>
                        <a:rPr lang="zh-CN" altLang="en-US" sz="2400" i="1" dirty="0">
                          <a:latin typeface="Cambria Math"/>
                          <a:ea typeface="宋体" charset="-122"/>
                        </a:rPr>
                        <m:t>＝</m:t>
                      </m:r>
                      <m:r>
                        <a:rPr lang="en-US" altLang="zh-CN" sz="2400" i="1" dirty="0">
                          <a:latin typeface="Cambria Math"/>
                          <a:ea typeface="宋体" charset="-122"/>
                        </a:rPr>
                        <m:t>1/8</m:t>
                      </m:r>
                    </m:oMath>
                  </m:oMathPara>
                </a14:m>
                <a:endParaRPr lang="en-US" altLang="zh-CN" sz="2400" dirty="0">
                  <a:ea typeface="宋体" charset="-122"/>
                </a:endParaRPr>
              </a:p>
              <a:p>
                <a:pPr lvl="1" eaLnBrk="1" hangingPunct="1">
                  <a:lnSpc>
                    <a:spcPct val="90000"/>
                  </a:lnSpc>
                  <a:buNone/>
                </a:pPr>
                <a14:m>
                  <m:oMathPara xmlns:m="http://schemas.openxmlformats.org/officeDocument/2006/math">
                    <m:oMathParaPr>
                      <m:jc m:val="centerGroup"/>
                    </m:oMathParaPr>
                    <m:oMath xmlns:m="http://schemas.openxmlformats.org/officeDocument/2006/math">
                      <m:r>
                        <a:rPr lang="en-US" altLang="zh-CN" i="1" dirty="0">
                          <a:latin typeface="Cambria Math"/>
                          <a:ea typeface="宋体" charset="-122"/>
                        </a:rPr>
                        <m:t>        </m:t>
                      </m:r>
                      <m:r>
                        <a:rPr lang="en-US" altLang="zh-CN" b="0" i="1" dirty="0" smtClean="0">
                          <a:latin typeface="Cambria Math"/>
                          <a:ea typeface="宋体" charset="-122"/>
                        </a:rPr>
                        <m:t> </m:t>
                      </m:r>
                      <m:r>
                        <a:rPr lang="en-US" altLang="zh-CN" i="1" dirty="0">
                          <a:latin typeface="Cambria Math"/>
                          <a:ea typeface="宋体" charset="-122"/>
                        </a:rPr>
                        <m:t> </m:t>
                      </m:r>
                      <m:r>
                        <a:rPr lang="en-US" altLang="zh-CN" i="1" dirty="0">
                          <a:latin typeface="Cambria Math"/>
                          <a:ea typeface="宋体" charset="-122"/>
                        </a:rPr>
                        <m:t>𝑝</m:t>
                      </m:r>
                      <m:r>
                        <a:rPr lang="en-US" altLang="zh-CN" i="1" dirty="0">
                          <a:latin typeface="Cambria Math"/>
                          <a:ea typeface="宋体" charset="-122"/>
                        </a:rPr>
                        <m:t>(2)</m:t>
                      </m:r>
                      <m:r>
                        <a:rPr lang="zh-CN" altLang="en-US" i="1" dirty="0">
                          <a:latin typeface="Cambria Math"/>
                          <a:ea typeface="宋体" charset="-122"/>
                        </a:rPr>
                        <m:t>＝</m:t>
                      </m:r>
                      <m:r>
                        <a:rPr lang="en-US" altLang="zh-CN" i="1" dirty="0">
                          <a:latin typeface="Cambria Math"/>
                          <a:ea typeface="宋体" charset="-122"/>
                        </a:rPr>
                        <m:t>(1/2)</m:t>
                      </m:r>
                      <m:r>
                        <a:rPr lang="en-US" altLang="zh-CN" i="1" dirty="0">
                          <a:latin typeface="Cambria Math"/>
                          <a:ea typeface="Cambria Math"/>
                        </a:rPr>
                        <m:t>∙</m:t>
                      </m:r>
                      <m:r>
                        <a:rPr lang="en-US" altLang="zh-CN" i="1" dirty="0">
                          <a:latin typeface="Cambria Math"/>
                          <a:ea typeface="宋体" charset="-122"/>
                        </a:rPr>
                        <m:t>(3/4)</m:t>
                      </m:r>
                      <m:r>
                        <a:rPr lang="zh-CN" altLang="en-US" i="1" dirty="0">
                          <a:latin typeface="Cambria Math"/>
                          <a:ea typeface="宋体" charset="-122"/>
                        </a:rPr>
                        <m:t>＋</m:t>
                      </m:r>
                      <m:r>
                        <a:rPr lang="en-US" altLang="zh-CN" i="1" dirty="0">
                          <a:latin typeface="Cambria Math"/>
                          <a:ea typeface="宋体" charset="-122"/>
                        </a:rPr>
                        <m:t>(1/4)</m:t>
                      </m:r>
                      <m:r>
                        <a:rPr lang="en-US" altLang="zh-CN" i="1" dirty="0">
                          <a:latin typeface="Cambria Math"/>
                          <a:ea typeface="Cambria Math"/>
                        </a:rPr>
                        <m:t>∙</m:t>
                      </m:r>
                      <m:r>
                        <a:rPr lang="en-US" altLang="zh-CN" i="1" dirty="0">
                          <a:latin typeface="Cambria Math"/>
                          <a:ea typeface="宋体" charset="-122"/>
                        </a:rPr>
                        <m:t>(1/4)</m:t>
                      </m:r>
                      <m:r>
                        <a:rPr lang="zh-CN" altLang="en-US" i="1" dirty="0">
                          <a:latin typeface="Cambria Math"/>
                          <a:ea typeface="宋体" charset="-122"/>
                        </a:rPr>
                        <m:t>＝</m:t>
                      </m:r>
                      <m:r>
                        <a:rPr lang="en-US" altLang="zh-CN" i="1" dirty="0">
                          <a:latin typeface="Cambria Math"/>
                          <a:ea typeface="宋体" charset="-122"/>
                        </a:rPr>
                        <m:t>7/16</m:t>
                      </m:r>
                    </m:oMath>
                  </m:oMathPara>
                </a14:m>
                <a:endParaRPr lang="en-US" altLang="zh-CN" dirty="0">
                  <a:ea typeface="宋体" charset="-122"/>
                </a:endParaRPr>
              </a:p>
              <a:p>
                <a:pPr lvl="1" eaLnBrk="1" hangingPunct="1">
                  <a:lnSpc>
                    <a:spcPct val="90000"/>
                  </a:lnSpc>
                  <a:buNone/>
                </a:pPr>
                <a14:m>
                  <m:oMathPara xmlns:m="http://schemas.openxmlformats.org/officeDocument/2006/math">
                    <m:oMathParaPr>
                      <m:jc m:val="centerGroup"/>
                    </m:oMathParaPr>
                    <m:oMath xmlns:m="http://schemas.openxmlformats.org/officeDocument/2006/math">
                      <m:r>
                        <a:rPr lang="en-US" altLang="zh-CN" i="1" dirty="0">
                          <a:latin typeface="Cambria Math"/>
                          <a:ea typeface="宋体" charset="-122"/>
                        </a:rPr>
                        <m:t>         </m:t>
                      </m:r>
                      <m:r>
                        <a:rPr lang="en-US" altLang="zh-CN" i="1" dirty="0">
                          <a:latin typeface="Cambria Math"/>
                          <a:ea typeface="宋体" charset="-122"/>
                        </a:rPr>
                        <m:t>𝑝</m:t>
                      </m:r>
                      <m:r>
                        <a:rPr lang="en-US" altLang="zh-CN" i="1" dirty="0">
                          <a:latin typeface="Cambria Math"/>
                          <a:ea typeface="宋体" charset="-122"/>
                        </a:rPr>
                        <m:t>(3)</m:t>
                      </m:r>
                      <m:r>
                        <a:rPr lang="zh-CN" altLang="en-US" i="1" dirty="0">
                          <a:latin typeface="Cambria Math"/>
                          <a:ea typeface="宋体" charset="-122"/>
                        </a:rPr>
                        <m:t>＝</m:t>
                      </m:r>
                      <m:r>
                        <a:rPr lang="en-US" altLang="zh-CN" i="1" dirty="0">
                          <a:latin typeface="Cambria Math"/>
                          <a:ea typeface="宋体" charset="-122"/>
                        </a:rPr>
                        <m:t>(1/4)</m:t>
                      </m:r>
                      <m:r>
                        <a:rPr lang="en-US" altLang="zh-CN" i="1" dirty="0">
                          <a:latin typeface="Cambria Math"/>
                          <a:ea typeface="Cambria Math"/>
                        </a:rPr>
                        <m:t>∙</m:t>
                      </m:r>
                      <m:r>
                        <a:rPr lang="en-US" altLang="zh-CN" i="1" dirty="0">
                          <a:latin typeface="Cambria Math"/>
                          <a:ea typeface="宋体" charset="-122"/>
                        </a:rPr>
                        <m:t>(3/4)</m:t>
                      </m:r>
                      <m:r>
                        <a:rPr lang="zh-CN" altLang="en-US" i="1" dirty="0">
                          <a:latin typeface="Cambria Math"/>
                          <a:ea typeface="宋体" charset="-122"/>
                        </a:rPr>
                        <m:t>＋</m:t>
                      </m:r>
                      <m:r>
                        <a:rPr lang="en-US" altLang="zh-CN" i="1" dirty="0">
                          <a:latin typeface="Cambria Math"/>
                          <a:ea typeface="宋体" charset="-122"/>
                        </a:rPr>
                        <m:t>(1/4)</m:t>
                      </m:r>
                      <m:r>
                        <a:rPr lang="en-US" altLang="zh-CN" i="1" dirty="0">
                          <a:latin typeface="Cambria Math"/>
                          <a:ea typeface="Cambria Math"/>
                        </a:rPr>
                        <m:t>∙</m:t>
                      </m:r>
                      <m:r>
                        <a:rPr lang="en-US" altLang="zh-CN" i="1" dirty="0">
                          <a:latin typeface="Cambria Math"/>
                          <a:ea typeface="宋体" charset="-122"/>
                        </a:rPr>
                        <m:t>(1/4)</m:t>
                      </m:r>
                      <m:r>
                        <a:rPr lang="zh-CN" altLang="en-US" i="1" dirty="0">
                          <a:latin typeface="Cambria Math"/>
                          <a:ea typeface="宋体" charset="-122"/>
                        </a:rPr>
                        <m:t>＝</m:t>
                      </m:r>
                      <m:r>
                        <a:rPr lang="en-US" altLang="zh-CN" i="1" dirty="0">
                          <a:latin typeface="Cambria Math"/>
                          <a:ea typeface="宋体" charset="-122"/>
                        </a:rPr>
                        <m:t>1/4</m:t>
                      </m:r>
                    </m:oMath>
                  </m:oMathPara>
                </a14:m>
                <a:endParaRPr lang="en-US" altLang="zh-CN" dirty="0">
                  <a:ea typeface="宋体" charset="-122"/>
                </a:endParaRPr>
              </a:p>
              <a:p>
                <a:pPr lvl="1" eaLnBrk="1" hangingPunct="1">
                  <a:lnSpc>
                    <a:spcPct val="90000"/>
                  </a:lnSpc>
                  <a:buNone/>
                </a:pPr>
                <a14:m>
                  <m:oMathPara xmlns:m="http://schemas.openxmlformats.org/officeDocument/2006/math">
                    <m:oMathParaPr>
                      <m:jc m:val="centerGroup"/>
                    </m:oMathParaPr>
                    <m:oMath xmlns:m="http://schemas.openxmlformats.org/officeDocument/2006/math">
                      <m:r>
                        <a:rPr lang="en-US" altLang="zh-CN" i="1" dirty="0">
                          <a:latin typeface="Cambria Math"/>
                          <a:ea typeface="宋体" charset="-122"/>
                        </a:rPr>
                        <m:t>         </m:t>
                      </m:r>
                      <m:r>
                        <a:rPr lang="en-US" altLang="zh-CN" i="1" dirty="0">
                          <a:latin typeface="Cambria Math"/>
                          <a:ea typeface="宋体" charset="-122"/>
                        </a:rPr>
                        <m:t>𝑝</m:t>
                      </m:r>
                      <m:r>
                        <a:rPr lang="en-US" altLang="zh-CN" i="1" dirty="0">
                          <a:latin typeface="Cambria Math"/>
                          <a:ea typeface="宋体" charset="-122"/>
                        </a:rPr>
                        <m:t>(4)</m:t>
                      </m:r>
                      <m:r>
                        <a:rPr lang="zh-CN" altLang="en-US" i="1" dirty="0">
                          <a:latin typeface="Cambria Math"/>
                          <a:ea typeface="宋体" charset="-122"/>
                        </a:rPr>
                        <m:t>＝</m:t>
                      </m:r>
                      <m:r>
                        <a:rPr lang="en-US" altLang="zh-CN" i="1" dirty="0">
                          <a:latin typeface="Cambria Math"/>
                          <a:ea typeface="宋体" charset="-122"/>
                        </a:rPr>
                        <m:t>(1/4)</m:t>
                      </m:r>
                      <m:r>
                        <a:rPr lang="en-US" altLang="zh-CN" i="1" dirty="0">
                          <a:latin typeface="Cambria Math"/>
                          <a:ea typeface="Cambria Math"/>
                        </a:rPr>
                        <m:t>∙</m:t>
                      </m:r>
                      <m:r>
                        <a:rPr lang="en-US" altLang="zh-CN" i="1" dirty="0">
                          <a:latin typeface="Cambria Math"/>
                          <a:ea typeface="宋体" charset="-122"/>
                        </a:rPr>
                        <m:t>(3/4)</m:t>
                      </m:r>
                      <m:r>
                        <a:rPr lang="zh-CN" altLang="en-US" i="1" dirty="0">
                          <a:latin typeface="Cambria Math"/>
                          <a:ea typeface="宋体" charset="-122"/>
                        </a:rPr>
                        <m:t>＝</m:t>
                      </m:r>
                      <m:r>
                        <a:rPr lang="en-US" altLang="zh-CN" i="1" dirty="0">
                          <a:latin typeface="Cambria Math"/>
                          <a:ea typeface="宋体" charset="-122"/>
                        </a:rPr>
                        <m:t>3/16 </m:t>
                      </m:r>
                    </m:oMath>
                  </m:oMathPara>
                </a14:m>
                <a:endParaRPr lang="en-US" altLang="zh-CN" dirty="0">
                  <a:ea typeface="宋体" charset="-122"/>
                </a:endParaRPr>
              </a:p>
              <a:p>
                <a:pPr lvl="1" eaLnBrk="1" hangingPunct="1">
                  <a:lnSpc>
                    <a:spcPct val="90000"/>
                  </a:lnSpc>
                  <a:buFont typeface="Wingdings" pitchFamily="2" charset="2"/>
                  <a:buNone/>
                </a:pPr>
                <a:r>
                  <a:rPr lang="zh-CN" altLang="en-US" sz="2400" dirty="0" smtClean="0">
                    <a:ea typeface="宋体" charset="-122"/>
                  </a:rPr>
                  <a:t>则明文空间上的条件概率分布为： </a:t>
                </a:r>
              </a:p>
              <a:p>
                <a:pPr lvl="1" eaLnBrk="1" hangingPunct="1">
                  <a:lnSpc>
                    <a:spcPct val="90000"/>
                  </a:lnSpc>
                  <a:buFont typeface="Wingdings" pitchFamily="2" charset="2"/>
                  <a:buNone/>
                </a:pPr>
                <a:r>
                  <a:rPr lang="zh-CN" altLang="en-US" dirty="0" smtClean="0">
                    <a:ea typeface="宋体" charset="-122"/>
                  </a:rPr>
                  <a:t>      </a:t>
                </a:r>
                <a14:m>
                  <m:oMath xmlns:m="http://schemas.openxmlformats.org/officeDocument/2006/math">
                    <m:r>
                      <a:rPr lang="en-US" altLang="zh-CN" b="0" i="0"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1           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0</m:t>
                    </m:r>
                  </m:oMath>
                </a14:m>
                <a:endParaRPr lang="en-US" altLang="zh-CN" dirty="0" smtClean="0">
                  <a:ea typeface="宋体" charset="-122"/>
                </a:endParaRPr>
              </a:p>
              <a:p>
                <a:pPr lvl="1" eaLnBrk="1" hangingPunct="1">
                  <a:lnSpc>
                    <a:spcPct val="9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1/7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6/7</m:t>
                      </m:r>
                    </m:oMath>
                  </m:oMathPara>
                </a14:m>
                <a:endParaRPr lang="en-US" altLang="zh-CN" dirty="0" smtClean="0">
                  <a:ea typeface="宋体" charset="-122"/>
                </a:endParaRPr>
              </a:p>
              <a:p>
                <a:pPr lvl="1" eaLnBrk="1" hangingPunct="1">
                  <a:lnSpc>
                    <a:spcPct val="9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solidFill>
                            <a:srgbClr val="FF0000"/>
                          </a:solidFill>
                          <a:latin typeface="Cambria Math"/>
                          <a:ea typeface="宋体" charset="-122"/>
                        </a:rPr>
                        <m:t>     </m:t>
                      </m:r>
                      <m:r>
                        <a:rPr lang="en-US" altLang="zh-CN" b="0" i="1" dirty="0" smtClean="0">
                          <a:solidFill>
                            <a:srgbClr val="FF0000"/>
                          </a:solidFill>
                          <a:latin typeface="Cambria Math"/>
                          <a:ea typeface="宋体" charset="-122"/>
                        </a:rPr>
                        <m:t>   </m:t>
                      </m:r>
                      <m:r>
                        <a:rPr lang="en-US" altLang="zh-CN" i="1" dirty="0" smtClean="0">
                          <a:solidFill>
                            <a:srgbClr val="FF0000"/>
                          </a:solidFill>
                          <a:latin typeface="Cambria Math"/>
                          <a:ea typeface="宋体" charset="-122"/>
                        </a:rPr>
                        <m:t> </m:t>
                      </m:r>
                      <m:r>
                        <a:rPr lang="en-US" altLang="zh-CN" i="1" dirty="0" smtClean="0">
                          <a:solidFill>
                            <a:srgbClr val="FF0000"/>
                          </a:solidFill>
                          <a:latin typeface="Cambria Math"/>
                          <a:ea typeface="宋体" charset="-122"/>
                        </a:rPr>
                        <m:t>𝑝</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𝑎</m:t>
                      </m:r>
                      <m:r>
                        <a:rPr lang="en-US" altLang="zh-CN" i="1" dirty="0" smtClean="0">
                          <a:solidFill>
                            <a:srgbClr val="FF0000"/>
                          </a:solidFill>
                          <a:latin typeface="Cambria Math"/>
                          <a:ea typeface="宋体" charset="-122"/>
                        </a:rPr>
                        <m:t>/3)</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1/4        </m:t>
                      </m:r>
                      <m:r>
                        <a:rPr lang="en-US" altLang="zh-CN" i="1" dirty="0" smtClean="0">
                          <a:solidFill>
                            <a:srgbClr val="FF0000"/>
                          </a:solidFill>
                          <a:latin typeface="Cambria Math"/>
                          <a:ea typeface="宋体" charset="-122"/>
                        </a:rPr>
                        <m:t>𝑝</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𝑏</m:t>
                      </m:r>
                      <m:r>
                        <a:rPr lang="en-US" altLang="zh-CN" i="1" dirty="0" smtClean="0">
                          <a:solidFill>
                            <a:srgbClr val="FF0000"/>
                          </a:solidFill>
                          <a:latin typeface="Cambria Math"/>
                          <a:ea typeface="宋体" charset="-122"/>
                        </a:rPr>
                        <m:t>/3)</m:t>
                      </m:r>
                      <m:r>
                        <a:rPr lang="zh-CN" altLang="en-US"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3/4</m:t>
                      </m:r>
                    </m:oMath>
                  </m:oMathPara>
                </a14:m>
                <a:endParaRPr lang="en-US" altLang="zh-CN" dirty="0" smtClean="0">
                  <a:solidFill>
                    <a:srgbClr val="FF0000"/>
                  </a:solidFill>
                  <a:ea typeface="宋体" charset="-122"/>
                </a:endParaRPr>
              </a:p>
              <a:p>
                <a:pPr lvl="1" eaLnBrk="1" hangingPunct="1">
                  <a:lnSpc>
                    <a:spcPct val="90000"/>
                  </a:lnSpc>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/4)</m:t>
                      </m:r>
                      <m:r>
                        <a:rPr lang="zh-CN" altLang="en-US" i="1" dirty="0" smtClean="0">
                          <a:latin typeface="Cambria Math"/>
                          <a:ea typeface="宋体" charset="-122"/>
                        </a:rPr>
                        <m:t>＝</m:t>
                      </m:r>
                      <m:r>
                        <a:rPr lang="en-US" altLang="zh-CN" i="1" dirty="0" smtClean="0">
                          <a:latin typeface="Cambria Math"/>
                          <a:ea typeface="宋体" charset="-122"/>
                        </a:rPr>
                        <m:t>0          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/4)</m:t>
                      </m:r>
                      <m:r>
                        <a:rPr lang="zh-CN" altLang="en-US" i="1" dirty="0" smtClean="0">
                          <a:latin typeface="Cambria Math"/>
                          <a:ea typeface="宋体" charset="-122"/>
                        </a:rPr>
                        <m:t>＝</m:t>
                      </m:r>
                      <m:r>
                        <a:rPr lang="en-US" altLang="zh-CN" i="1" dirty="0" smtClean="0">
                          <a:latin typeface="Cambria Math"/>
                          <a:ea typeface="宋体" charset="-122"/>
                        </a:rPr>
                        <m:t>1</m:t>
                      </m:r>
                    </m:oMath>
                  </m:oMathPara>
                </a14:m>
                <a:endParaRPr lang="en-US" altLang="zh-CN" dirty="0" smtClean="0">
                  <a:ea typeface="宋体" charset="-122"/>
                </a:endParaRPr>
              </a:p>
              <a:p>
                <a:pPr lvl="1" eaLnBrk="1" hangingPunct="1">
                  <a:lnSpc>
                    <a:spcPct val="90000"/>
                  </a:lnSpc>
                  <a:buFont typeface="Wingdings" pitchFamily="2" charset="2"/>
                  <a:buNone/>
                </a:pPr>
                <a14:m>
                  <m:oMath xmlns:m="http://schemas.openxmlformats.org/officeDocument/2006/math">
                    <m:r>
                      <a:rPr lang="zh-CN" altLang="en-US" b="1" i="1" dirty="0" smtClean="0">
                        <a:solidFill>
                          <a:srgbClr val="FF0000"/>
                        </a:solidFill>
                        <a:latin typeface="Cambria Math"/>
                        <a:ea typeface="宋体" charset="-122"/>
                      </a:rPr>
                      <m:t>∴</m:t>
                    </m:r>
                  </m:oMath>
                </a14:m>
                <a:r>
                  <a:rPr lang="zh-CN" altLang="en-US" dirty="0" smtClean="0">
                    <a:ea typeface="宋体" charset="-122"/>
                  </a:rPr>
                  <a:t> 只有密文</a:t>
                </a:r>
                <a14:m>
                  <m:oMath xmlns:m="http://schemas.openxmlformats.org/officeDocument/2006/math">
                    <m:r>
                      <a:rPr lang="en-US" altLang="zh-CN" i="1" dirty="0" smtClean="0">
                        <a:latin typeface="Cambria Math"/>
                        <a:ea typeface="宋体" charset="-122"/>
                      </a:rPr>
                      <m:t>𝑦</m:t>
                    </m:r>
                    <m:r>
                      <a:rPr lang="zh-CN" altLang="en-US" i="1" dirty="0" smtClean="0">
                        <a:latin typeface="Cambria Math"/>
                        <a:ea typeface="宋体" charset="-122"/>
                      </a:rPr>
                      <m:t>＝</m:t>
                    </m:r>
                    <m:r>
                      <a:rPr lang="en-US" altLang="zh-CN" i="1" dirty="0" smtClean="0">
                        <a:latin typeface="Cambria Math"/>
                        <a:ea typeface="宋体" charset="-122"/>
                      </a:rPr>
                      <m:t>3</m:t>
                    </m:r>
                  </m:oMath>
                </a14:m>
                <a:r>
                  <a:rPr lang="zh-CN" altLang="en-US" dirty="0" smtClean="0">
                    <a:ea typeface="宋体" charset="-122"/>
                  </a:rPr>
                  <a:t>时，</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/3)</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/3)</m:t>
                    </m:r>
                  </m:oMath>
                </a14:m>
                <a:r>
                  <a:rPr lang="zh-CN" altLang="en-US" dirty="0" smtClean="0">
                    <a:ea typeface="宋体" charset="-122"/>
                  </a:rPr>
                  <a:t>，即对密文</a:t>
                </a:r>
                <a14:m>
                  <m:oMath xmlns:m="http://schemas.openxmlformats.org/officeDocument/2006/math">
                    <m:r>
                      <a:rPr lang="en-US" altLang="zh-CN" i="1" dirty="0" smtClean="0">
                        <a:latin typeface="Cambria Math"/>
                        <a:ea typeface="宋体" charset="-122"/>
                      </a:rPr>
                      <m:t>𝑦</m:t>
                    </m:r>
                    <m:r>
                      <a:rPr lang="zh-CN" altLang="en-US" i="1" dirty="0" smtClean="0">
                        <a:latin typeface="Cambria Math"/>
                        <a:ea typeface="宋体" charset="-122"/>
                      </a:rPr>
                      <m:t>＝</m:t>
                    </m:r>
                    <m:r>
                      <a:rPr lang="en-US" altLang="zh-CN" i="1" dirty="0" smtClean="0">
                        <a:latin typeface="Cambria Math"/>
                        <a:ea typeface="宋体" charset="-122"/>
                      </a:rPr>
                      <m:t>3</m:t>
                    </m:r>
                  </m:oMath>
                </a14:m>
                <a:r>
                  <a:rPr lang="zh-CN" altLang="en-US" dirty="0" smtClean="0">
                    <a:ea typeface="宋体" charset="-122"/>
                  </a:rPr>
                  <a:t>满足完善保密性，其他密文不满足</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rotWithShape="1">
                <a:blip r:embed="rId2"/>
                <a:stretch>
                  <a:fillRect l="-1481" t="-2250"/>
                </a:stretch>
              </a:blipFill>
            </p:spPr>
            <p:txBody>
              <a:bodyPr/>
              <a:lstStyle/>
              <a:p>
                <a:r>
                  <a:rPr lang="zh-CN" altLang="en-US">
                    <a:noFill/>
                  </a:rPr>
                  <a:t> </a:t>
                </a:r>
              </a:p>
            </p:txBody>
          </p:sp>
        </mc:Fallback>
      </mc:AlternateContent>
      <p:sp>
        <p:nvSpPr>
          <p:cNvPr id="33795" name="日期占位符 3"/>
          <p:cNvSpPr>
            <a:spLocks noGrp="1"/>
          </p:cNvSpPr>
          <p:nvPr>
            <p:ph type="dt" sz="quarter" idx="10"/>
          </p:nvPr>
        </p:nvSpPr>
        <p:spPr>
          <a:noFill/>
        </p:spPr>
        <p:txBody>
          <a:bodyPr/>
          <a:lstStyle/>
          <a:p>
            <a:fld id="{58C1A875-80D9-428F-BC64-BCEAC5DD375D}" type="datetime1">
              <a:rPr lang="zh-CN" altLang="en-US" smtClean="0">
                <a:ea typeface="宋体" charset="-122"/>
              </a:rPr>
              <a:t>2020/11/19</a:t>
            </a:fld>
            <a:endParaRPr lang="en-US" altLang="zh-CN" smtClean="0">
              <a:ea typeface="宋体" charset="-122"/>
            </a:endParaRPr>
          </a:p>
        </p:txBody>
      </p:sp>
      <p:sp>
        <p:nvSpPr>
          <p:cNvPr id="33796"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33797" name="灯片编号占位符 5"/>
          <p:cNvSpPr>
            <a:spLocks noGrp="1"/>
          </p:cNvSpPr>
          <p:nvPr>
            <p:ph type="sldNum" sz="quarter" idx="12"/>
          </p:nvPr>
        </p:nvSpPr>
        <p:spPr>
          <a:noFill/>
        </p:spPr>
        <p:txBody>
          <a:bodyPr/>
          <a:lstStyle/>
          <a:p>
            <a:fld id="{A0EA843D-BEA1-49EA-8412-1EA476AA83F4}" type="slidenum">
              <a:rPr lang="en-US" altLang="zh-CN" smtClean="0">
                <a:ea typeface="宋体" charset="-122"/>
              </a:rPr>
              <a:pPr/>
              <a:t>63</a:t>
            </a:fld>
            <a:endParaRPr lang="en-US" altLang="zh-CN" smtClean="0">
              <a:ea typeface="宋体" charset="-122"/>
            </a:endParaRPr>
          </a:p>
        </p:txBody>
      </p:sp>
    </p:spTree>
    <p:extLst>
      <p:ext uri="{BB962C8B-B14F-4D97-AF65-F5344CB8AC3E}">
        <p14:creationId xmlns:p14="http://schemas.microsoft.com/office/powerpoint/2010/main" val="2548357293"/>
      </p:ext>
    </p:extLst>
  </p:cSld>
  <p:clrMapOvr>
    <a:masterClrMapping/>
  </p:clrMapOvr>
  <p:transition>
    <p:wedg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标题 1"/>
          <p:cNvSpPr>
            <a:spLocks noGrp="1"/>
          </p:cNvSpPr>
          <p:nvPr>
            <p:ph type="title"/>
          </p:nvPr>
        </p:nvSpPr>
        <p:spPr/>
        <p:txBody>
          <a:bodyPr/>
          <a:lstStyle/>
          <a:p>
            <a:pPr eaLnBrk="1" hangingPunct="1"/>
            <a:endParaRPr lang="zh-CN" altLang="en-US" smtClean="0">
              <a:ea typeface="宋体" charset="-122"/>
            </a:endParaRPr>
          </a:p>
        </p:txBody>
      </p:sp>
      <p:sp>
        <p:nvSpPr>
          <p:cNvPr id="23558" name="内容占位符 2"/>
          <p:cNvSpPr>
            <a:spLocks noGrp="1"/>
          </p:cNvSpPr>
          <p:nvPr>
            <p:ph idx="1"/>
          </p:nvPr>
        </p:nvSpPr>
        <p:spPr>
          <a:xfrm>
            <a:off x="457200" y="1600200"/>
            <a:ext cx="8229600" cy="4724400"/>
          </a:xfrm>
        </p:spPr>
        <p:txBody>
          <a:bodyPr/>
          <a:lstStyle/>
          <a:p>
            <a:pPr eaLnBrk="1" hangingPunct="1"/>
            <a:r>
              <a:rPr lang="zh-CN" altLang="en-US" b="1" dirty="0" smtClean="0">
                <a:solidFill>
                  <a:srgbClr val="FF0000"/>
                </a:solidFill>
                <a:ea typeface="宋体" charset="-122"/>
              </a:rPr>
              <a:t>定理：</a:t>
            </a:r>
            <a:r>
              <a:rPr lang="zh-CN" altLang="en-US" dirty="0" smtClean="0">
                <a:solidFill>
                  <a:srgbClr val="FF00FF"/>
                </a:solidFill>
                <a:ea typeface="宋体" charset="-122"/>
              </a:rPr>
              <a:t>假设移位密码的密钥等概率使用，则对任意概率分布的明文，移位密码都具有完全保密性</a:t>
            </a:r>
            <a:endParaRPr lang="en-US" altLang="zh-CN" dirty="0" smtClean="0">
              <a:solidFill>
                <a:srgbClr val="FF00FF"/>
              </a:solidFill>
              <a:ea typeface="宋体" charset="-122"/>
            </a:endParaRPr>
          </a:p>
        </p:txBody>
      </p:sp>
      <p:sp>
        <p:nvSpPr>
          <p:cNvPr id="23559" name="日期占位符 3"/>
          <p:cNvSpPr>
            <a:spLocks noGrp="1"/>
          </p:cNvSpPr>
          <p:nvPr>
            <p:ph type="dt" sz="quarter" idx="10"/>
          </p:nvPr>
        </p:nvSpPr>
        <p:spPr>
          <a:noFill/>
        </p:spPr>
        <p:txBody>
          <a:bodyPr/>
          <a:lstStyle/>
          <a:p>
            <a:fld id="{4D3FAF08-39AA-4246-803A-E8075FBCD452}" type="datetime1">
              <a:rPr lang="zh-CN" altLang="en-US" smtClean="0">
                <a:ea typeface="宋体" charset="-122"/>
              </a:rPr>
              <a:t>2020/11/19</a:t>
            </a:fld>
            <a:endParaRPr lang="en-US" altLang="zh-CN" smtClean="0">
              <a:ea typeface="宋体" charset="-122"/>
            </a:endParaRPr>
          </a:p>
        </p:txBody>
      </p:sp>
      <p:sp>
        <p:nvSpPr>
          <p:cNvPr id="23560"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23561" name="灯片编号占位符 5"/>
          <p:cNvSpPr>
            <a:spLocks noGrp="1"/>
          </p:cNvSpPr>
          <p:nvPr>
            <p:ph type="sldNum" sz="quarter" idx="12"/>
          </p:nvPr>
        </p:nvSpPr>
        <p:spPr>
          <a:noFill/>
        </p:spPr>
        <p:txBody>
          <a:bodyPr/>
          <a:lstStyle/>
          <a:p>
            <a:fld id="{38CD115E-096C-4886-8ED3-29176EE68688}" type="slidenum">
              <a:rPr lang="en-US" altLang="zh-CN" smtClean="0">
                <a:ea typeface="宋体" charset="-122"/>
              </a:rPr>
              <a:pPr/>
              <a:t>64</a:t>
            </a:fld>
            <a:endParaRPr lang="en-US" altLang="zh-CN" smtClean="0">
              <a:ea typeface="宋体" charset="-122"/>
            </a:endParaRPr>
          </a:p>
        </p:txBody>
      </p:sp>
    </p:spTree>
    <p:extLst>
      <p:ext uri="{BB962C8B-B14F-4D97-AF65-F5344CB8AC3E}">
        <p14:creationId xmlns:p14="http://schemas.microsoft.com/office/powerpoint/2010/main" val="944646316"/>
      </p:ext>
    </p:extLst>
  </p:cSld>
  <p:clrMapOvr>
    <a:masterClrMapping/>
  </p:clrMapOvr>
  <p:transition>
    <p:wedg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25604" name="内容占位符 2"/>
              <p:cNvSpPr>
                <a:spLocks noGrp="1"/>
              </p:cNvSpPr>
              <p:nvPr>
                <p:ph idx="1"/>
              </p:nvPr>
            </p:nvSpPr>
            <p:spPr/>
            <p:txBody>
              <a:bodyPr/>
              <a:lstStyle/>
              <a:p>
                <a:pPr eaLnBrk="1" hangingPunct="1">
                  <a:buNone/>
                </a:pPr>
                <a:r>
                  <a:rPr lang="zh-CN" altLang="en-US" b="1" dirty="0" smtClean="0">
                    <a:solidFill>
                      <a:srgbClr val="FF0000"/>
                    </a:solidFill>
                    <a:ea typeface="宋体" charset="-122"/>
                  </a:rPr>
                  <a:t>定理：</a:t>
                </a:r>
                <a14:m>
                  <m:oMath xmlns:m="http://schemas.openxmlformats.org/officeDocument/2006/math">
                    <m:r>
                      <m:rPr>
                        <m:nor/>
                      </m:rPr>
                      <a:rPr lang="zh-CN" altLang="en-US" dirty="0">
                        <a:ea typeface="宋体" charset="-122"/>
                      </a:rPr>
                      <m:t>密码体制</m:t>
                    </m:r>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 </m:t>
                    </m:r>
                    <m:r>
                      <a:rPr lang="en-US" altLang="zh-CN" i="1" dirty="0" smtClean="0">
                        <a:latin typeface="Cambria Math"/>
                        <a:ea typeface="宋体" charset="-122"/>
                      </a:rPr>
                      <m:t>𝐶</m:t>
                    </m:r>
                    <m:r>
                      <a:rPr lang="en-US" altLang="zh-CN" i="1" dirty="0" smtClean="0">
                        <a:latin typeface="Cambria Math"/>
                        <a:ea typeface="宋体" charset="-122"/>
                      </a:rPr>
                      <m:t>, </m:t>
                    </m:r>
                    <m:r>
                      <a:rPr lang="en-US" altLang="zh-CN" i="1" dirty="0" smtClean="0">
                        <a:latin typeface="Cambria Math"/>
                        <a:ea typeface="宋体" charset="-122"/>
                      </a:rPr>
                      <m:t>𝐾</m:t>
                    </m:r>
                    <m:r>
                      <a:rPr lang="en-US" altLang="zh-CN" i="1" dirty="0" smtClean="0">
                        <a:latin typeface="Cambria Math"/>
                        <a:ea typeface="宋体" charset="-122"/>
                      </a:rPr>
                      <m:t>, </m:t>
                    </m:r>
                    <m:r>
                      <a:rPr lang="en-US" altLang="zh-CN" i="1" dirty="0" smtClean="0">
                        <a:latin typeface="Cambria Math"/>
                        <a:ea typeface="宋体" charset="-122"/>
                      </a:rPr>
                      <m:t>𝐸</m:t>
                    </m:r>
                    <m:r>
                      <a:rPr lang="en-US" altLang="zh-CN" i="1" dirty="0" smtClean="0">
                        <a:latin typeface="Cambria Math"/>
                        <a:ea typeface="宋体" charset="-122"/>
                      </a:rPr>
                      <m:t>, </m:t>
                    </m:r>
                    <m:r>
                      <a:rPr lang="en-US" altLang="zh-CN" i="1" dirty="0" smtClean="0">
                        <a:latin typeface="Cambria Math"/>
                        <a:ea typeface="宋体" charset="-122"/>
                      </a:rPr>
                      <m:t>𝐷</m:t>
                    </m:r>
                    <m:r>
                      <a:rPr lang="en-US" altLang="zh-CN" i="1" dirty="0" smtClean="0">
                        <a:latin typeface="Cambria Math"/>
                        <a:ea typeface="宋体" charset="-122"/>
                      </a:rPr>
                      <m:t>)</m:t>
                    </m:r>
                  </m:oMath>
                </a14:m>
                <a:r>
                  <a:rPr lang="zh-CN" altLang="en-US" dirty="0" smtClean="0">
                    <a:ea typeface="宋体" charset="-122"/>
                  </a:rPr>
                  <a:t>满足</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𝐶</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𝐾</m:t>
                    </m:r>
                    <m:r>
                      <a:rPr lang="en-US" altLang="zh-CN" i="1" dirty="0" smtClean="0">
                        <a:latin typeface="Cambria Math"/>
                        <a:ea typeface="宋体" charset="-122"/>
                      </a:rPr>
                      <m:t>|</m:t>
                    </m:r>
                  </m:oMath>
                </a14:m>
                <a:r>
                  <a:rPr lang="zh-CN" altLang="en-US" dirty="0" smtClean="0">
                    <a:ea typeface="宋体" charset="-122"/>
                  </a:rPr>
                  <a:t>，该密码体制是完全保密</a:t>
                </a:r>
                <a:r>
                  <a:rPr lang="zh-CN" altLang="en-US" dirty="0" smtClean="0">
                    <a:solidFill>
                      <a:srgbClr val="FF0000"/>
                    </a:solidFill>
                    <a:ea typeface="宋体" charset="-122"/>
                  </a:rPr>
                  <a:t>当且仅当</a:t>
                </a:r>
                <a:r>
                  <a:rPr lang="zh-CN" altLang="en-US" dirty="0" smtClean="0">
                    <a:ea typeface="宋体" charset="-122"/>
                  </a:rPr>
                  <a:t>密钥等概率使用，且对任意明文</a:t>
                </a:r>
                <a14:m>
                  <m:oMath xmlns:m="http://schemas.openxmlformats.org/officeDocument/2006/math">
                    <m:r>
                      <a:rPr lang="en-US" altLang="zh-CN" i="1" dirty="0" smtClean="0">
                        <a:latin typeface="Cambria Math"/>
                        <a:ea typeface="宋体" charset="-122"/>
                      </a:rPr>
                      <m:t>𝑥</m:t>
                    </m:r>
                  </m:oMath>
                </a14:m>
                <a:r>
                  <a:rPr lang="zh-CN" altLang="en-US" dirty="0" smtClean="0">
                    <a:ea typeface="宋体" charset="-122"/>
                  </a:rPr>
                  <a:t>和密文</a:t>
                </a:r>
                <a14:m>
                  <m:oMath xmlns:m="http://schemas.openxmlformats.org/officeDocument/2006/math">
                    <m:r>
                      <a:rPr lang="en-US" altLang="zh-CN" i="1" dirty="0" smtClean="0">
                        <a:latin typeface="Cambria Math"/>
                        <a:ea typeface="宋体" charset="-122"/>
                      </a:rPr>
                      <m:t>𝑦</m:t>
                    </m:r>
                  </m:oMath>
                </a14:m>
                <a:r>
                  <a:rPr lang="zh-CN" altLang="en-US" dirty="0" smtClean="0">
                    <a:ea typeface="宋体" charset="-122"/>
                  </a:rPr>
                  <a:t>，存在唯一密钥</a:t>
                </a:r>
                <a14:m>
                  <m:oMath xmlns:m="http://schemas.openxmlformats.org/officeDocument/2006/math">
                    <m:r>
                      <a:rPr lang="en-US" altLang="zh-CN" i="1" dirty="0" smtClean="0">
                        <a:latin typeface="Cambria Math"/>
                        <a:ea typeface="宋体" charset="-122"/>
                      </a:rPr>
                      <m:t>𝑘</m:t>
                    </m:r>
                  </m:oMath>
                </a14:m>
                <a:r>
                  <a:rPr lang="zh-CN" altLang="en-US" dirty="0" smtClean="0">
                    <a:ea typeface="宋体" charset="-122"/>
                  </a:rPr>
                  <a:t>，将</a:t>
                </a:r>
                <a14:m>
                  <m:oMath xmlns:m="http://schemas.openxmlformats.org/officeDocument/2006/math">
                    <m:r>
                      <a:rPr lang="en-US" altLang="zh-CN" i="1" dirty="0" smtClean="0">
                        <a:latin typeface="Cambria Math"/>
                        <a:ea typeface="宋体" charset="-122"/>
                      </a:rPr>
                      <m:t>𝑥</m:t>
                    </m:r>
                  </m:oMath>
                </a14:m>
                <a:r>
                  <a:rPr lang="zh-CN" altLang="en-US" dirty="0" smtClean="0">
                    <a:ea typeface="宋体" charset="-122"/>
                  </a:rPr>
                  <a:t>加密成</a:t>
                </a:r>
                <a14:m>
                  <m:oMath xmlns:m="http://schemas.openxmlformats.org/officeDocument/2006/math">
                    <m:r>
                      <a:rPr lang="en-US" altLang="zh-CN" i="1" dirty="0" smtClean="0">
                        <a:latin typeface="Cambria Math"/>
                        <a:ea typeface="宋体" charset="-122"/>
                      </a:rPr>
                      <m:t>𝑦</m:t>
                    </m:r>
                  </m:oMath>
                </a14:m>
                <a:r>
                  <a:rPr lang="zh-CN" altLang="en-US" dirty="0" smtClean="0">
                    <a:ea typeface="宋体" charset="-122"/>
                  </a:rPr>
                  <a:t>。</a:t>
                </a:r>
              </a:p>
            </p:txBody>
          </p:sp>
        </mc:Choice>
        <mc:Fallback xmlns="">
          <p:sp>
            <p:nvSpPr>
              <p:cNvPr id="25604" name="内容占位符 2"/>
              <p:cNvSpPr>
                <a:spLocks noGrp="1" noRot="1" noChangeAspect="1" noMove="1" noResize="1" noEditPoints="1" noAdjustHandles="1" noChangeArrowheads="1" noChangeShapeType="1" noTextEdit="1"/>
              </p:cNvSpPr>
              <p:nvPr>
                <p:ph idx="1"/>
              </p:nvPr>
            </p:nvSpPr>
            <p:spPr>
              <a:blipFill>
                <a:blip r:embed="rId2"/>
                <a:stretch>
                  <a:fillRect l="-1481" t="-1626" r="-2963"/>
                </a:stretch>
              </a:blipFill>
            </p:spPr>
            <p:txBody>
              <a:bodyPr/>
              <a:lstStyle/>
              <a:p>
                <a:r>
                  <a:rPr lang="zh-CN" altLang="en-US">
                    <a:noFill/>
                  </a:rPr>
                  <a:t> </a:t>
                </a:r>
              </a:p>
            </p:txBody>
          </p:sp>
        </mc:Fallback>
      </mc:AlternateContent>
      <p:sp>
        <p:nvSpPr>
          <p:cNvPr id="25605" name="日期占位符 3"/>
          <p:cNvSpPr>
            <a:spLocks noGrp="1"/>
          </p:cNvSpPr>
          <p:nvPr>
            <p:ph type="dt" sz="quarter" idx="10"/>
          </p:nvPr>
        </p:nvSpPr>
        <p:spPr>
          <a:noFill/>
        </p:spPr>
        <p:txBody>
          <a:bodyPr/>
          <a:lstStyle/>
          <a:p>
            <a:fld id="{74000F06-7780-4889-ADDF-D8DB1049873C}" type="datetime1">
              <a:rPr lang="zh-CN" altLang="en-US" smtClean="0">
                <a:ea typeface="宋体" charset="-122"/>
              </a:rPr>
              <a:t>2020/11/19</a:t>
            </a:fld>
            <a:endParaRPr lang="en-US" altLang="zh-CN" smtClean="0">
              <a:ea typeface="宋体" charset="-122"/>
            </a:endParaRPr>
          </a:p>
        </p:txBody>
      </p:sp>
      <p:sp>
        <p:nvSpPr>
          <p:cNvPr id="25606"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25607" name="灯片编号占位符 5"/>
          <p:cNvSpPr>
            <a:spLocks noGrp="1"/>
          </p:cNvSpPr>
          <p:nvPr>
            <p:ph type="sldNum" sz="quarter" idx="12"/>
          </p:nvPr>
        </p:nvSpPr>
        <p:spPr>
          <a:noFill/>
        </p:spPr>
        <p:txBody>
          <a:bodyPr/>
          <a:lstStyle/>
          <a:p>
            <a:fld id="{5E1F9186-3DB8-4D2A-9571-F23F35FF76E9}" type="slidenum">
              <a:rPr lang="en-US" altLang="zh-CN" smtClean="0">
                <a:ea typeface="宋体" charset="-122"/>
              </a:rPr>
              <a:pPr/>
              <a:t>65</a:t>
            </a:fld>
            <a:endParaRPr lang="en-US" altLang="zh-CN" smtClean="0">
              <a:ea typeface="宋体" charset="-122"/>
            </a:endParaRPr>
          </a:p>
        </p:txBody>
      </p:sp>
    </p:spTree>
    <p:extLst>
      <p:ext uri="{BB962C8B-B14F-4D97-AF65-F5344CB8AC3E}">
        <p14:creationId xmlns:p14="http://schemas.microsoft.com/office/powerpoint/2010/main" val="3747818916"/>
      </p:ext>
    </p:extLst>
  </p:cSld>
  <p:clrMapOvr>
    <a:masterClrMapping/>
  </p:clrMapOvr>
  <p:transition>
    <p:wedg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47106" name="内容占位符 2"/>
              <p:cNvSpPr>
                <a:spLocks noGrp="1"/>
              </p:cNvSpPr>
              <p:nvPr>
                <p:ph idx="1"/>
              </p:nvPr>
            </p:nvSpPr>
            <p:spPr/>
            <p:txBody>
              <a:bodyPr/>
              <a:lstStyle/>
              <a:p>
                <a:pPr eaLnBrk="1" hangingPunct="1">
                  <a:buFont typeface="Wingdings" pitchFamily="2" charset="2"/>
                  <a:buNone/>
                </a:pPr>
                <a:r>
                  <a:rPr lang="zh-CN" altLang="en-US" b="1" dirty="0" smtClean="0">
                    <a:solidFill>
                      <a:srgbClr val="FF0000"/>
                    </a:solidFill>
                    <a:ea typeface="宋体" charset="-122"/>
                  </a:rPr>
                  <a:t>定理：</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 </m:t>
                    </m:r>
                    <m:r>
                      <a:rPr lang="en-US" altLang="zh-CN" i="1" dirty="0" smtClean="0">
                        <a:latin typeface="Cambria Math"/>
                        <a:ea typeface="宋体" charset="-122"/>
                      </a:rPr>
                      <m:t>𝐶</m:t>
                    </m:r>
                    <m:r>
                      <a:rPr lang="en-US" altLang="zh-CN" i="1" dirty="0" smtClean="0">
                        <a:latin typeface="Cambria Math"/>
                        <a:ea typeface="宋体" charset="-122"/>
                      </a:rPr>
                      <m:t>, </m:t>
                    </m:r>
                    <m:r>
                      <a:rPr lang="en-US" altLang="zh-CN" i="1" dirty="0" smtClean="0">
                        <a:latin typeface="Cambria Math"/>
                        <a:ea typeface="宋体" charset="-122"/>
                      </a:rPr>
                      <m:t>𝐾</m:t>
                    </m:r>
                    <m:r>
                      <a:rPr lang="en-US" altLang="zh-CN" i="1" dirty="0" smtClean="0">
                        <a:latin typeface="Cambria Math"/>
                        <a:ea typeface="宋体" charset="-122"/>
                      </a:rPr>
                      <m:t>, </m:t>
                    </m:r>
                    <m:r>
                      <a:rPr lang="en-US" altLang="zh-CN" i="1" dirty="0" smtClean="0">
                        <a:latin typeface="Cambria Math"/>
                        <a:ea typeface="宋体" charset="-122"/>
                      </a:rPr>
                      <m:t>𝐸</m:t>
                    </m:r>
                    <m:r>
                      <a:rPr lang="en-US" altLang="zh-CN" i="1" dirty="0" smtClean="0">
                        <a:latin typeface="Cambria Math"/>
                        <a:ea typeface="宋体" charset="-122"/>
                      </a:rPr>
                      <m:t>, </m:t>
                    </m:r>
                    <m:r>
                      <a:rPr lang="en-US" altLang="zh-CN" i="1" dirty="0" smtClean="0">
                        <a:latin typeface="Cambria Math"/>
                        <a:ea typeface="宋体" charset="-122"/>
                      </a:rPr>
                      <m:t>𝐷</m:t>
                    </m:r>
                    <m:r>
                      <a:rPr lang="en-US" altLang="zh-CN" i="1" dirty="0" smtClean="0">
                        <a:latin typeface="Cambria Math"/>
                        <a:ea typeface="宋体" charset="-122"/>
                      </a:rPr>
                      <m:t>)</m:t>
                    </m:r>
                  </m:oMath>
                </a14:m>
                <a:r>
                  <a:rPr lang="zh-CN" altLang="en-US" dirty="0" smtClean="0">
                    <a:ea typeface="宋体" charset="-122"/>
                  </a:rPr>
                  <a:t>是一次一密加密体制，则具有完全保密性</a:t>
                </a:r>
                <a:endParaRPr lang="en-US" altLang="zh-CN" dirty="0" smtClean="0">
                  <a:ea typeface="宋体" charset="-122"/>
                </a:endParaRPr>
              </a:p>
              <a:p>
                <a:pPr eaLnBrk="1" hangingPunct="1"/>
                <a:endParaRPr lang="zh-CN" altLang="da-DK" i="1" dirty="0" smtClean="0">
                  <a:ea typeface="宋体" charset="-122"/>
                </a:endParaRPr>
              </a:p>
              <a:p>
                <a:pPr eaLnBrk="1" hangingPunct="1">
                  <a:buFontTx/>
                  <a:buNone/>
                </a:pPr>
                <a:endParaRPr lang="zh-CN" altLang="en-US" dirty="0" smtClean="0">
                  <a:ea typeface="宋体" charset="-122"/>
                </a:endParaRPr>
              </a:p>
            </p:txBody>
          </p:sp>
        </mc:Choice>
        <mc:Fallback xmlns="">
          <p:sp>
            <p:nvSpPr>
              <p:cNvPr id="47106" name="内容占位符 2"/>
              <p:cNvSpPr>
                <a:spLocks noGrp="1" noRot="1" noChangeAspect="1" noMove="1" noResize="1" noEditPoints="1" noAdjustHandles="1" noChangeArrowheads="1" noChangeShapeType="1" noTextEdit="1"/>
              </p:cNvSpPr>
              <p:nvPr>
                <p:ph idx="1"/>
              </p:nvPr>
            </p:nvSpPr>
            <p:spPr>
              <a:blipFill>
                <a:blip r:embed="rId2"/>
                <a:stretch>
                  <a:fillRect l="-1481" t="-1626"/>
                </a:stretch>
              </a:blipFill>
            </p:spPr>
            <p:txBody>
              <a:bodyPr/>
              <a:lstStyle/>
              <a:p>
                <a:r>
                  <a:rPr lang="zh-CN" altLang="en-US">
                    <a:noFill/>
                  </a:rPr>
                  <a:t> </a:t>
                </a:r>
              </a:p>
            </p:txBody>
          </p:sp>
        </mc:Fallback>
      </mc:AlternateContent>
      <p:sp>
        <p:nvSpPr>
          <p:cNvPr id="47107" name="日期占位符 3"/>
          <p:cNvSpPr>
            <a:spLocks noGrp="1"/>
          </p:cNvSpPr>
          <p:nvPr>
            <p:ph type="dt" sz="quarter" idx="10"/>
          </p:nvPr>
        </p:nvSpPr>
        <p:spPr>
          <a:noFill/>
        </p:spPr>
        <p:txBody>
          <a:bodyPr/>
          <a:lstStyle/>
          <a:p>
            <a:fld id="{C7093240-E8E5-4976-AB5A-0DBE10F4DDFD}" type="datetime1">
              <a:rPr lang="zh-CN" altLang="en-US" smtClean="0">
                <a:ea typeface="宋体" charset="-122"/>
              </a:rPr>
              <a:t>2020/11/19</a:t>
            </a:fld>
            <a:endParaRPr lang="en-US" altLang="zh-CN" smtClean="0">
              <a:ea typeface="宋体" charset="-122"/>
            </a:endParaRPr>
          </a:p>
        </p:txBody>
      </p:sp>
      <p:sp>
        <p:nvSpPr>
          <p:cNvPr id="47108"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47109" name="灯片编号占位符 5"/>
          <p:cNvSpPr>
            <a:spLocks noGrp="1"/>
          </p:cNvSpPr>
          <p:nvPr>
            <p:ph type="sldNum" sz="quarter" idx="12"/>
          </p:nvPr>
        </p:nvSpPr>
        <p:spPr>
          <a:noFill/>
        </p:spPr>
        <p:txBody>
          <a:bodyPr/>
          <a:lstStyle/>
          <a:p>
            <a:fld id="{DE1E5453-2232-4EF8-8752-04E0BF5427D5}" type="slidenum">
              <a:rPr lang="en-US" altLang="zh-CN" smtClean="0">
                <a:ea typeface="宋体" charset="-122"/>
              </a:rPr>
              <a:pPr/>
              <a:t>66</a:t>
            </a:fld>
            <a:endParaRPr lang="en-US" altLang="zh-CN" smtClean="0">
              <a:ea typeface="宋体" charset="-122"/>
            </a:endParaRPr>
          </a:p>
        </p:txBody>
      </p:sp>
    </p:spTree>
    <p:extLst>
      <p:ext uri="{BB962C8B-B14F-4D97-AF65-F5344CB8AC3E}">
        <p14:creationId xmlns:p14="http://schemas.microsoft.com/office/powerpoint/2010/main" val="3869912522"/>
      </p:ext>
    </p:extLst>
  </p:cSld>
  <p:clrMapOvr>
    <a:masterClrMapping/>
  </p:clrMapOvr>
  <p:transition>
    <p:wedg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zh-CN" altLang="en-US" dirty="0" smtClean="0">
                <a:latin typeface="Times New Roman" pitchFamily="18" charset="0"/>
                <a:ea typeface="宋体" charset="-122"/>
              </a:rPr>
              <a:t>密码学的信息论基础</a:t>
            </a:r>
          </a:p>
        </p:txBody>
      </p:sp>
      <p:sp>
        <p:nvSpPr>
          <p:cNvPr id="49154" name="Rectangle 3"/>
          <p:cNvSpPr>
            <a:spLocks noGrp="1" noChangeArrowheads="1"/>
          </p:cNvSpPr>
          <p:nvPr>
            <p:ph idx="1"/>
          </p:nvPr>
        </p:nvSpPr>
        <p:spPr/>
        <p:txBody>
          <a:bodyPr/>
          <a:lstStyle/>
          <a:p>
            <a:pPr eaLnBrk="1" hangingPunct="1"/>
            <a:r>
              <a:rPr lang="en-US" altLang="zh-CN" dirty="0" smtClean="0">
                <a:ea typeface="宋体" charset="-122"/>
              </a:rPr>
              <a:t>Shannon</a:t>
            </a:r>
            <a:r>
              <a:rPr lang="zh-CN" altLang="en-US" dirty="0" smtClean="0">
                <a:ea typeface="宋体" charset="-122"/>
              </a:rPr>
              <a:t>的保密系统信息理论</a:t>
            </a:r>
          </a:p>
          <a:p>
            <a:pPr eaLnBrk="1" hangingPunct="1"/>
            <a:endParaRPr lang="zh-CN" altLang="en-US" dirty="0" smtClean="0">
              <a:ea typeface="宋体" charset="-122"/>
            </a:endParaRPr>
          </a:p>
          <a:p>
            <a:pPr eaLnBrk="1" hangingPunct="1"/>
            <a:r>
              <a:rPr lang="en-US" altLang="zh-CN" dirty="0" smtClean="0">
                <a:ea typeface="宋体" charset="-122"/>
              </a:rPr>
              <a:t>1949</a:t>
            </a:r>
            <a:r>
              <a:rPr lang="zh-CN" altLang="en-US" dirty="0" smtClean="0">
                <a:ea typeface="宋体" charset="-122"/>
              </a:rPr>
              <a:t>年， </a:t>
            </a:r>
            <a:r>
              <a:rPr lang="en-US" altLang="zh-CN" dirty="0" smtClean="0">
                <a:ea typeface="宋体" charset="-122"/>
              </a:rPr>
              <a:t>Shannon</a:t>
            </a:r>
            <a:r>
              <a:rPr lang="zh-CN" altLang="en-US" dirty="0" smtClean="0">
                <a:ea typeface="宋体" charset="-122"/>
              </a:rPr>
              <a:t>发表了题为</a:t>
            </a:r>
            <a:r>
              <a:rPr lang="en-US" altLang="zh-CN" b="1" dirty="0" smtClean="0">
                <a:solidFill>
                  <a:srgbClr val="FF0000"/>
                </a:solidFill>
                <a:ea typeface="宋体" charset="-122"/>
              </a:rPr>
              <a:t>《</a:t>
            </a:r>
            <a:r>
              <a:rPr lang="zh-CN" altLang="en-US" b="1" dirty="0" smtClean="0">
                <a:solidFill>
                  <a:srgbClr val="FF0000"/>
                </a:solidFill>
                <a:ea typeface="宋体" charset="-122"/>
              </a:rPr>
              <a:t>保密系统的信息理论</a:t>
            </a:r>
            <a:r>
              <a:rPr lang="en-US" altLang="zh-CN" b="1" dirty="0" smtClean="0">
                <a:solidFill>
                  <a:srgbClr val="FF0000"/>
                </a:solidFill>
                <a:ea typeface="宋体" charset="-122"/>
              </a:rPr>
              <a:t>》</a:t>
            </a:r>
            <a:r>
              <a:rPr lang="zh-CN" altLang="en-US" dirty="0" smtClean="0">
                <a:ea typeface="宋体" charset="-122"/>
              </a:rPr>
              <a:t>的论文 </a:t>
            </a:r>
          </a:p>
          <a:p>
            <a:pPr lvl="1" eaLnBrk="1" hangingPunct="1"/>
            <a:r>
              <a:rPr lang="zh-CN" altLang="en-US" dirty="0" smtClean="0">
                <a:ea typeface="宋体" charset="-122"/>
              </a:rPr>
              <a:t>用信息论的观点对信息保密问题进行了全面的阐述 </a:t>
            </a:r>
          </a:p>
          <a:p>
            <a:pPr lvl="1" eaLnBrk="1" hangingPunct="1"/>
            <a:r>
              <a:rPr lang="zh-CN" altLang="en-US" dirty="0" smtClean="0">
                <a:ea typeface="宋体" charset="-122"/>
              </a:rPr>
              <a:t>宣告了科学密码学时代的到来</a:t>
            </a:r>
            <a:endParaRPr lang="en-US" altLang="zh-CN" dirty="0" smtClean="0">
              <a:ea typeface="宋体" charset="-122"/>
            </a:endParaRPr>
          </a:p>
          <a:p>
            <a:pPr lvl="1" eaLnBrk="1" hangingPunct="1"/>
            <a:endParaRPr lang="en-US" altLang="zh-CN" dirty="0" smtClean="0">
              <a:ea typeface="宋体" charset="-122"/>
            </a:endParaRPr>
          </a:p>
          <a:p>
            <a:pPr eaLnBrk="1" hangingPunct="1"/>
            <a:r>
              <a:rPr lang="zh-CN" altLang="en-US" dirty="0" smtClean="0">
                <a:ea typeface="宋体" charset="-122"/>
              </a:rPr>
              <a:t>参考书目：</a:t>
            </a:r>
            <a:r>
              <a:rPr lang="en-US" altLang="zh-CN" dirty="0" smtClean="0">
                <a:ea typeface="宋体" charset="-122"/>
              </a:rPr>
              <a:t>《</a:t>
            </a:r>
            <a:r>
              <a:rPr lang="zh-CN" altLang="en-US" dirty="0" smtClean="0">
                <a:ea typeface="宋体" charset="-122"/>
              </a:rPr>
              <a:t>信息论基础</a:t>
            </a:r>
            <a:r>
              <a:rPr lang="en-US" altLang="zh-CN" dirty="0" smtClean="0">
                <a:ea typeface="宋体" charset="-122"/>
              </a:rPr>
              <a:t>》</a:t>
            </a:r>
            <a:r>
              <a:rPr lang="zh-CN" altLang="en-US" dirty="0" smtClean="0">
                <a:ea typeface="宋体" charset="-122"/>
              </a:rPr>
              <a:t>第</a:t>
            </a:r>
            <a:r>
              <a:rPr lang="en-US" altLang="zh-CN" dirty="0" smtClean="0">
                <a:ea typeface="宋体" charset="-122"/>
              </a:rPr>
              <a:t>2</a:t>
            </a:r>
            <a:r>
              <a:rPr lang="zh-CN" altLang="en-US" dirty="0" smtClean="0">
                <a:ea typeface="宋体" charset="-122"/>
              </a:rPr>
              <a:t>版 </a:t>
            </a:r>
            <a:r>
              <a:rPr lang="en-US" altLang="zh-CN" dirty="0" smtClean="0">
                <a:ea typeface="宋体" charset="-122"/>
              </a:rPr>
              <a:t> M. Cover &amp; A. Thomas </a:t>
            </a:r>
            <a:r>
              <a:rPr lang="zh-CN" altLang="en-US" dirty="0" smtClean="0">
                <a:ea typeface="宋体" charset="-122"/>
              </a:rPr>
              <a:t>著 阮吉寿 张华 译</a:t>
            </a:r>
          </a:p>
        </p:txBody>
      </p:sp>
      <p:sp>
        <p:nvSpPr>
          <p:cNvPr id="2" name="日期占位符 1"/>
          <p:cNvSpPr>
            <a:spLocks noGrp="1"/>
          </p:cNvSpPr>
          <p:nvPr>
            <p:ph type="dt" sz="half" idx="10"/>
          </p:nvPr>
        </p:nvSpPr>
        <p:spPr/>
        <p:txBody>
          <a:bodyPr/>
          <a:lstStyle/>
          <a:p>
            <a:pPr>
              <a:defRPr/>
            </a:pPr>
            <a:fld id="{A2837D84-B345-48B7-A08A-EA6E9BD1D2B7}" type="datetime1">
              <a:rPr lang="zh-CN" altLang="en-US" smtClean="0"/>
              <a:t>2020/11/19</a:t>
            </a:fld>
            <a:endParaRPr lang="en-US" altLang="zh-CN" dirty="0"/>
          </a:p>
        </p:txBody>
      </p:sp>
      <p:sp>
        <p:nvSpPr>
          <p:cNvPr id="3" name="页脚占位符 2"/>
          <p:cNvSpPr>
            <a:spLocks noGrp="1"/>
          </p:cNvSpPr>
          <p:nvPr>
            <p:ph type="ftr" sz="quarter" idx="11"/>
          </p:nvPr>
        </p:nvSpPr>
        <p:spPr/>
        <p:txBody>
          <a:bodyPr/>
          <a:lstStyle/>
          <a:p>
            <a:pPr>
              <a:defRPr/>
            </a:pPr>
            <a:r>
              <a:rPr lang="en-US" altLang="zh-CN" smtClean="0"/>
              <a:t>is.cumt.edu.cn</a:t>
            </a:r>
            <a:endParaRPr lang="en-US" altLang="zh-CN" dirty="0"/>
          </a:p>
        </p:txBody>
      </p:sp>
      <p:sp>
        <p:nvSpPr>
          <p:cNvPr id="4" name="灯片编号占位符 3"/>
          <p:cNvSpPr>
            <a:spLocks noGrp="1"/>
          </p:cNvSpPr>
          <p:nvPr>
            <p:ph type="sldNum" sz="quarter" idx="12"/>
          </p:nvPr>
        </p:nvSpPr>
        <p:spPr/>
        <p:txBody>
          <a:bodyPr/>
          <a:lstStyle/>
          <a:p>
            <a:pPr>
              <a:defRPr/>
            </a:pPr>
            <a:fld id="{038CBE43-3690-4DF4-874D-04E591604850}" type="slidenum">
              <a:rPr lang="en-US" altLang="zh-CN" smtClean="0"/>
              <a:pPr>
                <a:defRPr/>
              </a:pPr>
              <a:t>67</a:t>
            </a:fld>
            <a:endParaRPr lang="en-US" altLang="zh-CN" dirty="0"/>
          </a:p>
        </p:txBody>
      </p:sp>
    </p:spTree>
    <p:extLst>
      <p:ext uri="{BB962C8B-B14F-4D97-AF65-F5344CB8AC3E}">
        <p14:creationId xmlns:p14="http://schemas.microsoft.com/office/powerpoint/2010/main" val="300442166"/>
      </p:ext>
    </p:extLst>
  </p:cSld>
  <p:clrMapOvr>
    <a:masterClrMapping/>
  </p:clrMapOvr>
  <p:transition>
    <p:wedg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a:lstStyle/>
          <a:p>
            <a:pPr eaLnBrk="1" hangingPunct="1"/>
            <a:r>
              <a:rPr lang="en-US" altLang="zh-CN" dirty="0" smtClean="0">
                <a:ea typeface="宋体" charset="-122"/>
              </a:rPr>
              <a:t> </a:t>
            </a:r>
            <a:endParaRPr lang="zh-CN" altLang="en-US" dirty="0" smtClean="0">
              <a:ea typeface="宋体" charset="-122"/>
            </a:endParaRPr>
          </a:p>
        </p:txBody>
      </p:sp>
      <mc:AlternateContent xmlns:mc="http://schemas.openxmlformats.org/markup-compatibility/2006" xmlns:a14="http://schemas.microsoft.com/office/drawing/2010/main">
        <mc:Choice Requires="a14">
          <p:sp>
            <p:nvSpPr>
              <p:cNvPr id="50178" name="内容占位符 2"/>
              <p:cNvSpPr>
                <a:spLocks noGrp="1"/>
              </p:cNvSpPr>
              <p:nvPr>
                <p:ph idx="1"/>
              </p:nvPr>
            </p:nvSpPr>
            <p:spPr>
              <a:xfrm>
                <a:off x="457200" y="1676400"/>
                <a:ext cx="8229600" cy="4648200"/>
              </a:xfrm>
            </p:spPr>
            <p:txBody>
              <a:bodyPr/>
              <a:lstStyle/>
              <a:p>
                <a:pPr eaLnBrk="1" hangingPunct="1"/>
                <a:r>
                  <a:rPr lang="zh-CN" altLang="en-US" b="1" dirty="0" smtClean="0">
                    <a:solidFill>
                      <a:srgbClr val="FF0000"/>
                    </a:solidFill>
                    <a:ea typeface="宋体" charset="-122"/>
                  </a:rPr>
                  <a:t>单符号离散信源</a:t>
                </a:r>
                <a:r>
                  <a:rPr lang="zh-CN" altLang="en-US" dirty="0" smtClean="0">
                    <a:solidFill>
                      <a:srgbClr val="FF0000"/>
                    </a:solidFill>
                    <a:ea typeface="宋体" charset="-122"/>
                  </a:rPr>
                  <a:t>：</a:t>
                </a:r>
                <a:r>
                  <a:rPr lang="zh-CN" altLang="en-US" dirty="0" smtClean="0">
                    <a:ea typeface="宋体" charset="-122"/>
                  </a:rPr>
                  <a:t>如果信源发出的消息是</a:t>
                </a:r>
                <a:r>
                  <a:rPr lang="zh-CN" altLang="en-US" dirty="0" smtClean="0">
                    <a:solidFill>
                      <a:srgbClr val="FF00FF"/>
                    </a:solidFill>
                    <a:ea typeface="宋体" charset="-122"/>
                  </a:rPr>
                  <a:t>离散的</a:t>
                </a:r>
                <a:r>
                  <a:rPr lang="zh-CN" altLang="en-US" dirty="0" smtClean="0">
                    <a:ea typeface="宋体" charset="-122"/>
                  </a:rPr>
                  <a:t>、</a:t>
                </a:r>
                <a:r>
                  <a:rPr lang="zh-CN" altLang="en-US" dirty="0">
                    <a:solidFill>
                      <a:srgbClr val="FF00FF"/>
                    </a:solidFill>
                    <a:ea typeface="宋体" charset="-122"/>
                  </a:rPr>
                  <a:t>有限或无限可列的</a:t>
                </a:r>
                <a:r>
                  <a:rPr lang="zh-CN" altLang="en-US" dirty="0" smtClean="0">
                    <a:ea typeface="宋体" charset="-122"/>
                  </a:rPr>
                  <a:t>符号或数字，且一个符号代表一条完整的消息，则称单符号离散信源 </a:t>
                </a:r>
              </a:p>
              <a:p>
                <a:pPr eaLnBrk="1" hangingPunct="1">
                  <a:lnSpc>
                    <a:spcPct val="90000"/>
                  </a:lnSpc>
                </a:pPr>
                <a:r>
                  <a:rPr lang="zh-CN" altLang="en-US" b="1" dirty="0" smtClean="0">
                    <a:solidFill>
                      <a:srgbClr val="FF0000"/>
                    </a:solidFill>
                    <a:ea typeface="宋体" charset="-122"/>
                  </a:rPr>
                  <a:t>信源空间：</a:t>
                </a:r>
                <a:r>
                  <a:rPr lang="zh-CN" altLang="en-US" dirty="0" smtClean="0">
                    <a:ea typeface="宋体" charset="-122"/>
                  </a:rPr>
                  <a:t>若信源的输出是随机事件</a:t>
                </a:r>
                <a14:m>
                  <m:oMath xmlns:m="http://schemas.openxmlformats.org/officeDocument/2006/math">
                    <m:r>
                      <a:rPr lang="en-US" altLang="zh-CN" i="1" dirty="0" smtClean="0">
                        <a:latin typeface="Cambria Math"/>
                        <a:ea typeface="宋体" charset="-122"/>
                      </a:rPr>
                      <m:t>𝑥</m:t>
                    </m:r>
                  </m:oMath>
                </a14:m>
                <a:r>
                  <a:rPr lang="zh-CN" altLang="en-US" dirty="0" smtClean="0">
                    <a:ea typeface="宋体" charset="-122"/>
                  </a:rPr>
                  <a:t>，其出现概率为</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oMath>
                </a14:m>
                <a:r>
                  <a:rPr lang="zh-CN" altLang="en-US" dirty="0" smtClean="0">
                    <a:ea typeface="宋体" charset="-122"/>
                  </a:rPr>
                  <a:t>，则它们构成的集合，称为信源的概率空间或简称为信源空间  </a:t>
                </a:r>
              </a:p>
              <a:p>
                <a:pPr eaLnBrk="1" hangingPunct="1">
                  <a:lnSpc>
                    <a:spcPct val="90000"/>
                  </a:lnSpc>
                </a:pPr>
                <a:r>
                  <a:rPr lang="zh-CN" altLang="en-US" b="1" dirty="0" smtClean="0">
                    <a:solidFill>
                      <a:srgbClr val="FF0000"/>
                    </a:solidFill>
                    <a:ea typeface="宋体" charset="-122"/>
                  </a:rPr>
                  <a:t>自信息量：</a:t>
                </a:r>
                <a:r>
                  <a:rPr lang="zh-CN" altLang="en-US" dirty="0" smtClean="0">
                    <a:ea typeface="宋体" charset="-122"/>
                  </a:rPr>
                  <a:t>一个随机事件的自信息量为其出现概率对数的负值。即</a:t>
                </a:r>
                <a:endParaRPr lang="zh-CN" altLang="da-DK" i="1" dirty="0" smtClean="0">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da-DK" altLang="zh-CN" i="1" dirty="0" smtClean="0">
                          <a:latin typeface="Cambria Math"/>
                          <a:ea typeface="宋体" charset="-122"/>
                        </a:rPr>
                        <m:t>𝐼</m:t>
                      </m:r>
                      <m:d>
                        <m:dPr>
                          <m:ctrlPr>
                            <a:rPr lang="da-DK" altLang="zh-CN" i="1" dirty="0" smtClean="0">
                              <a:latin typeface="Cambria Math" panose="02040503050406030204" pitchFamily="18" charset="0"/>
                              <a:ea typeface="宋体" charset="-122"/>
                            </a:rPr>
                          </m:ctrlPr>
                        </m:dPr>
                        <m:e>
                          <m:sSub>
                            <m:sSubPr>
                              <m:ctrlPr>
                                <a:rPr lang="da-DK" altLang="zh-CN" i="1" dirty="0" smtClean="0">
                                  <a:latin typeface="Cambria Math" panose="02040503050406030204" pitchFamily="18" charset="0"/>
                                  <a:ea typeface="宋体" charset="-122"/>
                                </a:rPr>
                              </m:ctrlPr>
                            </m:sSubPr>
                            <m:e>
                              <m:r>
                                <a:rPr lang="en-US" altLang="zh-CN" b="0" i="1" dirty="0" smtClean="0">
                                  <a:latin typeface="Cambria Math"/>
                                  <a:ea typeface="宋体" charset="-122"/>
                                </a:rPr>
                                <m:t>𝑥</m:t>
                              </m:r>
                            </m:e>
                            <m:sub>
                              <m:r>
                                <a:rPr lang="en-US" altLang="zh-CN" b="0" i="1" dirty="0" smtClean="0">
                                  <a:latin typeface="Cambria Math"/>
                                  <a:ea typeface="宋体" charset="-122"/>
                                </a:rPr>
                                <m:t>𝑖</m:t>
                              </m:r>
                            </m:sub>
                          </m:sSub>
                        </m:e>
                      </m:d>
                      <m:r>
                        <a:rPr lang="zh-CN" altLang="da-DK" i="1" dirty="0" smtClean="0">
                          <a:latin typeface="Cambria Math"/>
                          <a:ea typeface="宋体" charset="-122"/>
                        </a:rPr>
                        <m:t>＝－</m:t>
                      </m:r>
                      <m:func>
                        <m:funcPr>
                          <m:ctrlPr>
                            <a:rPr lang="da-DK" altLang="zh-CN" i="1" dirty="0" smtClean="0">
                              <a:latin typeface="Cambria Math" panose="02040503050406030204" pitchFamily="18" charset="0"/>
                              <a:ea typeface="宋体" charset="-122"/>
                            </a:rPr>
                          </m:ctrlPr>
                        </m:funcPr>
                        <m:fName>
                          <m:r>
                            <m:rPr>
                              <m:sty m:val="p"/>
                            </m:rPr>
                            <a:rPr lang="da-DK" altLang="zh-CN" i="0" dirty="0" smtClean="0">
                              <a:latin typeface="Cambria Math"/>
                              <a:ea typeface="宋体" charset="-122"/>
                            </a:rPr>
                            <m:t>log</m:t>
                          </m:r>
                        </m:fName>
                        <m:e>
                          <m:r>
                            <a:rPr lang="da-DK" altLang="zh-CN" i="1" dirty="0" smtClean="0">
                              <a:latin typeface="Cambria Math"/>
                              <a:ea typeface="宋体" charset="-122"/>
                            </a:rPr>
                            <m:t>𝑝</m:t>
                          </m:r>
                          <m:d>
                            <m:dPr>
                              <m:ctrlPr>
                                <a:rPr lang="da-DK" altLang="zh-CN" i="1" dirty="0" smtClean="0">
                                  <a:latin typeface="Cambria Math" panose="02040503050406030204" pitchFamily="18" charset="0"/>
                                  <a:ea typeface="宋体" charset="-122"/>
                                </a:rPr>
                              </m:ctrlPr>
                            </m:dPr>
                            <m:e>
                              <m:sSub>
                                <m:sSubPr>
                                  <m:ctrlPr>
                                    <a:rPr lang="da-DK" altLang="zh-CN" i="1" dirty="0">
                                      <a:latin typeface="Cambria Math" panose="02040503050406030204" pitchFamily="18" charset="0"/>
                                      <a:ea typeface="宋体" charset="-122"/>
                                    </a:rPr>
                                  </m:ctrlPr>
                                </m:sSubPr>
                                <m:e>
                                  <m:r>
                                    <a:rPr lang="en-US" altLang="zh-CN" i="1" dirty="0">
                                      <a:latin typeface="Cambria Math"/>
                                      <a:ea typeface="宋体" charset="-122"/>
                                    </a:rPr>
                                    <m:t>𝑥</m:t>
                                  </m:r>
                                </m:e>
                                <m:sub>
                                  <m:r>
                                    <a:rPr lang="en-US" altLang="zh-CN" i="1" dirty="0">
                                      <a:latin typeface="Cambria Math"/>
                                      <a:ea typeface="宋体" charset="-122"/>
                                    </a:rPr>
                                    <m:t>𝑖</m:t>
                                  </m:r>
                                </m:sub>
                              </m:sSub>
                            </m:e>
                          </m:d>
                        </m:e>
                      </m:func>
                      <m:r>
                        <a:rPr lang="en-US" altLang="zh-CN" b="0" i="1" dirty="0" smtClean="0">
                          <a:latin typeface="Cambria Math"/>
                          <a:ea typeface="宋体" charset="-122"/>
                        </a:rPr>
                        <m:t>=</m:t>
                      </m:r>
                      <m:r>
                        <a:rPr lang="en-US" altLang="zh-CN" b="0" i="1" dirty="0" smtClean="0">
                          <a:latin typeface="Cambria Math"/>
                          <a:ea typeface="宋体" charset="-122"/>
                        </a:rPr>
                        <m:t>𝑙𝑜𝑔</m:t>
                      </m:r>
                      <m:f>
                        <m:fPr>
                          <m:ctrlPr>
                            <a:rPr lang="en-US" altLang="zh-CN" b="0" i="1" dirty="0" smtClean="0">
                              <a:latin typeface="Cambria Math" panose="02040503050406030204" pitchFamily="18" charset="0"/>
                              <a:ea typeface="宋体" charset="-122"/>
                            </a:rPr>
                          </m:ctrlPr>
                        </m:fPr>
                        <m:num>
                          <m:r>
                            <a:rPr lang="en-US" altLang="zh-CN" b="0" i="1" dirty="0" smtClean="0">
                              <a:latin typeface="Cambria Math"/>
                              <a:ea typeface="宋体" charset="-122"/>
                            </a:rPr>
                            <m:t>1</m:t>
                          </m:r>
                        </m:num>
                        <m:den>
                          <m:r>
                            <a:rPr lang="en-US" altLang="zh-CN" b="0" i="1" dirty="0" smtClean="0">
                              <a:latin typeface="Cambria Math"/>
                              <a:ea typeface="宋体" charset="-122"/>
                            </a:rPr>
                            <m:t>𝑝</m:t>
                          </m:r>
                          <m:r>
                            <a:rPr lang="en-US" altLang="zh-CN" b="0" i="1" dirty="0" smtClean="0">
                              <a:latin typeface="Cambria Math"/>
                              <a:ea typeface="宋体" charset="-122"/>
                            </a:rPr>
                            <m:t>(</m:t>
                          </m:r>
                          <m:sSub>
                            <m:sSubPr>
                              <m:ctrlPr>
                                <a:rPr lang="en-US" altLang="zh-CN" b="0" i="1" dirty="0" smtClean="0">
                                  <a:latin typeface="Cambria Math" panose="02040503050406030204" pitchFamily="18" charset="0"/>
                                  <a:ea typeface="宋体" charset="-122"/>
                                </a:rPr>
                              </m:ctrlPr>
                            </m:sSubPr>
                            <m:e>
                              <m:r>
                                <a:rPr lang="en-US" altLang="zh-CN" b="0" i="1" dirty="0" smtClean="0">
                                  <a:latin typeface="Cambria Math"/>
                                  <a:ea typeface="宋体" charset="-122"/>
                                </a:rPr>
                                <m:t>𝑥</m:t>
                              </m:r>
                            </m:e>
                            <m:sub>
                              <m:r>
                                <a:rPr lang="en-US" altLang="zh-CN" b="0" i="1" dirty="0" smtClean="0">
                                  <a:latin typeface="Cambria Math"/>
                                  <a:ea typeface="宋体" charset="-122"/>
                                </a:rPr>
                                <m:t>𝑖</m:t>
                              </m:r>
                            </m:sub>
                          </m:sSub>
                          <m:r>
                            <a:rPr lang="en-US" altLang="zh-CN" b="0" i="1" dirty="0" smtClean="0">
                              <a:latin typeface="Cambria Math"/>
                              <a:ea typeface="宋体" charset="-122"/>
                            </a:rPr>
                            <m:t>)</m:t>
                          </m:r>
                        </m:den>
                      </m:f>
                    </m:oMath>
                  </m:oMathPara>
                </a14:m>
                <a:endParaRPr lang="en-US" altLang="zh-CN" dirty="0" smtClean="0">
                  <a:ea typeface="宋体" charset="-122"/>
                </a:endParaRPr>
              </a:p>
              <a:p>
                <a:pPr lvl="1" eaLnBrk="1" hangingPunct="1"/>
                <a:endParaRPr lang="zh-CN" altLang="en-US" dirty="0" smtClean="0">
                  <a:ea typeface="宋体" charset="-122"/>
                </a:endParaRPr>
              </a:p>
            </p:txBody>
          </p:sp>
        </mc:Choice>
        <mc:Fallback xmlns="">
          <p:sp>
            <p:nvSpPr>
              <p:cNvPr id="50178"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a:stretch>
                  <a:fillRect l="-1259" t="-1311" r="-3037"/>
                </a:stretch>
              </a:blipFill>
            </p:spPr>
            <p:txBody>
              <a:bodyPr/>
              <a:lstStyle/>
              <a:p>
                <a:r>
                  <a:rPr lang="zh-CN" altLang="en-US">
                    <a:noFill/>
                  </a:rPr>
                  <a:t> </a:t>
                </a:r>
              </a:p>
            </p:txBody>
          </p:sp>
        </mc:Fallback>
      </mc:AlternateContent>
      <p:sp>
        <p:nvSpPr>
          <p:cNvPr id="50179" name="日期占位符 3"/>
          <p:cNvSpPr>
            <a:spLocks noGrp="1"/>
          </p:cNvSpPr>
          <p:nvPr>
            <p:ph type="dt" sz="quarter" idx="10"/>
          </p:nvPr>
        </p:nvSpPr>
        <p:spPr>
          <a:noFill/>
        </p:spPr>
        <p:txBody>
          <a:bodyPr/>
          <a:lstStyle/>
          <a:p>
            <a:fld id="{79037AD3-D334-4403-9DD0-3D498721ABD4}" type="datetime1">
              <a:rPr lang="zh-CN" altLang="en-US" smtClean="0">
                <a:ea typeface="宋体" charset="-122"/>
              </a:rPr>
              <a:t>2020/11/19</a:t>
            </a:fld>
            <a:endParaRPr lang="en-US" altLang="zh-CN" smtClean="0">
              <a:ea typeface="宋体" charset="-122"/>
            </a:endParaRPr>
          </a:p>
        </p:txBody>
      </p:sp>
      <p:sp>
        <p:nvSpPr>
          <p:cNvPr id="50180"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50181" name="灯片编号占位符 5"/>
          <p:cNvSpPr>
            <a:spLocks noGrp="1"/>
          </p:cNvSpPr>
          <p:nvPr>
            <p:ph type="sldNum" sz="quarter" idx="12"/>
          </p:nvPr>
        </p:nvSpPr>
        <p:spPr>
          <a:noFill/>
        </p:spPr>
        <p:txBody>
          <a:bodyPr/>
          <a:lstStyle/>
          <a:p>
            <a:fld id="{BFACF46C-C8AA-40F9-A222-C705582BD9DF}" type="slidenum">
              <a:rPr lang="en-US" altLang="zh-CN" smtClean="0">
                <a:ea typeface="宋体" charset="-122"/>
              </a:rPr>
              <a:pPr/>
              <a:t>68</a:t>
            </a:fld>
            <a:endParaRPr lang="en-US" altLang="zh-CN" smtClean="0">
              <a:ea typeface="宋体" charset="-122"/>
            </a:endParaRPr>
          </a:p>
        </p:txBody>
      </p:sp>
    </p:spTree>
    <p:extLst>
      <p:ext uri="{BB962C8B-B14F-4D97-AF65-F5344CB8AC3E}">
        <p14:creationId xmlns:p14="http://schemas.microsoft.com/office/powerpoint/2010/main" val="1225280890"/>
      </p:ext>
    </p:extLst>
  </p:cSld>
  <p:clrMapOvr>
    <a:masterClrMapping/>
  </p:clrMapOvr>
  <p:transition>
    <p:wedg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58200" cy="4724400"/>
              </a:xfrm>
            </p:spPr>
            <p:txBody>
              <a:bodyPr/>
              <a:lstStyle/>
              <a:p>
                <a:pPr eaLnBrk="1" hangingPunct="1">
                  <a:lnSpc>
                    <a:spcPct val="90000"/>
                  </a:lnSpc>
                  <a:buFontTx/>
                  <a:buNone/>
                </a:pPr>
                <a:r>
                  <a:rPr lang="zh-CN" altLang="en-US" sz="2400" dirty="0" smtClean="0">
                    <a:solidFill>
                      <a:srgbClr val="FF0000"/>
                    </a:solidFill>
                    <a:ea typeface="宋体" charset="-122"/>
                  </a:rPr>
                  <a:t>例：</a:t>
                </a:r>
                <a:r>
                  <a:rPr lang="zh-CN" altLang="en-US" sz="2400" dirty="0" smtClean="0">
                    <a:ea typeface="宋体" charset="-122"/>
                  </a:rPr>
                  <a:t>一个等概率的二进制随机序列，求任一码元的自信息量</a:t>
                </a:r>
              </a:p>
              <a:p>
                <a:pPr eaLnBrk="1" hangingPunct="1">
                  <a:lnSpc>
                    <a:spcPct val="90000"/>
                  </a:lnSpc>
                  <a:buFontTx/>
                  <a:buNone/>
                </a:pPr>
                <a:r>
                  <a:rPr lang="zh-CN" altLang="en-US" sz="2400" dirty="0" smtClean="0">
                    <a:solidFill>
                      <a:srgbClr val="C6062F"/>
                    </a:solidFill>
                    <a:ea typeface="宋体" charset="-122"/>
                  </a:rPr>
                  <a:t>解：</a:t>
                </a:r>
                <a:r>
                  <a:rPr lang="zh-CN" altLang="en-US" sz="2400" dirty="0" smtClean="0">
                    <a:ea typeface="宋体" charset="-122"/>
                  </a:rPr>
                  <a:t>因为二进制序列只有</a:t>
                </a:r>
                <a:r>
                  <a:rPr lang="en-US" altLang="zh-CN" sz="2400" dirty="0" smtClean="0">
                    <a:ea typeface="宋体" charset="-122"/>
                  </a:rPr>
                  <a:t>0</a:t>
                </a:r>
                <a:r>
                  <a:rPr lang="zh-CN" altLang="en-US" sz="2400" dirty="0" smtClean="0">
                    <a:ea typeface="宋体" charset="-122"/>
                  </a:rPr>
                  <a:t>和</a:t>
                </a:r>
                <a:r>
                  <a:rPr lang="en-US" altLang="zh-CN" sz="2400" dirty="0" smtClean="0">
                    <a:ea typeface="宋体" charset="-122"/>
                  </a:rPr>
                  <a:t>1</a:t>
                </a:r>
                <a:r>
                  <a:rPr lang="zh-CN" altLang="en-US" sz="2400" dirty="0" smtClean="0">
                    <a:ea typeface="宋体" charset="-122"/>
                  </a:rPr>
                  <a:t>，而且</a:t>
                </a:r>
                <a14:m>
                  <m:oMath xmlns:m="http://schemas.openxmlformats.org/officeDocument/2006/math">
                    <m:r>
                      <a:rPr lang="en-US" altLang="zh-CN" sz="2400" i="1" dirty="0" smtClean="0">
                        <a:latin typeface="Cambria Math"/>
                        <a:ea typeface="宋体" charset="-122"/>
                      </a:rPr>
                      <m:t>𝑃</m:t>
                    </m:r>
                    <m:r>
                      <a:rPr lang="en-US" altLang="zh-CN" sz="2400" i="1" dirty="0" smtClean="0">
                        <a:latin typeface="Cambria Math"/>
                        <a:ea typeface="宋体" charset="-122"/>
                      </a:rPr>
                      <m:t>(0)</m:t>
                    </m:r>
                    <m:r>
                      <a:rPr lang="zh-CN" altLang="en-US" sz="2400" i="1" dirty="0" smtClean="0">
                        <a:latin typeface="Cambria Math"/>
                        <a:ea typeface="宋体" charset="-122"/>
                      </a:rPr>
                      <m:t>＝</m:t>
                    </m:r>
                    <m:r>
                      <a:rPr lang="en-US" altLang="zh-CN" sz="2400" i="1" dirty="0" smtClean="0">
                        <a:latin typeface="Cambria Math"/>
                        <a:ea typeface="宋体" charset="-122"/>
                      </a:rPr>
                      <m:t>𝑃</m:t>
                    </m:r>
                    <m:r>
                      <a:rPr lang="en-US" altLang="zh-CN" sz="2400" i="1" dirty="0" smtClean="0">
                        <a:latin typeface="Cambria Math"/>
                        <a:ea typeface="宋体" charset="-122"/>
                      </a:rPr>
                      <m:t>(1)</m:t>
                    </m:r>
                    <m:r>
                      <a:rPr lang="zh-CN" altLang="en-US" sz="2400" i="1" dirty="0" smtClean="0">
                        <a:latin typeface="Cambria Math"/>
                        <a:ea typeface="宋体" charset="-122"/>
                      </a:rPr>
                      <m:t>＝</m:t>
                    </m:r>
                    <m:r>
                      <a:rPr lang="en-US" altLang="zh-CN" sz="2400" i="1" dirty="0" smtClean="0">
                        <a:latin typeface="Cambria Math"/>
                        <a:ea typeface="宋体" charset="-122"/>
                      </a:rPr>
                      <m:t>1/2</m:t>
                    </m:r>
                  </m:oMath>
                </a14:m>
                <a:endParaRPr lang="en-US" altLang="zh-CN" sz="2400" dirty="0" smtClean="0">
                  <a:ea typeface="宋体" charset="-122"/>
                </a:endParaRPr>
              </a:p>
              <a:p>
                <a:pPr eaLnBrk="1" hangingPunct="1">
                  <a:lnSpc>
                    <a:spcPct val="90000"/>
                  </a:lnSpc>
                  <a:buFontTx/>
                  <a:buNone/>
                </a:pPr>
                <a:r>
                  <a:rPr lang="en-US" altLang="zh-CN" sz="2400" dirty="0" smtClean="0">
                    <a:ea typeface="宋体" charset="-122"/>
                  </a:rPr>
                  <a:t>       </a:t>
                </a:r>
                <a:r>
                  <a:rPr lang="zh-CN" altLang="en-US" sz="2400" dirty="0" smtClean="0">
                    <a:ea typeface="宋体" charset="-122"/>
                  </a:rPr>
                  <a:t>所以有</a:t>
                </a:r>
              </a:p>
              <a:p>
                <a:pPr eaLnBrk="1" hangingPunct="1">
                  <a:lnSpc>
                    <a:spcPct val="90000"/>
                  </a:lnSpc>
                  <a:buFontTx/>
                  <a:buNone/>
                </a:pPr>
                <a:r>
                  <a:rPr lang="zh-CN" altLang="en-US" sz="2400" dirty="0" smtClean="0">
                    <a:ea typeface="宋体" charset="-122"/>
                  </a:rPr>
                  <a:t>          </a:t>
                </a:r>
                <a14:m>
                  <m:oMath xmlns:m="http://schemas.openxmlformats.org/officeDocument/2006/math">
                    <m:r>
                      <a:rPr lang="en-US" altLang="zh-CN" sz="2400" i="1" dirty="0" smtClean="0">
                        <a:latin typeface="Cambria Math"/>
                        <a:ea typeface="宋体" charset="-122"/>
                      </a:rPr>
                      <m:t>𝐼</m:t>
                    </m:r>
                    <m:r>
                      <a:rPr lang="en-US" altLang="zh-CN" sz="2400" i="1" dirty="0" smtClean="0">
                        <a:latin typeface="Cambria Math"/>
                        <a:ea typeface="宋体" charset="-122"/>
                      </a:rPr>
                      <m:t>(0)</m:t>
                    </m:r>
                    <m:r>
                      <a:rPr lang="zh-CN" altLang="en-US" sz="2400" i="1" dirty="0" smtClean="0">
                        <a:latin typeface="Cambria Math"/>
                        <a:ea typeface="宋体" charset="-122"/>
                      </a:rPr>
                      <m:t>＝</m:t>
                    </m:r>
                    <m:r>
                      <a:rPr lang="en-US" altLang="zh-CN" sz="2400" i="1" dirty="0" smtClean="0">
                        <a:latin typeface="Cambria Math"/>
                        <a:ea typeface="宋体" charset="-122"/>
                      </a:rPr>
                      <m:t>𝐼</m:t>
                    </m:r>
                    <m:r>
                      <a:rPr lang="en-US" altLang="zh-CN" sz="2400" i="1" dirty="0" smtClean="0">
                        <a:latin typeface="Cambria Math"/>
                        <a:ea typeface="宋体" charset="-122"/>
                      </a:rPr>
                      <m:t>(1)</m:t>
                    </m:r>
                    <m:r>
                      <a:rPr lang="zh-CN" altLang="en-US"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(1/2)</m:t>
                    </m:r>
                    <m:r>
                      <a:rPr lang="zh-CN" altLang="en-US"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2</m:t>
                    </m:r>
                    <m:r>
                      <a:rPr lang="zh-CN" altLang="en-US" sz="2400" i="1" dirty="0" smtClean="0">
                        <a:latin typeface="Cambria Math"/>
                        <a:ea typeface="宋体" charset="-122"/>
                      </a:rPr>
                      <m:t>＝</m:t>
                    </m:r>
                    <m:r>
                      <a:rPr lang="en-US" altLang="zh-CN" sz="2400" i="1" dirty="0" smtClean="0">
                        <a:latin typeface="Cambria Math"/>
                        <a:ea typeface="宋体" charset="-122"/>
                      </a:rPr>
                      <m:t>1 </m:t>
                    </m:r>
                    <m:r>
                      <a:rPr lang="en-US" altLang="zh-CN" sz="2400" i="1" dirty="0" smtClean="0">
                        <a:latin typeface="Cambria Math"/>
                        <a:ea typeface="宋体" charset="-122"/>
                      </a:rPr>
                      <m:t>𝑏𝑖𝑡</m:t>
                    </m:r>
                  </m:oMath>
                </a14:m>
                <a:endParaRPr lang="en-US" altLang="zh-CN" sz="2400" dirty="0" smtClean="0">
                  <a:ea typeface="宋体" charset="-122"/>
                </a:endParaRPr>
              </a:p>
              <a:p>
                <a:pPr eaLnBrk="1" hangingPunct="1">
                  <a:lnSpc>
                    <a:spcPct val="90000"/>
                  </a:lnSpc>
                  <a:buFontTx/>
                  <a:buNone/>
                </a:pPr>
                <a:endParaRPr lang="en-US" altLang="zh-CN" sz="2400" dirty="0" smtClean="0">
                  <a:ea typeface="宋体" charset="-122"/>
                </a:endParaRPr>
              </a:p>
              <a:p>
                <a:pPr eaLnBrk="1" hangingPunct="1">
                  <a:lnSpc>
                    <a:spcPct val="90000"/>
                  </a:lnSpc>
                  <a:buFontTx/>
                  <a:buNone/>
                </a:pPr>
                <a:r>
                  <a:rPr lang="zh-CN" altLang="en-US" sz="2400" dirty="0" smtClean="0">
                    <a:solidFill>
                      <a:srgbClr val="FF0000"/>
                    </a:solidFill>
                    <a:ea typeface="宋体" charset="-122"/>
                  </a:rPr>
                  <a:t>例：</a:t>
                </a:r>
                <a:r>
                  <a:rPr lang="zh-CN" altLang="en-US" sz="2400" dirty="0" smtClean="0">
                    <a:ea typeface="宋体" charset="-122"/>
                  </a:rPr>
                  <a:t>对于</a:t>
                </a:r>
                <a14:m>
                  <m:oMath xmlns:m="http://schemas.openxmlformats.org/officeDocument/2006/math">
                    <m:r>
                      <a:rPr lang="en-US" altLang="zh-CN" sz="2400" i="1" dirty="0" smtClean="0">
                        <a:latin typeface="Cambria Math"/>
                        <a:ea typeface="宋体" charset="-122"/>
                      </a:rPr>
                      <m:t>𝑛</m:t>
                    </m:r>
                  </m:oMath>
                </a14:m>
                <a:r>
                  <a:rPr lang="zh-CN" altLang="en-US" sz="2400" dirty="0" smtClean="0">
                    <a:ea typeface="宋体" charset="-122"/>
                  </a:rPr>
                  <a:t>位的</a:t>
                </a:r>
                <a:r>
                  <a:rPr lang="en-US" altLang="zh-CN" sz="2400" dirty="0" smtClean="0">
                    <a:ea typeface="宋体" charset="-122"/>
                  </a:rPr>
                  <a:t>2</a:t>
                </a:r>
                <a:r>
                  <a:rPr lang="zh-CN" altLang="en-US" sz="2400" dirty="0" smtClean="0">
                    <a:ea typeface="宋体" charset="-122"/>
                  </a:rPr>
                  <a:t>进制数，假设每一符号的出现完全随机且概率相等，求任一符号的自信息量</a:t>
                </a:r>
              </a:p>
              <a:p>
                <a:pPr eaLnBrk="1" hangingPunct="1">
                  <a:lnSpc>
                    <a:spcPct val="90000"/>
                  </a:lnSpc>
                  <a:buFontTx/>
                  <a:buNone/>
                </a:pPr>
                <a:r>
                  <a:rPr lang="zh-CN" altLang="en-US" sz="2400" dirty="0" smtClean="0">
                    <a:solidFill>
                      <a:srgbClr val="CC3300"/>
                    </a:solidFill>
                    <a:ea typeface="宋体" charset="-122"/>
                  </a:rPr>
                  <a:t>解：</a:t>
                </a:r>
                <a:r>
                  <a:rPr lang="zh-CN" altLang="en-US" sz="2400" dirty="0" smtClean="0">
                    <a:ea typeface="宋体" charset="-122"/>
                  </a:rPr>
                  <a:t>一个</a:t>
                </a:r>
                <a14:m>
                  <m:oMath xmlns:m="http://schemas.openxmlformats.org/officeDocument/2006/math">
                    <m:r>
                      <a:rPr lang="en-US" altLang="zh-CN" sz="2400" i="1" dirty="0" smtClean="0">
                        <a:latin typeface="Cambria Math"/>
                        <a:ea typeface="宋体" charset="-122"/>
                      </a:rPr>
                      <m:t>𝑛</m:t>
                    </m:r>
                  </m:oMath>
                </a14:m>
                <a:r>
                  <a:rPr lang="zh-CN" altLang="en-US" sz="2400" dirty="0" smtClean="0">
                    <a:ea typeface="宋体" charset="-122"/>
                  </a:rPr>
                  <a:t>位的</a:t>
                </a:r>
                <a:r>
                  <a:rPr lang="en-US" altLang="zh-CN" sz="2400" dirty="0" smtClean="0">
                    <a:ea typeface="宋体" charset="-122"/>
                  </a:rPr>
                  <a:t>2</a:t>
                </a:r>
                <a:r>
                  <a:rPr lang="zh-CN" altLang="en-US" sz="2400" dirty="0" smtClean="0">
                    <a:ea typeface="宋体" charset="-122"/>
                  </a:rPr>
                  <a:t>进制数的每一位可以从</a:t>
                </a:r>
                <a:r>
                  <a:rPr lang="en-US" altLang="zh-CN" sz="2400" dirty="0" smtClean="0">
                    <a:ea typeface="宋体" charset="-122"/>
                  </a:rPr>
                  <a:t>0</a:t>
                </a:r>
                <a:r>
                  <a:rPr lang="zh-CN" altLang="en-US" sz="2400" dirty="0" smtClean="0">
                    <a:ea typeface="宋体" charset="-122"/>
                  </a:rPr>
                  <a:t>，</a:t>
                </a:r>
                <a:r>
                  <a:rPr lang="en-US" altLang="zh-CN" sz="2400" dirty="0" smtClean="0">
                    <a:ea typeface="宋体" charset="-122"/>
                  </a:rPr>
                  <a:t>1</a:t>
                </a:r>
                <a:r>
                  <a:rPr lang="zh-CN" altLang="en-US" sz="2400" dirty="0" smtClean="0">
                    <a:ea typeface="宋体" charset="-122"/>
                  </a:rPr>
                  <a:t>两个数字中任取一个，所以有</a:t>
                </a:r>
                <a14:m>
                  <m:oMath xmlns:m="http://schemas.openxmlformats.org/officeDocument/2006/math">
                    <m:r>
                      <a:rPr lang="en-US" altLang="zh-CN" sz="2400" i="1" dirty="0" smtClean="0">
                        <a:latin typeface="Cambria Math"/>
                        <a:ea typeface="宋体" charset="-122"/>
                      </a:rPr>
                      <m:t>2</m:t>
                    </m:r>
                    <m:r>
                      <a:rPr lang="en-US" altLang="zh-CN" sz="2400" i="1" baseline="30000" dirty="0" smtClean="0">
                        <a:latin typeface="Cambria Math"/>
                        <a:ea typeface="宋体" charset="-122"/>
                      </a:rPr>
                      <m:t>𝑛</m:t>
                    </m:r>
                  </m:oMath>
                </a14:m>
                <a:r>
                  <a:rPr lang="zh-CN" altLang="en-US" sz="2400" dirty="0" smtClean="0">
                    <a:ea typeface="宋体" charset="-122"/>
                  </a:rPr>
                  <a:t>个等概率的可能组合。所以</a:t>
                </a:r>
                <a:r>
                  <a:rPr lang="sv-SE" altLang="zh-CN" sz="2400" dirty="0" smtClean="0">
                    <a:ea typeface="宋体" charset="-122"/>
                  </a:rPr>
                  <a:t>,</a:t>
                </a:r>
                <a:endParaRPr lang="sv-SE" altLang="zh-CN" sz="2400" i="1" dirty="0" smtClean="0">
                  <a:ea typeface="宋体" charset="-122"/>
                </a:endParaRPr>
              </a:p>
              <a:p>
                <a:pPr eaLnBrk="1" hangingPunct="1">
                  <a:lnSpc>
                    <a:spcPct val="90000"/>
                  </a:lnSpc>
                  <a:buFontTx/>
                  <a:buNone/>
                </a:pPr>
                <a14:m>
                  <m:oMathPara xmlns:m="http://schemas.openxmlformats.org/officeDocument/2006/math">
                    <m:oMathParaPr>
                      <m:jc m:val="centerGroup"/>
                    </m:oMathParaPr>
                    <m:oMath xmlns:m="http://schemas.openxmlformats.org/officeDocument/2006/math">
                      <m:r>
                        <a:rPr lang="sv-SE" altLang="zh-CN" sz="2400" i="1" dirty="0" smtClean="0">
                          <a:latin typeface="Cambria Math"/>
                          <a:ea typeface="宋体" charset="-122"/>
                        </a:rPr>
                        <m:t>          </m:t>
                      </m:r>
                      <m:r>
                        <a:rPr lang="sv-SE" altLang="zh-CN" sz="2400" i="1" dirty="0" smtClean="0">
                          <a:latin typeface="Cambria Math"/>
                          <a:ea typeface="宋体" charset="-122"/>
                        </a:rPr>
                        <m:t>𝑝</m:t>
                      </m:r>
                      <m:r>
                        <a:rPr lang="sv-SE" altLang="zh-CN" sz="2400" i="1" dirty="0" smtClean="0">
                          <a:latin typeface="Cambria Math"/>
                          <a:ea typeface="宋体" charset="-122"/>
                        </a:rPr>
                        <m:t>(</m:t>
                      </m:r>
                      <m:sSub>
                        <m:sSubPr>
                          <m:ctrlPr>
                            <a:rPr lang="da-DK" altLang="zh-CN" sz="2400" i="1" dirty="0">
                              <a:latin typeface="Cambria Math" panose="02040503050406030204" pitchFamily="18" charset="0"/>
                              <a:ea typeface="宋体" charset="-122"/>
                            </a:rPr>
                          </m:ctrlPr>
                        </m:sSubPr>
                        <m:e>
                          <m:r>
                            <a:rPr lang="en-US" altLang="zh-CN" sz="2400" i="1" dirty="0">
                              <a:latin typeface="Cambria Math"/>
                              <a:ea typeface="宋体" charset="-122"/>
                            </a:rPr>
                            <m:t>𝑥</m:t>
                          </m:r>
                        </m:e>
                        <m:sub>
                          <m:r>
                            <a:rPr lang="en-US" altLang="zh-CN" sz="2400" i="1" dirty="0">
                              <a:latin typeface="Cambria Math"/>
                              <a:ea typeface="宋体" charset="-122"/>
                            </a:rPr>
                            <m:t>𝑖</m:t>
                          </m:r>
                        </m:sub>
                      </m:sSub>
                      <m:r>
                        <a:rPr lang="sv-SE" altLang="zh-CN" sz="2400" i="1" dirty="0" smtClean="0">
                          <a:latin typeface="Cambria Math"/>
                          <a:ea typeface="宋体" charset="-122"/>
                        </a:rPr>
                        <m:t>)</m:t>
                      </m:r>
                      <m:r>
                        <a:rPr lang="zh-CN" altLang="sv-SE" sz="2400" i="1" dirty="0" smtClean="0">
                          <a:latin typeface="Cambria Math"/>
                          <a:ea typeface="宋体" charset="-122"/>
                        </a:rPr>
                        <m:t>＝</m:t>
                      </m:r>
                      <m:r>
                        <a:rPr lang="sv-SE" altLang="zh-CN" sz="2400" i="1" dirty="0" smtClean="0">
                          <a:latin typeface="Cambria Math"/>
                          <a:ea typeface="宋体" charset="-122"/>
                        </a:rPr>
                        <m:t>1/2</m:t>
                      </m:r>
                      <m:r>
                        <a:rPr lang="sv-SE" altLang="zh-CN" sz="2400" i="1" baseline="30000" dirty="0" smtClean="0">
                          <a:latin typeface="Cambria Math"/>
                          <a:ea typeface="宋体" charset="-122"/>
                        </a:rPr>
                        <m:t>𝑛</m:t>
                      </m:r>
                    </m:oMath>
                  </m:oMathPara>
                </a14:m>
                <a:endParaRPr lang="sv-SE" altLang="zh-CN" sz="2400" i="1" baseline="30000" dirty="0" smtClean="0">
                  <a:ea typeface="宋体" charset="-122"/>
                </a:endParaRPr>
              </a:p>
              <a:p>
                <a:pPr eaLnBrk="1" hangingPunct="1">
                  <a:lnSpc>
                    <a:spcPct val="90000"/>
                  </a:lnSpc>
                  <a:buFontTx/>
                  <a:buNone/>
                </a:pPr>
                <a14:m>
                  <m:oMathPara xmlns:m="http://schemas.openxmlformats.org/officeDocument/2006/math">
                    <m:oMathParaPr>
                      <m:jc m:val="centerGroup"/>
                    </m:oMathParaPr>
                    <m:oMath xmlns:m="http://schemas.openxmlformats.org/officeDocument/2006/math">
                      <m:r>
                        <a:rPr lang="sv-SE" altLang="zh-CN" sz="2400" i="1" dirty="0" smtClean="0">
                          <a:latin typeface="Cambria Math"/>
                          <a:ea typeface="宋体" charset="-122"/>
                        </a:rPr>
                        <m:t>          </m:t>
                      </m:r>
                      <m:r>
                        <a:rPr lang="sv-SE" altLang="zh-CN" sz="2400" i="1" dirty="0" smtClean="0">
                          <a:latin typeface="Cambria Math"/>
                          <a:ea typeface="宋体" charset="-122"/>
                        </a:rPr>
                        <m:t>𝐼</m:t>
                      </m:r>
                      <m:r>
                        <a:rPr lang="sv-SE" altLang="zh-CN" sz="2400" i="1" dirty="0" smtClean="0">
                          <a:latin typeface="Cambria Math"/>
                          <a:ea typeface="宋体" charset="-122"/>
                        </a:rPr>
                        <m:t>(</m:t>
                      </m:r>
                      <m:sSub>
                        <m:sSubPr>
                          <m:ctrlPr>
                            <a:rPr lang="da-DK" altLang="zh-CN" sz="2400" i="1" dirty="0">
                              <a:latin typeface="Cambria Math" panose="02040503050406030204" pitchFamily="18" charset="0"/>
                              <a:ea typeface="宋体" charset="-122"/>
                            </a:rPr>
                          </m:ctrlPr>
                        </m:sSubPr>
                        <m:e>
                          <m:r>
                            <a:rPr lang="en-US" altLang="zh-CN" sz="2400" i="1" dirty="0">
                              <a:latin typeface="Cambria Math"/>
                              <a:ea typeface="宋体" charset="-122"/>
                            </a:rPr>
                            <m:t>𝑥</m:t>
                          </m:r>
                        </m:e>
                        <m:sub>
                          <m:r>
                            <a:rPr lang="en-US" altLang="zh-CN" sz="2400" i="1" dirty="0">
                              <a:latin typeface="Cambria Math"/>
                              <a:ea typeface="宋体" charset="-122"/>
                            </a:rPr>
                            <m:t>𝑖</m:t>
                          </m:r>
                        </m:sub>
                      </m:sSub>
                      <m:r>
                        <a:rPr lang="sv-SE" altLang="zh-CN" sz="2400" i="1" dirty="0" smtClean="0">
                          <a:latin typeface="Cambria Math"/>
                          <a:ea typeface="宋体" charset="-122"/>
                        </a:rPr>
                        <m:t>)</m:t>
                      </m:r>
                      <m:r>
                        <a:rPr lang="zh-CN" altLang="sv-SE" sz="2400" i="1" dirty="0" smtClean="0">
                          <a:latin typeface="Cambria Math"/>
                          <a:ea typeface="宋体" charset="-122"/>
                        </a:rPr>
                        <m:t>＝－</m:t>
                      </m:r>
                      <m:r>
                        <m:rPr>
                          <m:sty m:val="p"/>
                        </m:rPr>
                        <a:rPr lang="sv-SE" altLang="zh-CN" sz="2400" i="1" dirty="0" smtClean="0">
                          <a:latin typeface="Cambria Math"/>
                          <a:ea typeface="宋体" charset="-122"/>
                        </a:rPr>
                        <m:t>log</m:t>
                      </m:r>
                      <m:r>
                        <a:rPr lang="sv-SE" altLang="zh-CN" sz="2400" i="1" baseline="-25000" dirty="0" smtClean="0">
                          <a:latin typeface="Cambria Math"/>
                          <a:ea typeface="宋体" charset="-122"/>
                        </a:rPr>
                        <m:t>2</m:t>
                      </m:r>
                      <m:r>
                        <a:rPr lang="en-US" altLang="zh-CN" sz="2400" b="0" i="1" dirty="0" smtClean="0">
                          <a:latin typeface="Cambria Math"/>
                          <a:ea typeface="宋体" charset="-122"/>
                        </a:rPr>
                        <m:t>𝑝</m:t>
                      </m:r>
                      <m:r>
                        <a:rPr lang="sv-SE" altLang="zh-CN" sz="2400" i="1" dirty="0" smtClean="0">
                          <a:latin typeface="Cambria Math"/>
                          <a:ea typeface="宋体" charset="-122"/>
                        </a:rPr>
                        <m:t>(</m:t>
                      </m:r>
                      <m:sSub>
                        <m:sSubPr>
                          <m:ctrlPr>
                            <a:rPr lang="da-DK" altLang="zh-CN" sz="2400" i="1" dirty="0">
                              <a:latin typeface="Cambria Math" panose="02040503050406030204" pitchFamily="18" charset="0"/>
                              <a:ea typeface="宋体" charset="-122"/>
                            </a:rPr>
                          </m:ctrlPr>
                        </m:sSubPr>
                        <m:e>
                          <m:r>
                            <a:rPr lang="en-US" altLang="zh-CN" sz="2400" i="1" dirty="0">
                              <a:latin typeface="Cambria Math"/>
                              <a:ea typeface="宋体" charset="-122"/>
                            </a:rPr>
                            <m:t>𝑥</m:t>
                          </m:r>
                        </m:e>
                        <m:sub>
                          <m:r>
                            <a:rPr lang="en-US" altLang="zh-CN" sz="2400" i="1" dirty="0">
                              <a:latin typeface="Cambria Math"/>
                              <a:ea typeface="宋体" charset="-122"/>
                            </a:rPr>
                            <m:t>𝑖</m:t>
                          </m:r>
                        </m:sub>
                      </m:sSub>
                      <m:r>
                        <a:rPr lang="sv-SE" altLang="zh-CN" sz="2400" i="1" dirty="0" smtClean="0">
                          <a:latin typeface="Cambria Math"/>
                          <a:ea typeface="宋体" charset="-122"/>
                        </a:rPr>
                        <m:t>)</m:t>
                      </m:r>
                      <m:r>
                        <a:rPr lang="zh-CN" altLang="sv-SE" sz="2400" i="1" dirty="0" smtClean="0">
                          <a:latin typeface="Cambria Math"/>
                          <a:ea typeface="宋体" charset="-122"/>
                        </a:rPr>
                        <m:t>＝－</m:t>
                      </m:r>
                      <m:r>
                        <m:rPr>
                          <m:sty m:val="p"/>
                        </m:rPr>
                        <a:rPr lang="sv-SE" altLang="zh-CN" sz="2400" i="1" dirty="0" smtClean="0">
                          <a:latin typeface="Cambria Math"/>
                          <a:ea typeface="宋体" charset="-122"/>
                        </a:rPr>
                        <m:t>log</m:t>
                      </m:r>
                      <m:r>
                        <a:rPr lang="sv-SE" altLang="zh-CN" sz="2400" i="1" baseline="-25000" dirty="0" smtClean="0">
                          <a:latin typeface="Cambria Math"/>
                          <a:ea typeface="宋体" charset="-122"/>
                        </a:rPr>
                        <m:t>2</m:t>
                      </m:r>
                      <m:r>
                        <a:rPr lang="sv-SE" altLang="zh-CN" sz="2400" i="1" dirty="0" smtClean="0">
                          <a:latin typeface="Cambria Math"/>
                          <a:ea typeface="宋体" charset="-122"/>
                        </a:rPr>
                        <m:t>(1/2</m:t>
                      </m:r>
                      <m:r>
                        <a:rPr lang="sv-SE" altLang="zh-CN" sz="2400" i="1" baseline="30000" dirty="0" smtClean="0">
                          <a:latin typeface="Cambria Math"/>
                          <a:ea typeface="宋体" charset="-122"/>
                        </a:rPr>
                        <m:t>𝑛</m:t>
                      </m:r>
                      <m:r>
                        <a:rPr lang="sv-SE" altLang="zh-CN" sz="2400" i="1" dirty="0" smtClean="0">
                          <a:latin typeface="Cambria Math"/>
                          <a:ea typeface="宋体" charset="-122"/>
                        </a:rPr>
                        <m:t>)</m:t>
                      </m:r>
                      <m:r>
                        <a:rPr lang="zh-CN" altLang="sv-SE" sz="2400" i="1" dirty="0" smtClean="0">
                          <a:latin typeface="Cambria Math"/>
                          <a:ea typeface="宋体" charset="-122"/>
                        </a:rPr>
                        <m:t>＝</m:t>
                      </m:r>
                      <m:r>
                        <a:rPr lang="sv-SE" altLang="zh-CN" sz="2400" i="1" dirty="0" smtClean="0">
                          <a:latin typeface="Cambria Math"/>
                          <a:ea typeface="宋体" charset="-122"/>
                        </a:rPr>
                        <m:t>𝑛</m:t>
                      </m:r>
                      <m:r>
                        <a:rPr lang="sv-SE" altLang="zh-CN" sz="2400" i="1" dirty="0" smtClean="0">
                          <a:latin typeface="Cambria Math"/>
                          <a:ea typeface="宋体" charset="-122"/>
                        </a:rPr>
                        <m:t> </m:t>
                      </m:r>
                      <m:r>
                        <a:rPr lang="sv-SE" altLang="zh-CN" sz="2400" i="1" dirty="0" smtClean="0">
                          <a:latin typeface="Cambria Math"/>
                          <a:ea typeface="宋体" charset="-122"/>
                        </a:rPr>
                        <m:t>𝑏𝑖𝑡</m:t>
                      </m:r>
                      <m:r>
                        <a:rPr lang="sv-SE" altLang="zh-CN" sz="2400" i="1" dirty="0" smtClean="0">
                          <a:latin typeface="Cambria Math"/>
                          <a:ea typeface="宋体" charset="-122"/>
                        </a:rPr>
                        <m:t> </m:t>
                      </m:r>
                    </m:oMath>
                  </m:oMathPara>
                </a14:m>
                <a:endParaRPr lang="en-US" altLang="zh-CN" sz="2400" dirty="0" smtClean="0">
                  <a:ea typeface="宋体" charset="-122"/>
                </a:endParaRPr>
              </a:p>
              <a:p>
                <a:pPr eaLnBrk="1" hangingPunct="1"/>
                <a:endParaRPr lang="zh-CN" altLang="en-US" dirty="0" smtClean="0">
                  <a:ea typeface="宋体"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58200" cy="4724400"/>
              </a:xfrm>
              <a:blipFill rotWithShape="1">
                <a:blip r:embed="rId2"/>
                <a:stretch>
                  <a:fillRect l="-1081" t="-2194"/>
                </a:stretch>
              </a:blipFill>
            </p:spPr>
            <p:txBody>
              <a:bodyPr/>
              <a:lstStyle/>
              <a:p>
                <a:r>
                  <a:rPr lang="zh-CN" altLang="en-US">
                    <a:noFill/>
                  </a:rPr>
                  <a:t> </a:t>
                </a:r>
              </a:p>
            </p:txBody>
          </p:sp>
        </mc:Fallback>
      </mc:AlternateContent>
      <p:sp>
        <p:nvSpPr>
          <p:cNvPr id="51203" name="日期占位符 3"/>
          <p:cNvSpPr>
            <a:spLocks noGrp="1"/>
          </p:cNvSpPr>
          <p:nvPr>
            <p:ph type="dt" sz="quarter" idx="10"/>
          </p:nvPr>
        </p:nvSpPr>
        <p:spPr>
          <a:noFill/>
        </p:spPr>
        <p:txBody>
          <a:bodyPr/>
          <a:lstStyle/>
          <a:p>
            <a:fld id="{594BA164-6C41-46E5-AD5E-C57035BCCA52}" type="datetime1">
              <a:rPr lang="zh-CN" altLang="en-US" smtClean="0">
                <a:ea typeface="宋体" charset="-122"/>
              </a:rPr>
              <a:t>2020/11/19</a:t>
            </a:fld>
            <a:endParaRPr lang="en-US" altLang="zh-CN" smtClean="0">
              <a:ea typeface="宋体" charset="-122"/>
            </a:endParaRPr>
          </a:p>
        </p:txBody>
      </p:sp>
      <p:sp>
        <p:nvSpPr>
          <p:cNvPr id="51204"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51205" name="灯片编号占位符 5"/>
          <p:cNvSpPr>
            <a:spLocks noGrp="1"/>
          </p:cNvSpPr>
          <p:nvPr>
            <p:ph type="sldNum" sz="quarter" idx="12"/>
          </p:nvPr>
        </p:nvSpPr>
        <p:spPr>
          <a:noFill/>
        </p:spPr>
        <p:txBody>
          <a:bodyPr/>
          <a:lstStyle/>
          <a:p>
            <a:fld id="{E06F772D-FAA0-48AF-8482-D96BA9F4922B}" type="slidenum">
              <a:rPr lang="en-US" altLang="zh-CN" smtClean="0">
                <a:ea typeface="宋体" charset="-122"/>
              </a:rPr>
              <a:pPr/>
              <a:t>69</a:t>
            </a:fld>
            <a:endParaRPr lang="en-US" altLang="zh-CN" smtClean="0">
              <a:ea typeface="宋体" charset="-122"/>
            </a:endParaRPr>
          </a:p>
        </p:txBody>
      </p:sp>
    </p:spTree>
    <p:extLst>
      <p:ext uri="{BB962C8B-B14F-4D97-AF65-F5344CB8AC3E}">
        <p14:creationId xmlns:p14="http://schemas.microsoft.com/office/powerpoint/2010/main" val="2483639278"/>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arn(inVertical)">
                                      <p:cBhvr>
                                        <p:cTn id="10" dur="500"/>
                                        <p:tgtEl>
                                          <p:spTgt spid="3">
                                            <p:txEl>
                                              <p:pRg st="6" end="6"/>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arn(inVertical)">
                                      <p:cBhvr>
                                        <p:cTn id="13" dur="500"/>
                                        <p:tgtEl>
                                          <p:spTgt spid="3">
                                            <p:txEl>
                                              <p:pRg st="7" end="7"/>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barn(inVertical)">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i="1" dirty="0" smtClean="0">
                        <a:latin typeface="Cambria Math"/>
                      </a:rPr>
                      <m:t>𝑘</m:t>
                    </m:r>
                    <m:r>
                      <a:rPr lang="en-US" altLang="zh-CN" i="1" dirty="0" smtClean="0">
                        <a:latin typeface="Cambria Math"/>
                      </a:rPr>
                      <m:t>=5</m:t>
                    </m:r>
                  </m:oMath>
                </a14:m>
                <a:r>
                  <a:rPr lang="zh-CN" altLang="en-US" dirty="0" smtClean="0"/>
                  <a:t>时：</a:t>
                </a:r>
                <a:endParaRPr lang="en-US" altLang="zh-CN" dirty="0" smtClean="0"/>
              </a:p>
              <a:p>
                <a:pPr>
                  <a:lnSpc>
                    <a:spcPct val="80000"/>
                  </a:lnSpc>
                  <a:buNone/>
                </a:pPr>
                <a:r>
                  <a:rPr lang="zh-CN" altLang="en-US" dirty="0" smtClean="0"/>
                  <a:t>  </a:t>
                </a:r>
                <a:r>
                  <a:rPr lang="zh-CN" altLang="en-US" dirty="0" smtClean="0">
                    <a:solidFill>
                      <a:srgbClr val="FF0000"/>
                    </a:solidFill>
                  </a:rPr>
                  <a:t>明文</a:t>
                </a:r>
                <a:r>
                  <a:rPr lang="zh-CN" altLang="pt-BR" dirty="0" smtClean="0">
                    <a:solidFill>
                      <a:srgbClr val="FF0000"/>
                    </a:solidFill>
                  </a:rPr>
                  <a:t>：</a:t>
                </a:r>
                <a:r>
                  <a:rPr lang="pt-BR" altLang="zh-CN" sz="2400" dirty="0" smtClean="0">
                    <a:solidFill>
                      <a:srgbClr val="FF0000"/>
                    </a:solidFill>
                  </a:rPr>
                  <a:t>a    b    c    d    e     f    g      h      i     j     k      l    m  </a:t>
                </a:r>
              </a:p>
              <a:p>
                <a:pPr>
                  <a:lnSpc>
                    <a:spcPct val="80000"/>
                  </a:lnSpc>
                  <a:buNone/>
                </a:pPr>
                <a:r>
                  <a:rPr lang="zh-CN" altLang="pt-BR" dirty="0" smtClean="0"/>
                  <a:t>  </a:t>
                </a:r>
                <a:r>
                  <a:rPr lang="zh-CN" altLang="pt-BR" dirty="0" smtClean="0">
                    <a:solidFill>
                      <a:srgbClr val="692AA2"/>
                    </a:solidFill>
                  </a:rPr>
                  <a:t>密文：</a:t>
                </a:r>
                <a:r>
                  <a:rPr lang="pt-BR" altLang="zh-CN" sz="2400" dirty="0" smtClean="0">
                    <a:solidFill>
                      <a:srgbClr val="692AA2"/>
                    </a:solidFill>
                  </a:rPr>
                  <a:t>F   G    H    I    J     K    L    M    N    O    P    Q    R   </a:t>
                </a:r>
              </a:p>
              <a:p>
                <a:pPr>
                  <a:lnSpc>
                    <a:spcPct val="80000"/>
                  </a:lnSpc>
                  <a:buNone/>
                </a:pPr>
                <a:r>
                  <a:rPr lang="zh-CN" altLang="pt-BR" dirty="0" smtClean="0"/>
                  <a:t>  </a:t>
                </a:r>
                <a:r>
                  <a:rPr lang="zh-CN" altLang="pt-BR" dirty="0">
                    <a:solidFill>
                      <a:srgbClr val="FF0000"/>
                    </a:solidFill>
                  </a:rPr>
                  <a:t>明文</a:t>
                </a:r>
                <a:r>
                  <a:rPr lang="zh-CN" altLang="pl-PL" dirty="0">
                    <a:solidFill>
                      <a:srgbClr val="FF0000"/>
                    </a:solidFill>
                  </a:rPr>
                  <a:t>：</a:t>
                </a:r>
                <a:r>
                  <a:rPr lang="pl-PL" altLang="zh-CN" dirty="0">
                    <a:solidFill>
                      <a:srgbClr val="FF0000"/>
                    </a:solidFill>
                  </a:rPr>
                  <a:t>n   o </a:t>
                </a:r>
                <a:r>
                  <a:rPr lang="pl-PL" altLang="zh-CN" dirty="0" smtClean="0">
                    <a:solidFill>
                      <a:srgbClr val="FF0000"/>
                    </a:solidFill>
                  </a:rPr>
                  <a:t>  </a:t>
                </a:r>
                <a:r>
                  <a:rPr lang="en-US" altLang="zh-CN" dirty="0" smtClean="0">
                    <a:solidFill>
                      <a:srgbClr val="FF0000"/>
                    </a:solidFill>
                  </a:rPr>
                  <a:t> </a:t>
                </a:r>
                <a:r>
                  <a:rPr lang="pl-PL" altLang="zh-CN" dirty="0" smtClean="0">
                    <a:solidFill>
                      <a:srgbClr val="FF0000"/>
                    </a:solidFill>
                  </a:rPr>
                  <a:t>p   q   </a:t>
                </a:r>
                <a:r>
                  <a:rPr lang="pl-PL" altLang="zh-CN" dirty="0">
                    <a:solidFill>
                      <a:srgbClr val="FF0000"/>
                    </a:solidFill>
                  </a:rPr>
                  <a:t>r </a:t>
                </a:r>
                <a:r>
                  <a:rPr lang="pl-PL" altLang="zh-CN" dirty="0" smtClean="0">
                    <a:solidFill>
                      <a:srgbClr val="FF0000"/>
                    </a:solidFill>
                  </a:rPr>
                  <a:t>  </a:t>
                </a:r>
                <a:r>
                  <a:rPr lang="en-US" altLang="zh-CN" dirty="0" smtClean="0">
                    <a:solidFill>
                      <a:srgbClr val="FF0000"/>
                    </a:solidFill>
                  </a:rPr>
                  <a:t> </a:t>
                </a:r>
                <a:r>
                  <a:rPr lang="pl-PL" altLang="zh-CN" dirty="0" smtClean="0">
                    <a:solidFill>
                      <a:srgbClr val="FF0000"/>
                    </a:solidFill>
                  </a:rPr>
                  <a:t>s   </a:t>
                </a:r>
                <a:r>
                  <a:rPr lang="en-US" altLang="zh-CN" dirty="0" smtClean="0">
                    <a:solidFill>
                      <a:srgbClr val="FF0000"/>
                    </a:solidFill>
                  </a:rPr>
                  <a:t> </a:t>
                </a:r>
                <a:r>
                  <a:rPr lang="pl-PL" altLang="zh-CN" dirty="0">
                    <a:solidFill>
                      <a:srgbClr val="FF0000"/>
                    </a:solidFill>
                  </a:rPr>
                  <a:t>t </a:t>
                </a:r>
                <a:r>
                  <a:rPr lang="pl-PL" altLang="zh-CN" dirty="0" smtClean="0">
                    <a:solidFill>
                      <a:srgbClr val="FF0000"/>
                    </a:solidFill>
                  </a:rPr>
                  <a:t>   </a:t>
                </a:r>
                <a:r>
                  <a:rPr lang="pl-PL" altLang="zh-CN" dirty="0">
                    <a:solidFill>
                      <a:srgbClr val="FF0000"/>
                    </a:solidFill>
                  </a:rPr>
                  <a:t>u </a:t>
                </a:r>
                <a:r>
                  <a:rPr lang="pl-PL" altLang="zh-CN" dirty="0" smtClean="0">
                    <a:solidFill>
                      <a:srgbClr val="FF0000"/>
                    </a:solidFill>
                  </a:rPr>
                  <a:t>   v  </a:t>
                </a:r>
                <a:r>
                  <a:rPr lang="en-US" altLang="zh-CN" dirty="0" smtClean="0">
                    <a:solidFill>
                      <a:srgbClr val="FF0000"/>
                    </a:solidFill>
                  </a:rPr>
                  <a:t> </a:t>
                </a:r>
                <a:r>
                  <a:rPr lang="pl-PL" altLang="zh-CN" dirty="0" smtClean="0">
                    <a:solidFill>
                      <a:srgbClr val="FF0000"/>
                    </a:solidFill>
                  </a:rPr>
                  <a:t> w   </a:t>
                </a:r>
                <a:r>
                  <a:rPr lang="pl-PL" altLang="zh-CN" dirty="0">
                    <a:solidFill>
                      <a:srgbClr val="FF0000"/>
                    </a:solidFill>
                  </a:rPr>
                  <a:t>x </a:t>
                </a:r>
                <a:r>
                  <a:rPr lang="pl-PL" altLang="zh-CN" dirty="0" smtClean="0">
                    <a:solidFill>
                      <a:srgbClr val="FF0000"/>
                    </a:solidFill>
                  </a:rPr>
                  <a:t> </a:t>
                </a:r>
                <a:r>
                  <a:rPr lang="en-US" altLang="zh-CN" dirty="0" smtClean="0">
                    <a:solidFill>
                      <a:srgbClr val="FF0000"/>
                    </a:solidFill>
                  </a:rPr>
                  <a:t> </a:t>
                </a:r>
                <a:r>
                  <a:rPr lang="pl-PL" altLang="zh-CN" dirty="0" smtClean="0">
                    <a:solidFill>
                      <a:srgbClr val="FF0000"/>
                    </a:solidFill>
                  </a:rPr>
                  <a:t> y    </a:t>
                </a:r>
                <a:r>
                  <a:rPr lang="pl-PL" altLang="zh-CN" dirty="0">
                    <a:solidFill>
                      <a:srgbClr val="FF0000"/>
                    </a:solidFill>
                  </a:rPr>
                  <a:t>z</a:t>
                </a:r>
              </a:p>
              <a:p>
                <a:pPr>
                  <a:lnSpc>
                    <a:spcPct val="80000"/>
                  </a:lnSpc>
                  <a:buNone/>
                </a:pPr>
                <a:r>
                  <a:rPr lang="en-US" altLang="zh-CN" dirty="0" smtClean="0"/>
                  <a:t>  </a:t>
                </a:r>
                <a:r>
                  <a:rPr lang="zh-CN" altLang="pl-PL" dirty="0">
                    <a:solidFill>
                      <a:srgbClr val="692AA2"/>
                    </a:solidFill>
                  </a:rPr>
                  <a:t>密文：</a:t>
                </a:r>
                <a:r>
                  <a:rPr lang="pl-PL" altLang="zh-CN" dirty="0">
                    <a:solidFill>
                      <a:srgbClr val="692AA2"/>
                    </a:solidFill>
                  </a:rPr>
                  <a:t>S   </a:t>
                </a:r>
                <a:r>
                  <a:rPr lang="pl-PL" altLang="zh-CN" dirty="0" smtClean="0">
                    <a:solidFill>
                      <a:srgbClr val="692AA2"/>
                    </a:solidFill>
                  </a:rPr>
                  <a:t>T   U   V  W  X   Y   </a:t>
                </a:r>
                <a:r>
                  <a:rPr lang="pl-PL" altLang="zh-CN" dirty="0">
                    <a:solidFill>
                      <a:srgbClr val="692AA2"/>
                    </a:solidFill>
                  </a:rPr>
                  <a:t>Z </a:t>
                </a:r>
                <a:r>
                  <a:rPr lang="pl-PL" altLang="zh-CN" dirty="0" smtClean="0">
                    <a:solidFill>
                      <a:srgbClr val="692AA2"/>
                    </a:solidFill>
                  </a:rPr>
                  <a:t>   A   B   </a:t>
                </a:r>
                <a:r>
                  <a:rPr lang="pl-PL" altLang="zh-CN" dirty="0">
                    <a:solidFill>
                      <a:srgbClr val="692AA2"/>
                    </a:solidFill>
                  </a:rPr>
                  <a:t>C    </a:t>
                </a:r>
                <a:r>
                  <a:rPr lang="pl-PL" altLang="zh-CN" dirty="0" smtClean="0">
                    <a:solidFill>
                      <a:srgbClr val="692AA2"/>
                    </a:solidFill>
                  </a:rPr>
                  <a:t>D   </a:t>
                </a:r>
                <a:r>
                  <a:rPr lang="pl-PL" altLang="zh-CN" dirty="0">
                    <a:solidFill>
                      <a:srgbClr val="692AA2"/>
                    </a:solidFill>
                  </a:rPr>
                  <a:t>E</a:t>
                </a:r>
                <a:endParaRPr lang="en-US" altLang="zh-CN" dirty="0">
                  <a:solidFill>
                    <a:srgbClr val="692AA2"/>
                  </a:solidFill>
                </a:endParaRPr>
              </a:p>
              <a:p>
                <a:pPr>
                  <a:lnSpc>
                    <a:spcPct val="80000"/>
                  </a:lnSpc>
                </a:pPr>
                <a:r>
                  <a:rPr lang="zh-CN" altLang="en-US" dirty="0" smtClean="0"/>
                  <a:t>明文</a:t>
                </a:r>
                <a:r>
                  <a:rPr lang="zh-CN" altLang="pl-PL" dirty="0" smtClean="0"/>
                  <a:t>：</a:t>
                </a:r>
              </a:p>
              <a:p>
                <a:pPr>
                  <a:lnSpc>
                    <a:spcPct val="80000"/>
                  </a:lnSpc>
                  <a:buNone/>
                </a:pPr>
                <a:r>
                  <a:rPr lang="zh-CN" altLang="en-US" dirty="0" smtClean="0"/>
                  <a:t>  </a:t>
                </a:r>
                <a:r>
                  <a:rPr lang="zh-CN" altLang="pl-PL" dirty="0" smtClean="0"/>
                  <a:t> </a:t>
                </a:r>
                <a:r>
                  <a:rPr lang="pl-PL" altLang="zh-CN" dirty="0" smtClean="0"/>
                  <a:t>data security has evolved rapidly</a:t>
                </a:r>
              </a:p>
              <a:p>
                <a:pPr>
                  <a:lnSpc>
                    <a:spcPct val="80000"/>
                  </a:lnSpc>
                  <a:buNone/>
                </a:pPr>
                <a:r>
                  <a:rPr lang="en-US" altLang="zh-CN" dirty="0" smtClean="0"/>
                  <a:t>   </a:t>
                </a:r>
                <a:r>
                  <a:rPr lang="zh-CN" altLang="pl-PL" dirty="0" smtClean="0"/>
                  <a:t>密文：</a:t>
                </a:r>
              </a:p>
              <a:p>
                <a:pPr>
                  <a:lnSpc>
                    <a:spcPct val="80000"/>
                  </a:lnSpc>
                  <a:buNone/>
                </a:pPr>
                <a:r>
                  <a:rPr lang="zh-CN" altLang="en-US" dirty="0" smtClean="0"/>
                  <a:t>   </a:t>
                </a:r>
                <a:r>
                  <a:rPr lang="pl-PL" altLang="zh-CN" dirty="0" smtClean="0"/>
                  <a:t>I F Y F X J H Z W N Y D M F X J A T Q A JI W F U N I Q D</a:t>
                </a: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r="-274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0B11261-C747-41CA-9D01-FF22374BF841}"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a:t>
            </a:fld>
            <a:endParaRPr lang="en-US" altLang="zh-CN" dirty="0"/>
          </a:p>
        </p:txBody>
      </p:sp>
    </p:spTree>
  </p:cSld>
  <p:clrMapOvr>
    <a:masterClrMapping/>
  </p:clrMapOvr>
  <p:transition>
    <p:wedg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lstStyle/>
          <a:p>
            <a:pPr eaLnBrk="1" hangingPunct="1"/>
            <a:r>
              <a:rPr lang="zh-CN" altLang="en-US" dirty="0" smtClean="0">
                <a:ea typeface="宋体" charset="-122"/>
              </a:rPr>
              <a:t>如何度量信息？</a:t>
            </a:r>
          </a:p>
        </p:txBody>
      </p:sp>
      <p:sp>
        <p:nvSpPr>
          <p:cNvPr id="52226" name="内容占位符 2"/>
          <p:cNvSpPr>
            <a:spLocks noGrp="1"/>
          </p:cNvSpPr>
          <p:nvPr>
            <p:ph idx="1"/>
          </p:nvPr>
        </p:nvSpPr>
        <p:spPr/>
        <p:txBody>
          <a:bodyPr/>
          <a:lstStyle/>
          <a:p>
            <a:pPr eaLnBrk="1" hangingPunct="1">
              <a:lnSpc>
                <a:spcPct val="90000"/>
              </a:lnSpc>
            </a:pPr>
            <a:r>
              <a:rPr lang="zh-CN" altLang="en-US" dirty="0" smtClean="0">
                <a:ea typeface="宋体" charset="-122"/>
              </a:rPr>
              <a:t>根据日常知识，出现概率不同的随机事件包含的</a:t>
            </a:r>
            <a:r>
              <a:rPr lang="zh-CN" altLang="en-US" b="1" dirty="0" smtClean="0">
                <a:solidFill>
                  <a:srgbClr val="FF0000"/>
                </a:solidFill>
                <a:ea typeface="宋体" charset="-122"/>
              </a:rPr>
              <a:t>不确定度</a:t>
            </a:r>
            <a:r>
              <a:rPr lang="zh-CN" altLang="en-US" dirty="0" smtClean="0">
                <a:ea typeface="宋体" charset="-122"/>
              </a:rPr>
              <a:t>是有差别的</a:t>
            </a:r>
            <a:endParaRPr lang="en-US" altLang="zh-CN" dirty="0" smtClean="0">
              <a:ea typeface="宋体" charset="-122"/>
            </a:endParaRPr>
          </a:p>
          <a:p>
            <a:pPr lvl="1" eaLnBrk="1" hangingPunct="1">
              <a:lnSpc>
                <a:spcPct val="90000"/>
              </a:lnSpc>
            </a:pPr>
            <a:r>
              <a:rPr lang="zh-CN" altLang="en-US" sz="2600" dirty="0" smtClean="0">
                <a:ea typeface="宋体" charset="-122"/>
              </a:rPr>
              <a:t>一个出现概率接近于</a:t>
            </a:r>
            <a:r>
              <a:rPr lang="en-US" altLang="zh-CN" sz="2600" dirty="0" smtClean="0">
                <a:ea typeface="宋体" charset="-122"/>
              </a:rPr>
              <a:t>1</a:t>
            </a:r>
            <a:r>
              <a:rPr lang="zh-CN" altLang="en-US" sz="2600" dirty="0" smtClean="0">
                <a:ea typeface="宋体" charset="-122"/>
              </a:rPr>
              <a:t>的随机事件，发生的可能性很大，包含的不确定度就很小</a:t>
            </a:r>
          </a:p>
          <a:p>
            <a:pPr lvl="1" eaLnBrk="1" hangingPunct="1">
              <a:lnSpc>
                <a:spcPct val="90000"/>
              </a:lnSpc>
            </a:pPr>
            <a:r>
              <a:rPr lang="zh-CN" altLang="en-US" sz="2600" dirty="0" smtClean="0">
                <a:ea typeface="宋体" charset="-122"/>
              </a:rPr>
              <a:t>一个出现概率很小的随机事件，很难猜测在某个时刻它能发生，它包含的不确定度就很大</a:t>
            </a:r>
            <a:endParaRPr lang="en-US" altLang="zh-CN" sz="2600" dirty="0" smtClean="0">
              <a:ea typeface="宋体" charset="-122"/>
            </a:endParaRPr>
          </a:p>
          <a:p>
            <a:pPr lvl="1" eaLnBrk="1" hangingPunct="1">
              <a:lnSpc>
                <a:spcPct val="90000"/>
              </a:lnSpc>
            </a:pPr>
            <a:r>
              <a:rPr lang="zh-CN" altLang="en-US" sz="2600" dirty="0" smtClean="0">
                <a:ea typeface="宋体" charset="-122"/>
              </a:rPr>
              <a:t>若是确定性事件，出现概率为</a:t>
            </a:r>
            <a:r>
              <a:rPr lang="en-US" altLang="zh-CN" sz="2600" dirty="0" smtClean="0">
                <a:ea typeface="宋体" charset="-122"/>
              </a:rPr>
              <a:t>1</a:t>
            </a:r>
            <a:r>
              <a:rPr lang="zh-CN" altLang="en-US" sz="2600" dirty="0" smtClean="0">
                <a:ea typeface="宋体" charset="-122"/>
              </a:rPr>
              <a:t>，包含的不确定度为</a:t>
            </a:r>
            <a:r>
              <a:rPr lang="en-US" altLang="zh-CN" sz="2600" dirty="0" smtClean="0">
                <a:ea typeface="宋体" charset="-122"/>
              </a:rPr>
              <a:t>0</a:t>
            </a:r>
            <a:endParaRPr lang="zh-CN" altLang="en-US" sz="2600" dirty="0" smtClean="0">
              <a:ea typeface="宋体" charset="-122"/>
            </a:endParaRPr>
          </a:p>
          <a:p>
            <a:pPr eaLnBrk="1" hangingPunct="1"/>
            <a:endParaRPr lang="zh-CN" altLang="en-US" dirty="0" smtClean="0">
              <a:ea typeface="宋体" charset="-122"/>
            </a:endParaRPr>
          </a:p>
        </p:txBody>
      </p:sp>
      <p:sp>
        <p:nvSpPr>
          <p:cNvPr id="52227" name="日期占位符 3"/>
          <p:cNvSpPr>
            <a:spLocks noGrp="1"/>
          </p:cNvSpPr>
          <p:nvPr>
            <p:ph type="dt" sz="quarter" idx="10"/>
          </p:nvPr>
        </p:nvSpPr>
        <p:spPr>
          <a:noFill/>
        </p:spPr>
        <p:txBody>
          <a:bodyPr/>
          <a:lstStyle/>
          <a:p>
            <a:fld id="{9DF0DF42-1465-44DA-B59B-004F001A8ACD}" type="datetime1">
              <a:rPr lang="zh-CN" altLang="en-US" smtClean="0">
                <a:ea typeface="宋体" charset="-122"/>
              </a:rPr>
              <a:t>2020/11/19</a:t>
            </a:fld>
            <a:endParaRPr lang="en-US" altLang="zh-CN" smtClean="0">
              <a:ea typeface="宋体" charset="-122"/>
            </a:endParaRPr>
          </a:p>
        </p:txBody>
      </p:sp>
      <p:sp>
        <p:nvSpPr>
          <p:cNvPr id="52228"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52229" name="灯片编号占位符 5"/>
          <p:cNvSpPr>
            <a:spLocks noGrp="1"/>
          </p:cNvSpPr>
          <p:nvPr>
            <p:ph type="sldNum" sz="quarter" idx="12"/>
          </p:nvPr>
        </p:nvSpPr>
        <p:spPr>
          <a:noFill/>
        </p:spPr>
        <p:txBody>
          <a:bodyPr/>
          <a:lstStyle/>
          <a:p>
            <a:fld id="{479741A8-F8B1-4EDC-866B-D2C283307C9C}" type="slidenum">
              <a:rPr lang="en-US" altLang="zh-CN" smtClean="0">
                <a:ea typeface="宋体" charset="-122"/>
              </a:rPr>
              <a:pPr/>
              <a:t>70</a:t>
            </a:fld>
            <a:endParaRPr lang="en-US" altLang="zh-CN" smtClean="0">
              <a:ea typeface="宋体" charset="-122"/>
            </a:endParaRPr>
          </a:p>
        </p:txBody>
      </p:sp>
    </p:spTree>
    <p:extLst>
      <p:ext uri="{BB962C8B-B14F-4D97-AF65-F5344CB8AC3E}">
        <p14:creationId xmlns:p14="http://schemas.microsoft.com/office/powerpoint/2010/main" val="2066313840"/>
      </p:ext>
    </p:extLst>
  </p:cSld>
  <p:clrMapOvr>
    <a:masterClrMapping/>
  </p:clrMapOvr>
  <p:transition>
    <p:wedg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eaLnBrk="1" hangingPunct="1"/>
                <a14:m>
                  <m:oMath xmlns:m="http://schemas.openxmlformats.org/officeDocument/2006/math">
                    <m:r>
                      <a:rPr lang="zh-CN" altLang="en-US" i="1" dirty="0" smtClean="0">
                        <a:solidFill>
                          <a:srgbClr val="FF0000"/>
                        </a:solidFill>
                        <a:latin typeface="Cambria Math" panose="02040503050406030204" pitchFamily="18" charset="0"/>
                        <a:ea typeface="宋体" charset="-122"/>
                      </a:rPr>
                      <m:t>∴</m:t>
                    </m:r>
                  </m:oMath>
                </a14:m>
                <a:r>
                  <a:rPr lang="zh-CN" altLang="en-US" dirty="0" smtClean="0">
                    <a:solidFill>
                      <a:srgbClr val="FF0000"/>
                    </a:solidFill>
                    <a:ea typeface="宋体" charset="-122"/>
                  </a:rPr>
                  <a:t>：</a:t>
                </a:r>
                <a:r>
                  <a:rPr lang="zh-CN" altLang="en-US" dirty="0" smtClean="0">
                    <a:ea typeface="宋体" charset="-122"/>
                  </a:rPr>
                  <a:t>随机事件的信息量和不确定度有很密切的联系</a:t>
                </a:r>
                <a:endParaRPr lang="en-US" altLang="zh-CN" dirty="0" smtClean="0">
                  <a:ea typeface="宋体" charset="-122"/>
                </a:endParaRPr>
              </a:p>
              <a:p>
                <a:pPr lvl="1" eaLnBrk="1" hangingPunct="1"/>
                <a:r>
                  <a:rPr lang="zh-CN" altLang="en-US" dirty="0" smtClean="0">
                    <a:ea typeface="宋体" charset="-122"/>
                  </a:rPr>
                  <a:t>如果发生一个不确定度小的事件，则带来的信息量较小；</a:t>
                </a:r>
                <a:endParaRPr lang="en-US" altLang="zh-CN" dirty="0" smtClean="0">
                  <a:ea typeface="宋体" charset="-122"/>
                </a:endParaRPr>
              </a:p>
              <a:p>
                <a:pPr lvl="1" eaLnBrk="1" hangingPunct="1"/>
                <a:r>
                  <a:rPr lang="zh-CN" altLang="en-US" dirty="0" smtClean="0">
                    <a:ea typeface="宋体" charset="-122"/>
                  </a:rPr>
                  <a:t>如果发生一个不确定度高的事件，它带来的信息量很大；</a:t>
                </a:r>
                <a:endParaRPr lang="en-US" altLang="zh-CN" dirty="0" smtClean="0">
                  <a:ea typeface="宋体" charset="-122"/>
                </a:endParaRPr>
              </a:p>
              <a:p>
                <a:pPr lvl="1" eaLnBrk="1" hangingPunct="1"/>
                <a:r>
                  <a:rPr lang="zh-CN" altLang="en-US" dirty="0" smtClean="0">
                    <a:ea typeface="宋体" charset="-122"/>
                  </a:rPr>
                  <a:t>如果是必然事件，则没有信息量</a:t>
                </a:r>
                <a:endParaRPr lang="en-US" altLang="zh-CN" dirty="0" smtClean="0">
                  <a:ea typeface="宋体" charset="-122"/>
                </a:endParaRPr>
              </a:p>
              <a:p>
                <a:pPr lvl="1" eaLnBrk="1" hangingPunct="1"/>
                <a:endParaRPr lang="en-US" altLang="zh-CN" dirty="0" smtClean="0">
                  <a:ea typeface="宋体"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1762" r="-667"/>
                </a:stretch>
              </a:blipFill>
            </p:spPr>
            <p:txBody>
              <a:bodyPr/>
              <a:lstStyle/>
              <a:p>
                <a:r>
                  <a:rPr lang="zh-CN" altLang="en-US">
                    <a:noFill/>
                  </a:rPr>
                  <a:t> </a:t>
                </a:r>
              </a:p>
            </p:txBody>
          </p:sp>
        </mc:Fallback>
      </mc:AlternateContent>
      <p:sp>
        <p:nvSpPr>
          <p:cNvPr id="53251" name="日期占位符 3"/>
          <p:cNvSpPr>
            <a:spLocks noGrp="1"/>
          </p:cNvSpPr>
          <p:nvPr>
            <p:ph type="dt" sz="quarter" idx="10"/>
          </p:nvPr>
        </p:nvSpPr>
        <p:spPr>
          <a:noFill/>
        </p:spPr>
        <p:txBody>
          <a:bodyPr/>
          <a:lstStyle/>
          <a:p>
            <a:fld id="{3F253144-5BC6-44BD-A3BC-75AC097C293D}" type="datetime1">
              <a:rPr lang="zh-CN" altLang="en-US" smtClean="0">
                <a:ea typeface="宋体" charset="-122"/>
              </a:rPr>
              <a:t>2020/11/19</a:t>
            </a:fld>
            <a:endParaRPr lang="en-US" altLang="zh-CN" smtClean="0">
              <a:ea typeface="宋体" charset="-122"/>
            </a:endParaRPr>
          </a:p>
        </p:txBody>
      </p:sp>
      <p:sp>
        <p:nvSpPr>
          <p:cNvPr id="53252"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53253" name="灯片编号占位符 5"/>
          <p:cNvSpPr>
            <a:spLocks noGrp="1"/>
          </p:cNvSpPr>
          <p:nvPr>
            <p:ph type="sldNum" sz="quarter" idx="12"/>
          </p:nvPr>
        </p:nvSpPr>
        <p:spPr>
          <a:noFill/>
        </p:spPr>
        <p:txBody>
          <a:bodyPr/>
          <a:lstStyle/>
          <a:p>
            <a:fld id="{9DF186EB-E06D-4B81-A5FF-1306249C9146}" type="slidenum">
              <a:rPr lang="en-US" altLang="zh-CN" smtClean="0">
                <a:ea typeface="宋体" charset="-122"/>
              </a:rPr>
              <a:pPr/>
              <a:t>71</a:t>
            </a:fld>
            <a:endParaRPr lang="en-US" altLang="zh-CN" smtClean="0">
              <a:ea typeface="宋体" charset="-122"/>
            </a:endParaRPr>
          </a:p>
        </p:txBody>
      </p:sp>
    </p:spTree>
    <p:extLst>
      <p:ext uri="{BB962C8B-B14F-4D97-AF65-F5344CB8AC3E}">
        <p14:creationId xmlns:p14="http://schemas.microsoft.com/office/powerpoint/2010/main" val="3520004826"/>
      </p:ext>
    </p:extLst>
  </p:cSld>
  <p:clrMapOvr>
    <a:masterClrMapping/>
  </p:clrMapOvr>
  <p:transition>
    <p:wedg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p:txBody>
          <a:bodyPr/>
          <a:lstStyle/>
          <a:p>
            <a:pPr eaLnBrk="1" hangingPunct="1"/>
            <a:r>
              <a:rPr lang="zh-CN" altLang="en-US" smtClean="0">
                <a:ea typeface="宋体" charset="-122"/>
              </a:rPr>
              <a:t>推广到多个事件</a:t>
            </a:r>
          </a:p>
        </p:txBody>
      </p:sp>
      <mc:AlternateContent xmlns:mc="http://schemas.openxmlformats.org/markup-compatibility/2006" xmlns:a14="http://schemas.microsoft.com/office/drawing/2010/main">
        <mc:Choice Requires="a14">
          <p:sp>
            <p:nvSpPr>
              <p:cNvPr id="55298" name="内容占位符 2"/>
              <p:cNvSpPr>
                <a:spLocks noGrp="1"/>
              </p:cNvSpPr>
              <p:nvPr>
                <p:ph idx="1"/>
              </p:nvPr>
            </p:nvSpPr>
            <p:spPr/>
            <p:txBody>
              <a:bodyPr/>
              <a:lstStyle/>
              <a:p>
                <a:pPr eaLnBrk="1" hangingPunct="1"/>
                <a:r>
                  <a:rPr lang="zh-CN" altLang="en-US" b="1" dirty="0" smtClean="0">
                    <a:solidFill>
                      <a:srgbClr val="CC3300"/>
                    </a:solidFill>
                    <a:ea typeface="宋体" charset="-122"/>
                  </a:rPr>
                  <a:t>联合自信息量：</a:t>
                </a:r>
                <a:r>
                  <a:rPr lang="zh-CN" altLang="en-US" dirty="0" smtClean="0">
                    <a:ea typeface="宋体" charset="-122"/>
                  </a:rPr>
                  <a:t>若两个消息</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r>
                      <a:rPr lang="zh-CN" altLang="en-US" i="1" dirty="0" smtClean="0">
                        <a:latin typeface="Cambria Math"/>
                        <a:ea typeface="宋体" charset="-122"/>
                      </a:rPr>
                      <m:t>，</m:t>
                    </m:r>
                    <m:r>
                      <a:rPr lang="en-US" altLang="zh-CN" i="1" dirty="0" err="1" smtClean="0">
                        <a:latin typeface="Cambria Math"/>
                        <a:ea typeface="宋体" charset="-122"/>
                      </a:rPr>
                      <m:t>𝑦</m:t>
                    </m:r>
                    <m:r>
                      <a:rPr lang="en-US" altLang="zh-CN" i="1" baseline="-25000" dirty="0" err="1" smtClean="0">
                        <a:latin typeface="Cambria Math"/>
                        <a:ea typeface="宋体" charset="-122"/>
                      </a:rPr>
                      <m:t>𝑗</m:t>
                    </m:r>
                  </m:oMath>
                </a14:m>
                <a:r>
                  <a:rPr lang="zh-CN" altLang="en-US" dirty="0" smtClean="0">
                    <a:ea typeface="宋体" charset="-122"/>
                  </a:rPr>
                  <a:t>同时出现，联合自信息量定义为</a:t>
                </a:r>
                <a:endParaRPr lang="en-US" altLang="zh-CN" dirty="0" smtClean="0">
                  <a:ea typeface="宋体" charset="-122"/>
                </a:endParaRPr>
              </a:p>
              <a:p>
                <a:pPr marL="0" indent="0" algn="ctr" eaLnBrk="1" hangingPunct="1">
                  <a:buNone/>
                </a:pPr>
                <a14:m>
                  <m:oMathPara xmlns:m="http://schemas.openxmlformats.org/officeDocument/2006/math">
                    <m:oMathParaPr>
                      <m:jc m:val="centerGroup"/>
                    </m:oMathParaPr>
                    <m:oMath xmlns:m="http://schemas.openxmlformats.org/officeDocument/2006/math">
                      <m:r>
                        <a:rPr lang="en-US" altLang="zh-CN" b="1" i="1" dirty="0">
                          <a:solidFill>
                            <a:srgbClr val="FF0000"/>
                          </a:solidFill>
                          <a:latin typeface="Cambria Math"/>
                          <a:ea typeface="宋体" charset="-122"/>
                        </a:rPr>
                        <m:t>𝑰</m:t>
                      </m:r>
                      <m:r>
                        <a:rPr lang="en-US" altLang="zh-CN" b="1" i="1" dirty="0">
                          <a:solidFill>
                            <a:srgbClr val="FF0000"/>
                          </a:solidFill>
                          <a:latin typeface="Cambria Math"/>
                          <a:ea typeface="宋体" charset="-122"/>
                        </a:rPr>
                        <m:t>(</m:t>
                      </m:r>
                      <m:sSub>
                        <m:sSubPr>
                          <m:ctrlPr>
                            <a:rPr lang="pl-PL" altLang="zh-CN" b="1" i="1" dirty="0" smtClean="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pl-PL" altLang="zh-CN" b="1" i="1" dirty="0">
                          <a:solidFill>
                            <a:srgbClr val="FF0000"/>
                          </a:solidFill>
                          <a:latin typeface="Cambria Math"/>
                        </a:rPr>
                        <m:t>,</m:t>
                      </m:r>
                      <m:sSub>
                        <m:sSubPr>
                          <m:ctrlPr>
                            <a:rPr lang="en-US" altLang="zh-CN" b="1" i="1" dirty="0">
                              <a:solidFill>
                                <a:srgbClr val="FF0000"/>
                              </a:solidFill>
                              <a:latin typeface="Cambria Math" panose="02040503050406030204" pitchFamily="18" charset="0"/>
                              <a:ea typeface="宋体" charset="-122"/>
                            </a:rPr>
                          </m:ctrlPr>
                        </m:sSubPr>
                        <m:e>
                          <m:r>
                            <a:rPr lang="en-US" altLang="zh-CN" b="1" i="1" dirty="0">
                              <a:solidFill>
                                <a:srgbClr val="FF0000"/>
                              </a:solidFill>
                              <a:latin typeface="Cambria Math"/>
                              <a:ea typeface="宋体" charset="-122"/>
                            </a:rPr>
                            <m:t>𝑦</m:t>
                          </m:r>
                        </m:e>
                        <m:sub>
                          <m:r>
                            <a:rPr lang="en-US" altLang="zh-CN" b="1" i="1" dirty="0">
                              <a:solidFill>
                                <a:srgbClr val="FF0000"/>
                              </a:solidFill>
                              <a:latin typeface="Cambria Math"/>
                              <a:ea typeface="宋体" charset="-122"/>
                            </a:rPr>
                            <m:t>𝑗</m:t>
                          </m:r>
                        </m:sub>
                      </m:sSub>
                      <m:r>
                        <a:rPr lang="en-US" altLang="zh-CN" b="1" i="1" dirty="0">
                          <a:solidFill>
                            <a:srgbClr val="FF0000"/>
                          </a:solidFill>
                          <a:latin typeface="Cambria Math"/>
                          <a:ea typeface="宋体" charset="-122"/>
                        </a:rPr>
                        <m:t>)</m:t>
                      </m:r>
                      <m:r>
                        <a:rPr lang="zh-CN" altLang="en-US" b="1" i="1" dirty="0">
                          <a:solidFill>
                            <a:srgbClr val="FF0000"/>
                          </a:solidFill>
                          <a:latin typeface="Cambria Math"/>
                          <a:ea typeface="宋体" charset="-122"/>
                        </a:rPr>
                        <m:t>＝－</m:t>
                      </m:r>
                      <m:r>
                        <m:rPr>
                          <m:sty m:val="p"/>
                        </m:rPr>
                        <a:rPr lang="en-US" altLang="zh-CN" b="1" i="1" dirty="0">
                          <a:solidFill>
                            <a:srgbClr val="FF0000"/>
                          </a:solidFill>
                          <a:latin typeface="Cambria Math"/>
                          <a:ea typeface="宋体" charset="-122"/>
                        </a:rPr>
                        <m:t>log</m:t>
                      </m:r>
                      <m:r>
                        <a:rPr lang="en-US" altLang="zh-CN" b="1" i="1" baseline="-25000" dirty="0">
                          <a:solidFill>
                            <a:srgbClr val="FF0000"/>
                          </a:solidFill>
                          <a:latin typeface="Cambria Math"/>
                          <a:ea typeface="宋体" charset="-122"/>
                        </a:rPr>
                        <m:t>𝟐</m:t>
                      </m:r>
                      <m:r>
                        <a:rPr lang="en-US" altLang="zh-CN" b="1" i="1" dirty="0">
                          <a:solidFill>
                            <a:srgbClr val="FF0000"/>
                          </a:solidFill>
                          <a:latin typeface="Cambria Math"/>
                          <a:ea typeface="宋体" charset="-122"/>
                        </a:rPr>
                        <m:t>𝒑</m:t>
                      </m:r>
                      <m:r>
                        <a:rPr lang="en-US" altLang="zh-CN" b="1" i="1" dirty="0">
                          <a:solidFill>
                            <a:srgbClr val="FF0000"/>
                          </a:solidFill>
                          <a:latin typeface="Cambria Math"/>
                          <a:ea typeface="宋体" charset="-122"/>
                        </a:rPr>
                        <m:t>(</m:t>
                      </m:r>
                      <m:sSub>
                        <m:sSubPr>
                          <m:ctrlPr>
                            <a:rPr lang="pl-PL" altLang="zh-CN" b="1" i="1" dirty="0" smtClean="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pl-PL" altLang="zh-CN" b="1" i="1" dirty="0">
                          <a:solidFill>
                            <a:srgbClr val="FF0000"/>
                          </a:solidFill>
                          <a:latin typeface="Cambria Math"/>
                        </a:rPr>
                        <m:t>,</m:t>
                      </m:r>
                      <m:sSub>
                        <m:sSubPr>
                          <m:ctrlPr>
                            <a:rPr lang="en-US" altLang="zh-CN" b="1" i="1" dirty="0">
                              <a:solidFill>
                                <a:srgbClr val="FF0000"/>
                              </a:solidFill>
                              <a:latin typeface="Cambria Math" panose="02040503050406030204" pitchFamily="18" charset="0"/>
                              <a:ea typeface="宋体" charset="-122"/>
                            </a:rPr>
                          </m:ctrlPr>
                        </m:sSubPr>
                        <m:e>
                          <m:r>
                            <a:rPr lang="en-US" altLang="zh-CN" b="1" i="1" dirty="0">
                              <a:solidFill>
                                <a:srgbClr val="FF0000"/>
                              </a:solidFill>
                              <a:latin typeface="Cambria Math"/>
                              <a:ea typeface="宋体" charset="-122"/>
                            </a:rPr>
                            <m:t>𝑦</m:t>
                          </m:r>
                        </m:e>
                        <m:sub>
                          <m:r>
                            <a:rPr lang="en-US" altLang="zh-CN" b="1" i="1" dirty="0">
                              <a:solidFill>
                                <a:srgbClr val="FF0000"/>
                              </a:solidFill>
                              <a:latin typeface="Cambria Math"/>
                              <a:ea typeface="宋体" charset="-122"/>
                            </a:rPr>
                            <m:t>𝑗</m:t>
                          </m:r>
                        </m:sub>
                      </m:sSub>
                      <m:r>
                        <a:rPr lang="en-US" altLang="zh-CN" b="1" i="1" dirty="0">
                          <a:solidFill>
                            <a:srgbClr val="FF0000"/>
                          </a:solidFill>
                          <a:latin typeface="Cambria Math"/>
                          <a:ea typeface="宋体" charset="-122"/>
                        </a:rPr>
                        <m:t>)</m:t>
                      </m:r>
                    </m:oMath>
                  </m:oMathPara>
                </a14:m>
                <a:endParaRPr lang="zh-CN" altLang="en-US" b="1" i="1" dirty="0">
                  <a:solidFill>
                    <a:srgbClr val="FF0000"/>
                  </a:solidFill>
                  <a:latin typeface="Cambria Math"/>
                  <a:ea typeface="宋体" charset="-122"/>
                </a:endParaRPr>
              </a:p>
              <a:p>
                <a:pPr lvl="1" eaLnBrk="1" hangingPunct="1"/>
                <a:r>
                  <a:rPr lang="zh-CN" altLang="en-US" dirty="0" smtClean="0">
                    <a:ea typeface="宋体" charset="-122"/>
                  </a:rPr>
                  <a:t>当</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r>
                      <a:rPr lang="zh-CN" altLang="en-US" i="1" dirty="0" smtClean="0">
                        <a:latin typeface="Cambria Math"/>
                        <a:ea typeface="宋体" charset="-122"/>
                      </a:rPr>
                      <m:t>和</m:t>
                    </m:r>
                    <m:r>
                      <a:rPr lang="en-US" altLang="zh-CN" i="1" dirty="0" err="1" smtClean="0">
                        <a:latin typeface="Cambria Math"/>
                        <a:ea typeface="宋体" charset="-122"/>
                      </a:rPr>
                      <m:t>𝑦</m:t>
                    </m:r>
                    <m:r>
                      <a:rPr lang="en-US" altLang="zh-CN" i="1" baseline="-25000" dirty="0" err="1" smtClean="0">
                        <a:latin typeface="Cambria Math"/>
                        <a:ea typeface="宋体" charset="-122"/>
                      </a:rPr>
                      <m:t>𝑗</m:t>
                    </m:r>
                  </m:oMath>
                </a14:m>
                <a:r>
                  <a:rPr lang="zh-CN" altLang="en-US" dirty="0" smtClean="0">
                    <a:ea typeface="宋体" charset="-122"/>
                  </a:rPr>
                  <a:t>相互独立时，有</a:t>
                </a:r>
                <a14:m>
                  <m:oMath xmlns:m="http://schemas.openxmlformats.org/officeDocument/2006/math">
                    <m:r>
                      <a:rPr lang="en-US" altLang="zh-CN" i="1" dirty="0" smtClean="0">
                        <a:solidFill>
                          <a:schemeClr val="tx1"/>
                        </a:solidFill>
                        <a:latin typeface="Cambria Math"/>
                        <a:ea typeface="宋体" charset="-122"/>
                      </a:rPr>
                      <m:t>𝑝</m:t>
                    </m:r>
                    <m:r>
                      <a:rPr lang="en-US" altLang="zh-CN" i="1" dirty="0" smtClean="0">
                        <a:solidFill>
                          <a:schemeClr val="tx1"/>
                        </a:solidFill>
                        <a:latin typeface="Cambria Math"/>
                        <a:ea typeface="宋体" charset="-122"/>
                      </a:rPr>
                      <m:t>(</m:t>
                    </m:r>
                    <m:sSub>
                      <m:sSubPr>
                        <m:ctrlPr>
                          <a:rPr lang="pl-PL" altLang="zh-CN" b="1" i="1" dirty="0">
                            <a:solidFill>
                              <a:schemeClr val="tx1"/>
                            </a:solidFill>
                            <a:latin typeface="Cambria Math" panose="02040503050406030204" pitchFamily="18" charset="0"/>
                          </a:rPr>
                        </m:ctrlPr>
                      </m:sSubPr>
                      <m:e>
                        <m:r>
                          <a:rPr lang="en-US" altLang="zh-CN" b="1" i="1" dirty="0">
                            <a:solidFill>
                              <a:schemeClr val="tx1"/>
                            </a:solidFill>
                            <a:latin typeface="Cambria Math"/>
                          </a:rPr>
                          <m:t>𝒙</m:t>
                        </m:r>
                      </m:e>
                      <m:sub>
                        <m:r>
                          <a:rPr lang="en-US" altLang="zh-CN" b="1" i="1" dirty="0">
                            <a:solidFill>
                              <a:schemeClr val="tx1"/>
                            </a:solidFill>
                            <a:latin typeface="Cambria Math"/>
                          </a:rPr>
                          <m:t>𝒊</m:t>
                        </m:r>
                      </m:sub>
                    </m:sSub>
                    <m:r>
                      <a:rPr lang="en-US" altLang="zh-CN" i="1" dirty="0" smtClean="0">
                        <a:solidFill>
                          <a:schemeClr val="tx1"/>
                        </a:solidFill>
                        <a:latin typeface="Cambria Math"/>
                        <a:ea typeface="宋体" charset="-122"/>
                      </a:rPr>
                      <m:t>, </m:t>
                    </m:r>
                    <m:r>
                      <a:rPr lang="en-US" altLang="zh-CN" i="1" dirty="0" err="1" smtClean="0">
                        <a:solidFill>
                          <a:schemeClr val="tx1"/>
                        </a:solidFill>
                        <a:latin typeface="Cambria Math"/>
                        <a:ea typeface="宋体" charset="-122"/>
                      </a:rPr>
                      <m:t>𝑦</m:t>
                    </m:r>
                    <m:r>
                      <a:rPr lang="en-US" altLang="zh-CN" i="1" baseline="-25000" dirty="0" err="1" smtClean="0">
                        <a:solidFill>
                          <a:schemeClr val="tx1"/>
                        </a:solidFill>
                        <a:latin typeface="Cambria Math"/>
                        <a:ea typeface="宋体" charset="-122"/>
                      </a:rPr>
                      <m:t>𝑗</m:t>
                    </m:r>
                    <m:r>
                      <a:rPr lang="en-US" altLang="zh-CN" i="1" dirty="0" smtClean="0">
                        <a:solidFill>
                          <a:schemeClr val="tx1"/>
                        </a:solidFill>
                        <a:latin typeface="Cambria Math"/>
                        <a:ea typeface="宋体" charset="-122"/>
                      </a:rPr>
                      <m:t>)</m:t>
                    </m:r>
                    <m:r>
                      <a:rPr lang="zh-CN" altLang="en-US" i="1" dirty="0" smtClean="0">
                        <a:solidFill>
                          <a:schemeClr val="tx1"/>
                        </a:solidFill>
                        <a:latin typeface="Cambria Math"/>
                        <a:ea typeface="宋体" charset="-122"/>
                      </a:rPr>
                      <m:t>＝</m:t>
                    </m:r>
                    <m:r>
                      <a:rPr lang="en-US" altLang="zh-CN" i="1" dirty="0" smtClean="0">
                        <a:solidFill>
                          <a:schemeClr val="tx1"/>
                        </a:solidFill>
                        <a:latin typeface="Cambria Math"/>
                        <a:ea typeface="宋体" charset="-122"/>
                      </a:rPr>
                      <m:t>𝑝</m:t>
                    </m:r>
                    <m:r>
                      <a:rPr lang="en-US" altLang="zh-CN" i="1" dirty="0" smtClean="0">
                        <a:solidFill>
                          <a:schemeClr val="tx1"/>
                        </a:solidFill>
                        <a:latin typeface="Cambria Math"/>
                        <a:ea typeface="宋体" charset="-122"/>
                      </a:rPr>
                      <m:t>(</m:t>
                    </m:r>
                    <m:sSub>
                      <m:sSubPr>
                        <m:ctrlPr>
                          <a:rPr lang="pl-PL" altLang="zh-CN" b="1" i="1" dirty="0">
                            <a:solidFill>
                              <a:schemeClr val="tx1"/>
                            </a:solidFill>
                            <a:latin typeface="Cambria Math" panose="02040503050406030204" pitchFamily="18" charset="0"/>
                          </a:rPr>
                        </m:ctrlPr>
                      </m:sSubPr>
                      <m:e>
                        <m:r>
                          <a:rPr lang="en-US" altLang="zh-CN" b="1" i="1" dirty="0">
                            <a:solidFill>
                              <a:schemeClr val="tx1"/>
                            </a:solidFill>
                            <a:latin typeface="Cambria Math"/>
                          </a:rPr>
                          <m:t>𝒙</m:t>
                        </m:r>
                      </m:e>
                      <m:sub>
                        <m:r>
                          <a:rPr lang="en-US" altLang="zh-CN" b="1" i="1" dirty="0">
                            <a:solidFill>
                              <a:schemeClr val="tx1"/>
                            </a:solidFill>
                            <a:latin typeface="Cambria Math"/>
                          </a:rPr>
                          <m:t>𝒊</m:t>
                        </m:r>
                      </m:sub>
                    </m:sSub>
                    <m:r>
                      <a:rPr lang="en-US" altLang="zh-CN" i="1" dirty="0" smtClean="0">
                        <a:solidFill>
                          <a:schemeClr val="tx1"/>
                        </a:solidFill>
                        <a:latin typeface="Cambria Math"/>
                        <a:ea typeface="宋体" charset="-122"/>
                      </a:rPr>
                      <m:t>)</m:t>
                    </m:r>
                    <m:r>
                      <a:rPr lang="en-US" altLang="zh-CN" i="1" dirty="0" smtClean="0">
                        <a:solidFill>
                          <a:schemeClr val="tx1"/>
                        </a:solidFill>
                        <a:latin typeface="Cambria Math"/>
                        <a:ea typeface="宋体" charset="-122"/>
                      </a:rPr>
                      <m:t>𝑝</m:t>
                    </m:r>
                    <m:r>
                      <a:rPr lang="en-US" altLang="zh-CN" i="1" dirty="0" smtClean="0">
                        <a:solidFill>
                          <a:schemeClr val="tx1"/>
                        </a:solidFill>
                        <a:latin typeface="Cambria Math"/>
                        <a:ea typeface="宋体" charset="-122"/>
                      </a:rPr>
                      <m:t>(</m:t>
                    </m:r>
                    <m:r>
                      <a:rPr lang="en-US" altLang="zh-CN" i="1" dirty="0" err="1" smtClean="0">
                        <a:solidFill>
                          <a:schemeClr val="tx1"/>
                        </a:solidFill>
                        <a:latin typeface="Cambria Math"/>
                        <a:ea typeface="宋体" charset="-122"/>
                      </a:rPr>
                      <m:t>𝑦</m:t>
                    </m:r>
                    <m:r>
                      <a:rPr lang="en-US" altLang="zh-CN" i="1" baseline="-25000" dirty="0" err="1" smtClean="0">
                        <a:solidFill>
                          <a:schemeClr val="tx1"/>
                        </a:solidFill>
                        <a:latin typeface="Cambria Math"/>
                        <a:ea typeface="宋体" charset="-122"/>
                      </a:rPr>
                      <m:t>𝑗</m:t>
                    </m:r>
                    <m:r>
                      <a:rPr lang="en-US" altLang="zh-CN" i="1" dirty="0" smtClean="0">
                        <a:solidFill>
                          <a:schemeClr val="tx1"/>
                        </a:solidFill>
                        <a:latin typeface="Cambria Math"/>
                        <a:ea typeface="宋体" charset="-122"/>
                      </a:rPr>
                      <m:t>)</m:t>
                    </m:r>
                  </m:oMath>
                </a14:m>
                <a:r>
                  <a:rPr lang="zh-CN" altLang="en-US" dirty="0" smtClean="0">
                    <a:ea typeface="宋体" charset="-122"/>
                  </a:rPr>
                  <a:t>，有</a:t>
                </a:r>
                <a:endParaRPr lang="zh-CN" altLang="pl-PL" i="1" dirty="0" smtClean="0">
                  <a:ea typeface="宋体" charset="-122"/>
                </a:endParaRPr>
              </a:p>
              <a:p>
                <a:pPr algn="ctr" eaLnBrk="1" hangingPunct="1">
                  <a:buFontTx/>
                  <a:buNone/>
                </a:pPr>
                <a14:m>
                  <m:oMathPara xmlns:m="http://schemas.openxmlformats.org/officeDocument/2006/math">
                    <m:oMathParaPr>
                      <m:jc m:val="centerGroup"/>
                    </m:oMathParaPr>
                    <m:oMath xmlns:m="http://schemas.openxmlformats.org/officeDocument/2006/math">
                      <m:r>
                        <a:rPr lang="pl-PL" altLang="zh-CN" b="1" i="1" dirty="0">
                          <a:solidFill>
                            <a:srgbClr val="FF00FF"/>
                          </a:solidFill>
                          <a:latin typeface="Cambria Math"/>
                        </a:rPr>
                        <m:t>𝑰</m:t>
                      </m:r>
                      <m:r>
                        <a:rPr lang="pl-PL" altLang="zh-CN" b="1" i="1" dirty="0">
                          <a:solidFill>
                            <a:srgbClr val="FF00FF"/>
                          </a:solidFill>
                          <a:latin typeface="Cambria Math"/>
                        </a:rPr>
                        <m:t>(</m:t>
                      </m:r>
                      <m:sSub>
                        <m:sSubPr>
                          <m:ctrlPr>
                            <a:rPr lang="pl-PL" altLang="zh-CN" b="1" i="1" dirty="0">
                              <a:solidFill>
                                <a:srgbClr val="FF00FF"/>
                              </a:solidFill>
                              <a:latin typeface="Cambria Math" panose="02040503050406030204" pitchFamily="18" charset="0"/>
                            </a:rPr>
                          </m:ctrlPr>
                        </m:sSubPr>
                        <m:e>
                          <m:r>
                            <a:rPr lang="en-US" altLang="zh-CN" b="1" i="1" dirty="0">
                              <a:solidFill>
                                <a:srgbClr val="FF00FF"/>
                              </a:solidFill>
                              <a:latin typeface="Cambria Math"/>
                            </a:rPr>
                            <m:t>𝒙</m:t>
                          </m:r>
                        </m:e>
                        <m:sub>
                          <m:r>
                            <a:rPr lang="en-US" altLang="zh-CN" b="1" i="1" dirty="0">
                              <a:solidFill>
                                <a:srgbClr val="FF00FF"/>
                              </a:solidFill>
                              <a:latin typeface="Cambria Math"/>
                            </a:rPr>
                            <m:t>𝒊</m:t>
                          </m:r>
                        </m:sub>
                      </m:sSub>
                      <m:r>
                        <a:rPr lang="pl-PL" altLang="zh-CN" b="1" i="1" dirty="0">
                          <a:solidFill>
                            <a:srgbClr val="FF00FF"/>
                          </a:solidFill>
                          <a:latin typeface="Cambria Math"/>
                        </a:rPr>
                        <m:t>,</m:t>
                      </m:r>
                      <m:sSub>
                        <m:sSubPr>
                          <m:ctrlPr>
                            <a:rPr lang="en-US" altLang="zh-CN" b="1" i="1" dirty="0">
                              <a:solidFill>
                                <a:srgbClr val="FF00FF"/>
                              </a:solidFill>
                              <a:latin typeface="Cambria Math" panose="02040503050406030204" pitchFamily="18" charset="0"/>
                            </a:rPr>
                          </m:ctrlPr>
                        </m:sSubPr>
                        <m:e>
                          <m:r>
                            <a:rPr lang="en-US" altLang="zh-CN" b="1" i="1" dirty="0">
                              <a:solidFill>
                                <a:srgbClr val="FF00FF"/>
                              </a:solidFill>
                              <a:latin typeface="Cambria Math"/>
                            </a:rPr>
                            <m:t>𝑦</m:t>
                          </m:r>
                        </m:e>
                        <m:sub>
                          <m:r>
                            <a:rPr lang="en-US" altLang="zh-CN" b="1" i="1" dirty="0">
                              <a:solidFill>
                                <a:srgbClr val="FF00FF"/>
                              </a:solidFill>
                              <a:latin typeface="Cambria Math"/>
                            </a:rPr>
                            <m:t>𝑗</m:t>
                          </m:r>
                        </m:sub>
                      </m:sSub>
                      <m:r>
                        <a:rPr lang="pl-PL" altLang="zh-CN" b="1" i="1" dirty="0">
                          <a:solidFill>
                            <a:srgbClr val="FF00FF"/>
                          </a:solidFill>
                          <a:latin typeface="Cambria Math"/>
                        </a:rPr>
                        <m:t>)</m:t>
                      </m:r>
                      <m:r>
                        <a:rPr lang="zh-CN" altLang="pl-PL" b="1" i="1" dirty="0">
                          <a:solidFill>
                            <a:srgbClr val="FF00FF"/>
                          </a:solidFill>
                          <a:latin typeface="Cambria Math"/>
                        </a:rPr>
                        <m:t>＝</m:t>
                      </m:r>
                      <m:r>
                        <a:rPr lang="pl-PL" altLang="zh-CN" b="1" i="1" dirty="0">
                          <a:solidFill>
                            <a:srgbClr val="FF00FF"/>
                          </a:solidFill>
                          <a:latin typeface="Cambria Math"/>
                        </a:rPr>
                        <m:t>𝑰</m:t>
                      </m:r>
                      <m:r>
                        <a:rPr lang="pl-PL" altLang="zh-CN" b="1" i="1" dirty="0">
                          <a:solidFill>
                            <a:srgbClr val="FF00FF"/>
                          </a:solidFill>
                          <a:latin typeface="Cambria Math"/>
                        </a:rPr>
                        <m:t>(</m:t>
                      </m:r>
                      <m:sSub>
                        <m:sSubPr>
                          <m:ctrlPr>
                            <a:rPr lang="pl-PL" altLang="zh-CN" b="1" i="1" dirty="0">
                              <a:solidFill>
                                <a:srgbClr val="FF00FF"/>
                              </a:solidFill>
                              <a:latin typeface="Cambria Math" panose="02040503050406030204" pitchFamily="18" charset="0"/>
                            </a:rPr>
                          </m:ctrlPr>
                        </m:sSubPr>
                        <m:e>
                          <m:r>
                            <a:rPr lang="en-US" altLang="zh-CN" b="1" i="1" dirty="0">
                              <a:solidFill>
                                <a:srgbClr val="FF00FF"/>
                              </a:solidFill>
                              <a:latin typeface="Cambria Math"/>
                            </a:rPr>
                            <m:t>𝒙</m:t>
                          </m:r>
                        </m:e>
                        <m:sub>
                          <m:r>
                            <a:rPr lang="en-US" altLang="zh-CN" b="1" i="1" dirty="0">
                              <a:solidFill>
                                <a:srgbClr val="FF00FF"/>
                              </a:solidFill>
                              <a:latin typeface="Cambria Math"/>
                            </a:rPr>
                            <m:t>𝒊</m:t>
                          </m:r>
                        </m:sub>
                      </m:sSub>
                      <m:r>
                        <a:rPr lang="pl-PL" altLang="zh-CN" b="1" i="1" dirty="0">
                          <a:solidFill>
                            <a:srgbClr val="FF00FF"/>
                          </a:solidFill>
                          <a:latin typeface="Cambria Math"/>
                        </a:rPr>
                        <m:t>)</m:t>
                      </m:r>
                      <m:r>
                        <a:rPr lang="zh-CN" altLang="pl-PL" b="1" i="1" dirty="0">
                          <a:solidFill>
                            <a:srgbClr val="FF00FF"/>
                          </a:solidFill>
                          <a:latin typeface="Cambria Math"/>
                        </a:rPr>
                        <m:t>＋</m:t>
                      </m:r>
                      <m:r>
                        <a:rPr lang="pl-PL" altLang="zh-CN" b="1" i="1" dirty="0">
                          <a:solidFill>
                            <a:srgbClr val="FF00FF"/>
                          </a:solidFill>
                          <a:latin typeface="Cambria Math"/>
                        </a:rPr>
                        <m:t>𝑰</m:t>
                      </m:r>
                      <m:r>
                        <a:rPr lang="pl-PL" altLang="zh-CN" b="1" i="1" dirty="0">
                          <a:solidFill>
                            <a:srgbClr val="FF00FF"/>
                          </a:solidFill>
                          <a:latin typeface="Cambria Math"/>
                        </a:rPr>
                        <m:t>(</m:t>
                      </m:r>
                      <m:sSub>
                        <m:sSubPr>
                          <m:ctrlPr>
                            <a:rPr lang="en-US" altLang="zh-CN" b="1" i="1" dirty="0">
                              <a:solidFill>
                                <a:srgbClr val="FF00FF"/>
                              </a:solidFill>
                              <a:latin typeface="Cambria Math" panose="02040503050406030204" pitchFamily="18" charset="0"/>
                            </a:rPr>
                          </m:ctrlPr>
                        </m:sSubPr>
                        <m:e>
                          <m:r>
                            <a:rPr lang="en-US" altLang="zh-CN" b="1" i="1" dirty="0">
                              <a:solidFill>
                                <a:srgbClr val="FF00FF"/>
                              </a:solidFill>
                              <a:latin typeface="Cambria Math"/>
                            </a:rPr>
                            <m:t>𝑦</m:t>
                          </m:r>
                        </m:e>
                        <m:sub>
                          <m:r>
                            <a:rPr lang="en-US" altLang="zh-CN" b="1" i="1" dirty="0">
                              <a:solidFill>
                                <a:srgbClr val="FF00FF"/>
                              </a:solidFill>
                              <a:latin typeface="Cambria Math"/>
                            </a:rPr>
                            <m:t>𝑗</m:t>
                          </m:r>
                        </m:sub>
                      </m:sSub>
                      <m:r>
                        <a:rPr lang="pl-PL" altLang="zh-CN" b="1" i="1" dirty="0">
                          <a:solidFill>
                            <a:srgbClr val="FF00FF"/>
                          </a:solidFill>
                          <a:latin typeface="Cambria Math"/>
                        </a:rPr>
                        <m:t>)</m:t>
                      </m:r>
                    </m:oMath>
                  </m:oMathPara>
                </a14:m>
                <a:endParaRPr lang="en-US" altLang="zh-CN" b="1" i="1" dirty="0" smtClean="0">
                  <a:solidFill>
                    <a:srgbClr val="FF00FF"/>
                  </a:solidFill>
                  <a:latin typeface="Cambria Math"/>
                </a:endParaRPr>
              </a:p>
              <a:p>
                <a:pPr eaLnBrk="1" hangingPunct="1"/>
                <a:r>
                  <a:rPr lang="zh-CN" altLang="en-US" b="1" dirty="0">
                    <a:solidFill>
                      <a:srgbClr val="CC3300"/>
                    </a:solidFill>
                    <a:ea typeface="宋体" charset="-122"/>
                  </a:rPr>
                  <a:t>条件自信息</a:t>
                </a:r>
                <a:r>
                  <a:rPr lang="zh-CN" altLang="en-US" b="1" dirty="0" smtClean="0">
                    <a:solidFill>
                      <a:srgbClr val="CC3300"/>
                    </a:solidFill>
                    <a:ea typeface="宋体" charset="-122"/>
                  </a:rPr>
                  <a:t>量：</a:t>
                </a:r>
                <a:r>
                  <a:rPr lang="zh-CN" altLang="en-US" dirty="0" smtClean="0">
                    <a:ea typeface="宋体" charset="-122"/>
                  </a:rPr>
                  <a:t>若</a:t>
                </a:r>
                <a:r>
                  <a:rPr lang="zh-CN" altLang="en-US" dirty="0">
                    <a:ea typeface="宋体" charset="-122"/>
                  </a:rPr>
                  <a:t>两个消息不是独立的，则事件</a:t>
                </a:r>
                <a14:m>
                  <m:oMath xmlns:m="http://schemas.openxmlformats.org/officeDocument/2006/math">
                    <m:r>
                      <a:rPr lang="en-US" altLang="zh-CN" i="1" dirty="0">
                        <a:latin typeface="Cambria Math"/>
                        <a:ea typeface="宋体" charset="-122"/>
                      </a:rPr>
                      <m:t>𝑦</m:t>
                    </m:r>
                    <m:r>
                      <a:rPr lang="en-US" altLang="zh-CN" i="1" baseline="-25000" dirty="0" err="1">
                        <a:latin typeface="Cambria Math"/>
                        <a:ea typeface="宋体" charset="-122"/>
                      </a:rPr>
                      <m:t>𝑗</m:t>
                    </m:r>
                  </m:oMath>
                </a14:m>
                <a:r>
                  <a:rPr lang="zh-CN" altLang="en-US" dirty="0">
                    <a:ea typeface="宋体" charset="-122"/>
                  </a:rPr>
                  <a:t>出现的条件下，随机事件</a:t>
                </a:r>
                <a14:m>
                  <m:oMath xmlns:m="http://schemas.openxmlformats.org/officeDocument/2006/math">
                    <m:r>
                      <a:rPr lang="en-US" altLang="zh-CN" i="1" dirty="0">
                        <a:latin typeface="Cambria Math"/>
                        <a:ea typeface="宋体" charset="-122"/>
                      </a:rPr>
                      <m:t>𝑥</m:t>
                    </m:r>
                    <m:r>
                      <a:rPr lang="en-US" altLang="zh-CN" i="1" baseline="-25000" dirty="0">
                        <a:latin typeface="Cambria Math"/>
                        <a:ea typeface="宋体" charset="-122"/>
                      </a:rPr>
                      <m:t>𝑖</m:t>
                    </m:r>
                  </m:oMath>
                </a14:m>
                <a:r>
                  <a:rPr lang="zh-CN" altLang="en-US" dirty="0">
                    <a:ea typeface="宋体" charset="-122"/>
                  </a:rPr>
                  <a:t>发生的</a:t>
                </a:r>
                <a:r>
                  <a:rPr lang="zh-CN" altLang="en-US" b="1" dirty="0">
                    <a:solidFill>
                      <a:srgbClr val="CC3300"/>
                    </a:solidFill>
                    <a:ea typeface="宋体" charset="-122"/>
                  </a:rPr>
                  <a:t>条件自信息量</a:t>
                </a:r>
                <a:r>
                  <a:rPr lang="zh-CN" altLang="en-US" dirty="0">
                    <a:ea typeface="宋体" charset="-122"/>
                  </a:rPr>
                  <a:t>定义为条件概率对数的负值：</a:t>
                </a:r>
              </a:p>
              <a:p>
                <a:pPr algn="ctr" eaLnBrk="1" hangingPunct="1">
                  <a:buFontTx/>
                  <a:buNone/>
                </a:pPr>
                <a14:m>
                  <m:oMathPara xmlns:m="http://schemas.openxmlformats.org/officeDocument/2006/math">
                    <m:oMathParaPr>
                      <m:jc m:val="centerGroup"/>
                    </m:oMathParaPr>
                    <m:oMath xmlns:m="http://schemas.openxmlformats.org/officeDocument/2006/math">
                      <m:r>
                        <a:rPr lang="en-US" altLang="zh-CN" b="1" i="1" dirty="0">
                          <a:solidFill>
                            <a:srgbClr val="FF0000"/>
                          </a:solidFill>
                          <a:latin typeface="Cambria Math"/>
                          <a:ea typeface="宋体" charset="-122"/>
                        </a:rPr>
                        <m:t>𝑰</m:t>
                      </m:r>
                      <m:r>
                        <a:rPr lang="en-US" altLang="zh-CN" b="1" i="1" dirty="0">
                          <a:solidFill>
                            <a:srgbClr val="FF0000"/>
                          </a:solidFill>
                          <a:latin typeface="Cambria Math"/>
                          <a:ea typeface="宋体" charset="-122"/>
                        </a:rPr>
                        <m:t>(</m:t>
                      </m:r>
                      <m:sSub>
                        <m:sSubPr>
                          <m:ctrlPr>
                            <a:rPr lang="pl-PL" altLang="zh-CN" b="1" i="1" dirty="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en-US" altLang="zh-CN" b="1" i="1" dirty="0">
                          <a:solidFill>
                            <a:srgbClr val="FF0000"/>
                          </a:solidFill>
                          <a:latin typeface="Cambria Math"/>
                          <a:ea typeface="宋体" charset="-122"/>
                        </a:rPr>
                        <m:t>/</m:t>
                      </m:r>
                      <m:r>
                        <a:rPr lang="en-US" altLang="zh-CN" b="1" i="1" dirty="0" err="1">
                          <a:solidFill>
                            <a:srgbClr val="FF0000"/>
                          </a:solidFill>
                          <a:latin typeface="Cambria Math"/>
                          <a:ea typeface="宋体" charset="-122"/>
                        </a:rPr>
                        <m:t>𝒚</m:t>
                      </m:r>
                      <m:r>
                        <a:rPr lang="en-US" altLang="zh-CN" b="1" i="1" baseline="-25000" dirty="0" err="1">
                          <a:solidFill>
                            <a:srgbClr val="FF0000"/>
                          </a:solidFill>
                          <a:latin typeface="Cambria Math"/>
                          <a:ea typeface="宋体" charset="-122"/>
                        </a:rPr>
                        <m:t>𝒋</m:t>
                      </m:r>
                      <m:r>
                        <a:rPr lang="en-US" altLang="zh-CN" b="1" i="1" dirty="0">
                          <a:solidFill>
                            <a:srgbClr val="FF0000"/>
                          </a:solidFill>
                          <a:latin typeface="Cambria Math"/>
                          <a:ea typeface="宋体" charset="-122"/>
                        </a:rPr>
                        <m:t>)</m:t>
                      </m:r>
                      <m:r>
                        <a:rPr lang="zh-CN" altLang="en-US" b="1" i="1" dirty="0">
                          <a:solidFill>
                            <a:srgbClr val="FF0000"/>
                          </a:solidFill>
                          <a:latin typeface="Cambria Math"/>
                          <a:ea typeface="宋体" charset="-122"/>
                        </a:rPr>
                        <m:t>＝－</m:t>
                      </m:r>
                      <m:r>
                        <m:rPr>
                          <m:sty m:val="p"/>
                        </m:rPr>
                        <a:rPr lang="en-US" altLang="zh-CN" b="1" i="1" dirty="0">
                          <a:solidFill>
                            <a:srgbClr val="FF0000"/>
                          </a:solidFill>
                          <a:latin typeface="Cambria Math"/>
                          <a:ea typeface="宋体" charset="-122"/>
                        </a:rPr>
                        <m:t>log</m:t>
                      </m:r>
                      <m:r>
                        <a:rPr lang="en-US" altLang="zh-CN" b="1" i="1" baseline="-25000" dirty="0">
                          <a:solidFill>
                            <a:srgbClr val="FF0000"/>
                          </a:solidFill>
                          <a:latin typeface="Cambria Math"/>
                          <a:ea typeface="宋体" charset="-122"/>
                        </a:rPr>
                        <m:t>𝟐</m:t>
                      </m:r>
                      <m:r>
                        <a:rPr lang="en-US" altLang="zh-CN" b="1" i="1" dirty="0">
                          <a:solidFill>
                            <a:srgbClr val="FF0000"/>
                          </a:solidFill>
                          <a:latin typeface="Cambria Math"/>
                          <a:ea typeface="宋体" charset="-122"/>
                        </a:rPr>
                        <m:t> </m:t>
                      </m:r>
                      <m:r>
                        <a:rPr lang="en-US" altLang="zh-CN" b="1" i="1" dirty="0">
                          <a:solidFill>
                            <a:srgbClr val="FF0000"/>
                          </a:solidFill>
                          <a:latin typeface="Cambria Math"/>
                          <a:ea typeface="宋体" charset="-122"/>
                        </a:rPr>
                        <m:t>𝒑</m:t>
                      </m:r>
                      <m:r>
                        <a:rPr lang="en-US" altLang="zh-CN" b="1" i="1" dirty="0">
                          <a:solidFill>
                            <a:srgbClr val="FF0000"/>
                          </a:solidFill>
                          <a:latin typeface="Cambria Math"/>
                          <a:ea typeface="宋体" charset="-122"/>
                        </a:rPr>
                        <m:t>(</m:t>
                      </m:r>
                      <m:sSub>
                        <m:sSubPr>
                          <m:ctrlPr>
                            <a:rPr lang="pl-PL" altLang="zh-CN" b="1" i="1" dirty="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en-US" altLang="zh-CN" b="1" i="1" dirty="0">
                          <a:solidFill>
                            <a:srgbClr val="FF0000"/>
                          </a:solidFill>
                          <a:latin typeface="Cambria Math"/>
                          <a:ea typeface="宋体" charset="-122"/>
                        </a:rPr>
                        <m:t>/</m:t>
                      </m:r>
                      <m:r>
                        <a:rPr lang="en-US" altLang="zh-CN" b="1" i="1" dirty="0" err="1">
                          <a:solidFill>
                            <a:srgbClr val="FF0000"/>
                          </a:solidFill>
                          <a:latin typeface="Cambria Math"/>
                          <a:ea typeface="宋体" charset="-122"/>
                        </a:rPr>
                        <m:t>𝒚</m:t>
                      </m:r>
                      <m:r>
                        <a:rPr lang="en-US" altLang="zh-CN" b="1" i="1" baseline="-25000" dirty="0" err="1">
                          <a:solidFill>
                            <a:srgbClr val="FF0000"/>
                          </a:solidFill>
                          <a:latin typeface="Cambria Math"/>
                          <a:ea typeface="宋体" charset="-122"/>
                        </a:rPr>
                        <m:t>𝒋</m:t>
                      </m:r>
                      <m:r>
                        <a:rPr lang="en-US" altLang="zh-CN" b="1" i="1" dirty="0">
                          <a:solidFill>
                            <a:srgbClr val="FF0000"/>
                          </a:solidFill>
                          <a:latin typeface="Cambria Math"/>
                          <a:ea typeface="宋体" charset="-122"/>
                        </a:rPr>
                        <m:t>)</m:t>
                      </m:r>
                    </m:oMath>
                  </m:oMathPara>
                </a14:m>
                <a:endParaRPr lang="en-US" altLang="zh-CN" b="1" i="1" dirty="0" smtClean="0">
                  <a:solidFill>
                    <a:srgbClr val="FF00FF"/>
                  </a:solidFill>
                  <a:latin typeface="Cambria Math"/>
                </a:endParaRPr>
              </a:p>
              <a:p>
                <a:pPr algn="ctr" eaLnBrk="1" hangingPunct="1">
                  <a:buFontTx/>
                  <a:buNone/>
                </a:pPr>
                <a:endParaRPr lang="zh-CN" altLang="en-US" b="1" i="1" dirty="0">
                  <a:solidFill>
                    <a:srgbClr val="FF00FF"/>
                  </a:solidFill>
                  <a:latin typeface="Cambria Math"/>
                </a:endParaRPr>
              </a:p>
            </p:txBody>
          </p:sp>
        </mc:Choice>
        <mc:Fallback xmlns="">
          <p:sp>
            <p:nvSpPr>
              <p:cNvPr id="55298"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r="-1111"/>
                </a:stretch>
              </a:blipFill>
            </p:spPr>
            <p:txBody>
              <a:bodyPr/>
              <a:lstStyle/>
              <a:p>
                <a:r>
                  <a:rPr lang="zh-CN" altLang="en-US">
                    <a:noFill/>
                  </a:rPr>
                  <a:t> </a:t>
                </a:r>
              </a:p>
            </p:txBody>
          </p:sp>
        </mc:Fallback>
      </mc:AlternateContent>
      <p:sp>
        <p:nvSpPr>
          <p:cNvPr id="55299" name="日期占位符 3"/>
          <p:cNvSpPr>
            <a:spLocks noGrp="1"/>
          </p:cNvSpPr>
          <p:nvPr>
            <p:ph type="dt" sz="quarter" idx="10"/>
          </p:nvPr>
        </p:nvSpPr>
        <p:spPr>
          <a:noFill/>
        </p:spPr>
        <p:txBody>
          <a:bodyPr/>
          <a:lstStyle/>
          <a:p>
            <a:fld id="{C84EB0CE-D7BD-47C0-8FDC-E50F0DD581D4}" type="datetime1">
              <a:rPr lang="zh-CN" altLang="en-US" smtClean="0">
                <a:ea typeface="宋体" charset="-122"/>
              </a:rPr>
              <a:t>2020/11/19</a:t>
            </a:fld>
            <a:endParaRPr lang="en-US" altLang="zh-CN" smtClean="0">
              <a:ea typeface="宋体" charset="-122"/>
            </a:endParaRPr>
          </a:p>
        </p:txBody>
      </p:sp>
      <p:sp>
        <p:nvSpPr>
          <p:cNvPr id="55300"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55301" name="灯片编号占位符 5"/>
          <p:cNvSpPr>
            <a:spLocks noGrp="1"/>
          </p:cNvSpPr>
          <p:nvPr>
            <p:ph type="sldNum" sz="quarter" idx="12"/>
          </p:nvPr>
        </p:nvSpPr>
        <p:spPr>
          <a:noFill/>
        </p:spPr>
        <p:txBody>
          <a:bodyPr/>
          <a:lstStyle/>
          <a:p>
            <a:fld id="{8482C388-82A2-4386-A6F2-6177B1F8B36B}" type="slidenum">
              <a:rPr lang="en-US" altLang="zh-CN" smtClean="0">
                <a:ea typeface="宋体" charset="-122"/>
              </a:rPr>
              <a:pPr/>
              <a:t>72</a:t>
            </a:fld>
            <a:endParaRPr lang="en-US" altLang="zh-CN" smtClean="0">
              <a:ea typeface="宋体" charset="-122"/>
            </a:endParaRPr>
          </a:p>
        </p:txBody>
      </p:sp>
    </p:spTree>
    <p:extLst>
      <p:ext uri="{BB962C8B-B14F-4D97-AF65-F5344CB8AC3E}">
        <p14:creationId xmlns:p14="http://schemas.microsoft.com/office/powerpoint/2010/main" val="2288774302"/>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5298">
                                            <p:txEl>
                                              <p:pRg st="4" end="4"/>
                                            </p:txEl>
                                          </p:spTgt>
                                        </p:tgtEl>
                                        <p:attrNameLst>
                                          <p:attrName>style.visibility</p:attrName>
                                        </p:attrNameLst>
                                      </p:cBhvr>
                                      <p:to>
                                        <p:strVal val="visible"/>
                                      </p:to>
                                    </p:set>
                                    <p:animEffect transition="in" filter="barn(inVertical)">
                                      <p:cBhvr>
                                        <p:cTn id="7" dur="500"/>
                                        <p:tgtEl>
                                          <p:spTgt spid="55298">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5298">
                                            <p:txEl>
                                              <p:pRg st="5" end="5"/>
                                            </p:txEl>
                                          </p:spTgt>
                                        </p:tgtEl>
                                        <p:attrNameLst>
                                          <p:attrName>style.visibility</p:attrName>
                                        </p:attrNameLst>
                                      </p:cBhvr>
                                      <p:to>
                                        <p:strVal val="visible"/>
                                      </p:to>
                                    </p:set>
                                    <p:animEffect transition="in" filter="barn(inVertical)">
                                      <p:cBhvr>
                                        <p:cTn id="10" dur="500"/>
                                        <p:tgtEl>
                                          <p:spTgt spid="552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p:txBody>
          <a:bodyPr/>
          <a:lstStyle/>
          <a:p>
            <a:pPr eaLnBrk="1" hangingPunct="1"/>
            <a:r>
              <a:rPr lang="zh-CN" altLang="en-US" smtClean="0">
                <a:ea typeface="宋体" charset="-122"/>
              </a:rPr>
              <a:t>信息函数的不足</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eaLnBrk="1" hangingPunct="1"/>
                <a:r>
                  <a:rPr lang="zh-CN" altLang="en-US" dirty="0" smtClean="0">
                    <a:ea typeface="宋体" charset="-122"/>
                  </a:rPr>
                  <a:t>函数</a:t>
                </a:r>
                <a14:m>
                  <m:oMath xmlns:m="http://schemas.openxmlformats.org/officeDocument/2006/math">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使得信息度量成为可能，但在信息度量方面仍然存在不足：</a:t>
                </a:r>
                <a:endParaRPr lang="en-US" altLang="zh-CN" dirty="0" smtClean="0">
                  <a:ea typeface="宋体" charset="-122"/>
                </a:endParaRPr>
              </a:p>
              <a:p>
                <a:pPr lvl="1" eaLnBrk="1" hangingPunct="1"/>
                <a:r>
                  <a:rPr lang="zh-CN" altLang="en-US" dirty="0" smtClean="0">
                    <a:ea typeface="宋体" charset="-122"/>
                  </a:rPr>
                  <a:t>信源产生符号</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oMath>
                </a14:m>
                <a:r>
                  <a:rPr lang="zh-CN" altLang="en-US" dirty="0" smtClean="0">
                    <a:ea typeface="宋体" charset="-122"/>
                  </a:rPr>
                  <a:t>是以</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为概率的随机事件，相应的自信息量</a:t>
                </a:r>
                <a14:m>
                  <m:oMath xmlns:m="http://schemas.openxmlformats.org/officeDocument/2006/math">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也是一个以</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为概率的随机量。显然，</a:t>
                </a:r>
                <a:r>
                  <a:rPr lang="zh-CN" altLang="en-US" dirty="0" smtClean="0">
                    <a:solidFill>
                      <a:srgbClr val="FF0000"/>
                    </a:solidFill>
                    <a:ea typeface="宋体" charset="-122"/>
                  </a:rPr>
                  <a:t>用随机量来度量信息是不方便的</a:t>
                </a:r>
                <a:endParaRPr lang="en-US" altLang="zh-CN" dirty="0" smtClean="0">
                  <a:solidFill>
                    <a:srgbClr val="FF0000"/>
                  </a:solidFill>
                  <a:ea typeface="宋体" charset="-122"/>
                </a:endParaRPr>
              </a:p>
              <a:p>
                <a:pPr lvl="1" eaLnBrk="1" hangingPunct="1"/>
                <a:r>
                  <a:rPr lang="zh-CN" altLang="en-US" dirty="0" smtClean="0">
                    <a:ea typeface="宋体" charset="-122"/>
                  </a:rPr>
                  <a:t>信息函数</a:t>
                </a:r>
                <a14:m>
                  <m:oMath xmlns:m="http://schemas.openxmlformats.org/officeDocument/2006/math">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只能表示信源发某一特定的具体符号</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oMath>
                </a14:m>
                <a:r>
                  <a:rPr lang="zh-CN" altLang="en-US" dirty="0" smtClean="0">
                    <a:ea typeface="宋体" charset="-122"/>
                  </a:rPr>
                  <a:t>所提供的信息量。不同的符号</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oMath>
                </a14:m>
                <a:r>
                  <a:rPr lang="zh-CN" altLang="en-US" dirty="0" smtClean="0">
                    <a:ea typeface="宋体" charset="-122"/>
                  </a:rPr>
                  <a:t>，有不同的自信息量。所以</a:t>
                </a:r>
                <a:r>
                  <a:rPr lang="zh-CN" altLang="en-US" dirty="0" smtClean="0">
                    <a:solidFill>
                      <a:srgbClr val="FF0000"/>
                    </a:solidFill>
                    <a:ea typeface="宋体" charset="-122"/>
                  </a:rPr>
                  <a:t>不足以作为整个信源的总体信息测度</a:t>
                </a:r>
                <a:endParaRPr lang="en-US" altLang="zh-CN" dirty="0" smtClean="0">
                  <a:solidFill>
                    <a:srgbClr val="FF0000"/>
                  </a:solidFill>
                  <a:ea typeface="宋体" charset="-122"/>
                </a:endParaRPr>
              </a:p>
              <a:p>
                <a:pPr eaLnBrk="1" hangingPunct="1"/>
                <a:r>
                  <a:rPr lang="zh-CN" altLang="en-US" b="1" dirty="0" smtClean="0">
                    <a:solidFill>
                      <a:srgbClr val="FF0000"/>
                    </a:solidFill>
                    <a:ea typeface="宋体" charset="-122"/>
                  </a:rPr>
                  <a:t>什么样的函数能更好的体现信息的度量？</a:t>
                </a:r>
                <a:endParaRPr lang="en-US" altLang="zh-CN" b="1" dirty="0" smtClean="0">
                  <a:solidFill>
                    <a:srgbClr val="FF0000"/>
                  </a:solidFill>
                  <a:ea typeface="宋体" charset="-122"/>
                </a:endParaRPr>
              </a:p>
              <a:p>
                <a:pPr eaLnBrk="1" hangingPunct="1"/>
                <a:endParaRPr lang="zh-CN" altLang="en-US" dirty="0" smtClean="0">
                  <a:ea typeface="宋体"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59" t="-1626" r="-1111"/>
                </a:stretch>
              </a:blipFill>
            </p:spPr>
            <p:txBody>
              <a:bodyPr/>
              <a:lstStyle/>
              <a:p>
                <a:r>
                  <a:rPr lang="zh-CN" altLang="en-US">
                    <a:noFill/>
                  </a:rPr>
                  <a:t> </a:t>
                </a:r>
              </a:p>
            </p:txBody>
          </p:sp>
        </mc:Fallback>
      </mc:AlternateContent>
      <p:sp>
        <p:nvSpPr>
          <p:cNvPr id="57347" name="日期占位符 3"/>
          <p:cNvSpPr>
            <a:spLocks noGrp="1"/>
          </p:cNvSpPr>
          <p:nvPr>
            <p:ph type="dt" sz="quarter" idx="10"/>
          </p:nvPr>
        </p:nvSpPr>
        <p:spPr>
          <a:noFill/>
        </p:spPr>
        <p:txBody>
          <a:bodyPr/>
          <a:lstStyle/>
          <a:p>
            <a:fld id="{AE1252A9-031C-49B2-9BF0-341B03F0681D}" type="datetime1">
              <a:rPr lang="zh-CN" altLang="en-US" smtClean="0">
                <a:ea typeface="宋体" charset="-122"/>
              </a:rPr>
              <a:t>2020/11/19</a:t>
            </a:fld>
            <a:endParaRPr lang="en-US" altLang="zh-CN" smtClean="0">
              <a:ea typeface="宋体" charset="-122"/>
            </a:endParaRPr>
          </a:p>
        </p:txBody>
      </p:sp>
      <p:sp>
        <p:nvSpPr>
          <p:cNvPr id="57348"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57349" name="灯片编号占位符 5"/>
          <p:cNvSpPr>
            <a:spLocks noGrp="1"/>
          </p:cNvSpPr>
          <p:nvPr>
            <p:ph type="sldNum" sz="quarter" idx="12"/>
          </p:nvPr>
        </p:nvSpPr>
        <p:spPr>
          <a:noFill/>
        </p:spPr>
        <p:txBody>
          <a:bodyPr/>
          <a:lstStyle/>
          <a:p>
            <a:fld id="{A572990E-F16A-411F-8725-769820108C0C}" type="slidenum">
              <a:rPr lang="en-US" altLang="zh-CN" smtClean="0">
                <a:ea typeface="宋体" charset="-122"/>
              </a:rPr>
              <a:pPr/>
              <a:t>73</a:t>
            </a:fld>
            <a:endParaRPr lang="en-US" altLang="zh-CN" smtClean="0">
              <a:ea typeface="宋体" charset="-122"/>
            </a:endParaRPr>
          </a:p>
        </p:txBody>
      </p:sp>
    </p:spTree>
    <p:extLst>
      <p:ext uri="{BB962C8B-B14F-4D97-AF65-F5344CB8AC3E}">
        <p14:creationId xmlns:p14="http://schemas.microsoft.com/office/powerpoint/2010/main" val="3844116125"/>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5845" name="内容占位符 2"/>
              <p:cNvSpPr>
                <a:spLocks noGrp="1"/>
              </p:cNvSpPr>
              <p:nvPr>
                <p:ph idx="1"/>
              </p:nvPr>
            </p:nvSpPr>
            <p:spPr>
              <a:xfrm>
                <a:off x="457200" y="1676400"/>
                <a:ext cx="8229600" cy="4648200"/>
              </a:xfrm>
            </p:spPr>
            <p:txBody>
              <a:bodyPr/>
              <a:lstStyle/>
              <a:p>
                <a:pPr eaLnBrk="1" hangingPunct="1"/>
                <a:r>
                  <a:rPr lang="zh-CN" altLang="en-US" dirty="0" smtClean="0">
                    <a:ea typeface="宋体" charset="-122"/>
                  </a:rPr>
                  <a:t>能作为信源总体信息测度的确定量，应是信源</a:t>
                </a:r>
                <a14:m>
                  <m:oMath xmlns:m="http://schemas.openxmlformats.org/officeDocument/2006/math">
                    <m:r>
                      <a:rPr lang="en-US" altLang="zh-CN" i="1" dirty="0" smtClean="0">
                        <a:latin typeface="Cambria Math"/>
                        <a:ea typeface="宋体" charset="-122"/>
                      </a:rPr>
                      <m:t>𝑥</m:t>
                    </m:r>
                  </m:oMath>
                </a14:m>
                <a:r>
                  <a:rPr lang="zh-CN" altLang="en-US" dirty="0" smtClean="0">
                    <a:ea typeface="宋体" charset="-122"/>
                  </a:rPr>
                  <a:t>可能发出的各种不同符号</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r>
                      <a:rPr lang="en-US" altLang="zh-CN" i="1" dirty="0" smtClean="0">
                        <a:latin typeface="Cambria Math"/>
                        <a:ea typeface="宋体" charset="-122"/>
                      </a:rPr>
                      <m:t>(</m:t>
                    </m:r>
                    <m:r>
                      <a:rPr lang="en-US" altLang="zh-CN" i="1" dirty="0" smtClean="0">
                        <a:latin typeface="Cambria Math"/>
                        <a:ea typeface="宋体" charset="-122"/>
                      </a:rPr>
                      <m:t>𝑖</m:t>
                    </m:r>
                    <m:r>
                      <a:rPr lang="zh-CN" altLang="en-US" i="1" dirty="0" smtClean="0">
                        <a:latin typeface="Cambria Math"/>
                        <a:ea typeface="宋体" charset="-122"/>
                      </a:rPr>
                      <m:t>＝</m:t>
                    </m:r>
                    <m:r>
                      <a:rPr lang="en-US" altLang="zh-CN" i="1" dirty="0" smtClean="0">
                        <a:latin typeface="Cambria Math"/>
                        <a:ea typeface="宋体" charset="-122"/>
                      </a:rPr>
                      <m:t>1, 2, …, </m:t>
                    </m:r>
                    <m:r>
                      <a:rPr lang="en-US" altLang="zh-CN" i="1" dirty="0" smtClean="0">
                        <a:latin typeface="Cambria Math"/>
                        <a:ea typeface="宋体" charset="-122"/>
                      </a:rPr>
                      <m:t>𝑟</m:t>
                    </m:r>
                    <m:r>
                      <a:rPr lang="en-US" altLang="zh-CN" i="1" dirty="0" smtClean="0">
                        <a:latin typeface="Cambria Math"/>
                        <a:ea typeface="宋体" charset="-122"/>
                      </a:rPr>
                      <m:t>)</m:t>
                    </m:r>
                  </m:oMath>
                </a14:m>
                <a:r>
                  <a:rPr lang="zh-CN" altLang="en-US" dirty="0" smtClean="0">
                    <a:ea typeface="宋体" charset="-122"/>
                  </a:rPr>
                  <a:t>含有的自信息量</a:t>
                </a:r>
                <a14:m>
                  <m:oMath xmlns:m="http://schemas.openxmlformats.org/officeDocument/2006/math">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a:latin typeface="Cambria Math"/>
                        <a:ea typeface="宋体" charset="-122"/>
                      </a:rPr>
                      <m:t>𝑥</m:t>
                    </m:r>
                    <m:r>
                      <a:rPr lang="en-US" altLang="zh-CN" i="1" baseline="-25000" dirty="0">
                        <a:latin typeface="Cambria Math"/>
                        <a:ea typeface="宋体" charset="-122"/>
                      </a:rPr>
                      <m:t>𝑖</m:t>
                    </m:r>
                    <m:r>
                      <a:rPr lang="en-US" altLang="zh-CN" i="1" dirty="0" smtClean="0">
                        <a:latin typeface="Cambria Math"/>
                        <a:ea typeface="宋体" charset="-122"/>
                      </a:rPr>
                      <m:t>)</m:t>
                    </m:r>
                  </m:oMath>
                </a14:m>
                <a:r>
                  <a:rPr lang="zh-CN" altLang="en-US" dirty="0" smtClean="0">
                    <a:ea typeface="宋体" charset="-122"/>
                  </a:rPr>
                  <a:t>在信源空间</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3</m:t>
                    </m:r>
                    <m:r>
                      <a:rPr lang="en-US" altLang="zh-CN" i="1" dirty="0" smtClean="0">
                        <a:latin typeface="Cambria Math"/>
                        <a:ea typeface="宋体" charset="-122"/>
                      </a:rPr>
                      <m:t>), …, </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err="1" smtClean="0">
                        <a:latin typeface="Cambria Math"/>
                        <a:ea typeface="宋体" charset="-122"/>
                      </a:rPr>
                      <m:t>𝑥</m:t>
                    </m:r>
                    <m:r>
                      <a:rPr lang="en-US" altLang="zh-CN" i="1" baseline="-25000" dirty="0" err="1" smtClean="0">
                        <a:latin typeface="Cambria Math"/>
                        <a:ea typeface="宋体" charset="-122"/>
                      </a:rPr>
                      <m:t>𝑟</m:t>
                    </m:r>
                    <m:r>
                      <a:rPr lang="en-US" altLang="zh-CN" i="1" dirty="0" smtClean="0">
                        <a:latin typeface="Cambria Math"/>
                        <a:ea typeface="宋体" charset="-122"/>
                      </a:rPr>
                      <m:t>))</m:t>
                    </m:r>
                  </m:oMath>
                </a14:m>
                <a:r>
                  <a:rPr lang="zh-CN" altLang="en-US" dirty="0" smtClean="0">
                    <a:ea typeface="宋体" charset="-122"/>
                  </a:rPr>
                  <a:t>中的</a:t>
                </a:r>
                <a:r>
                  <a:rPr lang="zh-CN" altLang="en-US" b="1" dirty="0" smtClean="0">
                    <a:solidFill>
                      <a:srgbClr val="CC3300"/>
                    </a:solidFill>
                    <a:ea typeface="宋体" charset="-122"/>
                  </a:rPr>
                  <a:t>统计平均值</a:t>
                </a:r>
                <a:endParaRPr lang="en-US" altLang="zh-CN" sz="2000" b="1" dirty="0" smtClean="0">
                  <a:solidFill>
                    <a:srgbClr val="CC3300"/>
                  </a:solidFill>
                  <a:ea typeface="宋体" charset="-122"/>
                </a:endParaRPr>
              </a:p>
              <a:p>
                <a:pPr eaLnBrk="1" hangingPunct="1"/>
                <a:r>
                  <a:rPr lang="zh-CN" altLang="en-US" b="1" dirty="0" smtClean="0">
                    <a:solidFill>
                      <a:srgbClr val="FF0000"/>
                    </a:solidFill>
                    <a:ea typeface="宋体" charset="-122"/>
                  </a:rPr>
                  <a:t>定义</a:t>
                </a:r>
                <a:r>
                  <a:rPr lang="en-US" altLang="zh-CN" b="1" dirty="0" smtClean="0">
                    <a:solidFill>
                      <a:srgbClr val="FF0000"/>
                    </a:solidFill>
                    <a:ea typeface="宋体" charset="-122"/>
                  </a:rPr>
                  <a:t>:</a:t>
                </a:r>
                <a:r>
                  <a:rPr lang="zh-CN" altLang="en-US" b="1" dirty="0" smtClean="0">
                    <a:solidFill>
                      <a:srgbClr val="FF0000"/>
                    </a:solidFill>
                    <a:ea typeface="宋体" charset="-122"/>
                  </a:rPr>
                  <a:t>信源的平均不确定度</a:t>
                </a:r>
                <a14:m>
                  <m:oMath xmlns:m="http://schemas.openxmlformats.org/officeDocument/2006/math">
                    <m:r>
                      <a:rPr lang="en-US" altLang="zh-CN" b="1" i="1" dirty="0" smtClean="0">
                        <a:solidFill>
                          <a:srgbClr val="FF0000"/>
                        </a:solidFill>
                        <a:latin typeface="Cambria Math"/>
                        <a:ea typeface="宋体" charset="-122"/>
                      </a:rPr>
                      <m:t>𝑯</m:t>
                    </m:r>
                    <m:r>
                      <a:rPr lang="en-US" altLang="zh-CN" b="1" i="1" dirty="0" smtClean="0">
                        <a:solidFill>
                          <a:srgbClr val="FF0000"/>
                        </a:solidFill>
                        <a:latin typeface="Cambria Math"/>
                        <a:ea typeface="宋体" charset="-122"/>
                      </a:rPr>
                      <m:t>(</m:t>
                    </m:r>
                    <m:r>
                      <a:rPr lang="en-US" altLang="zh-CN" b="1" i="1" dirty="0" smtClean="0">
                        <a:solidFill>
                          <a:srgbClr val="FF0000"/>
                        </a:solidFill>
                        <a:latin typeface="Cambria Math"/>
                        <a:ea typeface="宋体" charset="-122"/>
                      </a:rPr>
                      <m:t>𝒙</m:t>
                    </m:r>
                    <m:r>
                      <a:rPr lang="en-US" altLang="zh-CN" b="1" i="1" dirty="0" smtClean="0">
                        <a:solidFill>
                          <a:srgbClr val="FF0000"/>
                        </a:solidFill>
                        <a:latin typeface="Cambria Math"/>
                        <a:ea typeface="宋体" charset="-122"/>
                      </a:rPr>
                      <m:t>)</m:t>
                    </m:r>
                  </m:oMath>
                </a14:m>
                <a:r>
                  <a:rPr lang="en-US" altLang="zh-CN" dirty="0" smtClean="0">
                    <a:ea typeface="宋体" charset="-122"/>
                  </a:rPr>
                  <a:t>(</a:t>
                </a:r>
                <a:r>
                  <a:rPr lang="zh-CN" altLang="en-US" b="1" dirty="0" smtClean="0">
                    <a:solidFill>
                      <a:srgbClr val="CC3300"/>
                    </a:solidFill>
                    <a:ea typeface="宋体" charset="-122"/>
                  </a:rPr>
                  <a:t>信息熵</a:t>
                </a:r>
                <a:r>
                  <a:rPr lang="en-US" altLang="zh-CN" dirty="0" smtClean="0">
                    <a:ea typeface="宋体" charset="-122"/>
                  </a:rPr>
                  <a:t>)</a:t>
                </a:r>
                <a:r>
                  <a:rPr lang="zh-CN" altLang="en-US" dirty="0" smtClean="0">
                    <a:ea typeface="宋体" charset="-122"/>
                  </a:rPr>
                  <a:t>为信源中各个符号的不确定度的数学期望。即</a:t>
                </a:r>
                <a:endParaRPr lang="en-US" altLang="zh-CN" dirty="0" smtClean="0">
                  <a:ea typeface="宋体" charset="-122"/>
                </a:endParaRPr>
              </a:p>
              <a:p>
                <a:pPr eaLnBrk="1" hangingPunct="1"/>
                <a:endParaRPr lang="en-US" altLang="zh-CN" sz="1200" dirty="0">
                  <a:ea typeface="宋体" charset="-122"/>
                </a:endParaRPr>
              </a:p>
              <a:p>
                <a:pPr eaLnBrk="1" hangingPunct="1"/>
                <a:endParaRPr lang="en-US" altLang="zh-CN" dirty="0" smtClean="0">
                  <a:ea typeface="宋体" charset="-122"/>
                </a:endParaRPr>
              </a:p>
              <a:p>
                <a:pPr lvl="1" eaLnBrk="1" hangingPunct="1"/>
                <a:r>
                  <a:rPr lang="zh-CN" altLang="en-US" dirty="0" smtClean="0">
                    <a:ea typeface="宋体" charset="-122"/>
                  </a:rPr>
                  <a:t>单位</a:t>
                </a:r>
                <a:r>
                  <a:rPr lang="zh-CN" altLang="en-US" dirty="0">
                    <a:ea typeface="宋体" charset="-122"/>
                  </a:rPr>
                  <a:t>为</a:t>
                </a:r>
                <a:r>
                  <a:rPr lang="zh-CN" altLang="en-US" dirty="0">
                    <a:solidFill>
                      <a:srgbClr val="FF00FF"/>
                    </a:solidFill>
                    <a:ea typeface="宋体" charset="-122"/>
                  </a:rPr>
                  <a:t>比特</a:t>
                </a:r>
                <a:r>
                  <a:rPr lang="en-US" altLang="zh-CN" dirty="0">
                    <a:solidFill>
                      <a:srgbClr val="FF00FF"/>
                    </a:solidFill>
                    <a:ea typeface="宋体" charset="-122"/>
                  </a:rPr>
                  <a:t>/</a:t>
                </a:r>
                <a:r>
                  <a:rPr lang="zh-CN" altLang="en-US" dirty="0">
                    <a:solidFill>
                      <a:srgbClr val="FF00FF"/>
                    </a:solidFill>
                    <a:ea typeface="宋体" charset="-122"/>
                  </a:rPr>
                  <a:t>符号</a:t>
                </a:r>
                <a:r>
                  <a:rPr lang="zh-CN" altLang="en-US" dirty="0">
                    <a:ea typeface="宋体" charset="-122"/>
                  </a:rPr>
                  <a:t>或者</a:t>
                </a:r>
                <a:r>
                  <a:rPr lang="zh-CN" altLang="en-US" dirty="0">
                    <a:solidFill>
                      <a:srgbClr val="FF00FF"/>
                    </a:solidFill>
                    <a:ea typeface="宋体" charset="-122"/>
                  </a:rPr>
                  <a:t>比特</a:t>
                </a:r>
                <a:r>
                  <a:rPr lang="en-US" altLang="zh-CN" dirty="0">
                    <a:solidFill>
                      <a:srgbClr val="FF00FF"/>
                    </a:solidFill>
                    <a:ea typeface="宋体" charset="-122"/>
                  </a:rPr>
                  <a:t>/</a:t>
                </a:r>
                <a:r>
                  <a:rPr lang="zh-CN" altLang="en-US" dirty="0">
                    <a:solidFill>
                      <a:srgbClr val="FF00FF"/>
                    </a:solidFill>
                    <a:ea typeface="宋体" charset="-122"/>
                  </a:rPr>
                  <a:t>符号序列</a:t>
                </a:r>
                <a:endParaRPr lang="en-US" altLang="zh-CN" dirty="0">
                  <a:solidFill>
                    <a:srgbClr val="FF00FF"/>
                  </a:solidFill>
                  <a:ea typeface="宋体" charset="-122"/>
                </a:endParaRPr>
              </a:p>
              <a:p>
                <a:pPr marL="0" indent="357188" eaLnBrk="1" hangingPunct="1">
                  <a:buNone/>
                </a:pPr>
                <a:r>
                  <a:rPr lang="zh-CN" altLang="en-US" dirty="0" smtClean="0">
                    <a:ea typeface="宋体" charset="-122"/>
                  </a:rPr>
                  <a:t>表示</a:t>
                </a:r>
                <a:r>
                  <a:rPr lang="zh-CN" altLang="en-US" dirty="0">
                    <a:ea typeface="宋体" charset="-122"/>
                  </a:rPr>
                  <a:t>信源</a:t>
                </a:r>
                <a14:m>
                  <m:oMath xmlns:m="http://schemas.openxmlformats.org/officeDocument/2006/math">
                    <m:r>
                      <a:rPr lang="en-US" altLang="zh-CN" i="1" dirty="0" smtClean="0">
                        <a:latin typeface="Cambria Math"/>
                        <a:ea typeface="宋体" charset="-122"/>
                      </a:rPr>
                      <m:t>𝑥</m:t>
                    </m:r>
                  </m:oMath>
                </a14:m>
                <a:r>
                  <a:rPr lang="zh-CN" altLang="en-US" dirty="0">
                    <a:ea typeface="宋体" charset="-122"/>
                  </a:rPr>
                  <a:t>每发一个</a:t>
                </a:r>
                <a:r>
                  <a:rPr lang="zh-CN" altLang="en-US" dirty="0" smtClean="0">
                    <a:ea typeface="宋体" charset="-122"/>
                  </a:rPr>
                  <a:t>符号所</a:t>
                </a:r>
                <a:r>
                  <a:rPr lang="zh-CN" altLang="en-US" dirty="0">
                    <a:ea typeface="宋体" charset="-122"/>
                  </a:rPr>
                  <a:t>提供的平均信息量</a:t>
                </a:r>
                <a:endParaRPr lang="en-US" altLang="zh-CN" dirty="0">
                  <a:ea typeface="宋体" charset="-122"/>
                </a:endParaRPr>
              </a:p>
              <a:p>
                <a:pPr eaLnBrk="1" hangingPunct="1"/>
                <a:endParaRPr lang="zh-CN" altLang="en-US" dirty="0" smtClean="0">
                  <a:ea typeface="宋体" charset="-122"/>
                </a:endParaRPr>
              </a:p>
              <a:p>
                <a:pPr eaLnBrk="1" hangingPunct="1"/>
                <a:endParaRPr lang="zh-CN" altLang="en-US" dirty="0" smtClean="0">
                  <a:ea typeface="宋体" charset="-122"/>
                </a:endParaRPr>
              </a:p>
              <a:p>
                <a:pPr eaLnBrk="1" hangingPunct="1"/>
                <a:endParaRPr lang="zh-CN" altLang="en-US" b="1" dirty="0" smtClean="0">
                  <a:solidFill>
                    <a:srgbClr val="CC3300"/>
                  </a:solidFill>
                  <a:ea typeface="宋体" charset="-122"/>
                </a:endParaRPr>
              </a:p>
            </p:txBody>
          </p:sp>
        </mc:Choice>
        <mc:Fallback xmlns="">
          <p:sp>
            <p:nvSpPr>
              <p:cNvPr id="35845"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3"/>
                <a:stretch>
                  <a:fillRect l="-1259" t="-1573" r="-667"/>
                </a:stretch>
              </a:blipFill>
            </p:spPr>
            <p:txBody>
              <a:bodyPr/>
              <a:lstStyle/>
              <a:p>
                <a:r>
                  <a:rPr lang="zh-CN" altLang="en-US">
                    <a:noFill/>
                  </a:rPr>
                  <a:t> </a:t>
                </a:r>
              </a:p>
            </p:txBody>
          </p:sp>
        </mc:Fallback>
      </mc:AlternateContent>
      <p:sp>
        <p:nvSpPr>
          <p:cNvPr id="35846" name="日期占位符 3"/>
          <p:cNvSpPr>
            <a:spLocks noGrp="1"/>
          </p:cNvSpPr>
          <p:nvPr>
            <p:ph type="dt" sz="quarter" idx="10"/>
          </p:nvPr>
        </p:nvSpPr>
        <p:spPr>
          <a:noFill/>
        </p:spPr>
        <p:txBody>
          <a:bodyPr/>
          <a:lstStyle/>
          <a:p>
            <a:fld id="{36428C3F-C8E8-4BE8-B5C0-F9E93113DDF5}" type="datetime1">
              <a:rPr lang="zh-CN" altLang="en-US" smtClean="0">
                <a:ea typeface="宋体" charset="-122"/>
              </a:rPr>
              <a:t>2020/11/19</a:t>
            </a:fld>
            <a:endParaRPr lang="en-US" altLang="zh-CN" smtClean="0">
              <a:ea typeface="宋体" charset="-122"/>
            </a:endParaRPr>
          </a:p>
        </p:txBody>
      </p:sp>
      <p:sp>
        <p:nvSpPr>
          <p:cNvPr id="35847"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35848" name="灯片编号占位符 5"/>
          <p:cNvSpPr>
            <a:spLocks noGrp="1"/>
          </p:cNvSpPr>
          <p:nvPr>
            <p:ph type="sldNum" sz="quarter" idx="12"/>
          </p:nvPr>
        </p:nvSpPr>
        <p:spPr>
          <a:noFill/>
        </p:spPr>
        <p:txBody>
          <a:bodyPr/>
          <a:lstStyle/>
          <a:p>
            <a:fld id="{E9AFBFB9-D020-4274-8708-9ADFD46F5FE5}" type="slidenum">
              <a:rPr lang="en-US" altLang="zh-CN" smtClean="0">
                <a:ea typeface="宋体" charset="-122"/>
              </a:rPr>
              <a:pPr/>
              <a:t>74</a:t>
            </a:fld>
            <a:endParaRPr lang="en-US" altLang="zh-CN" smtClean="0">
              <a:ea typeface="宋体" charset="-122"/>
            </a:endParaRPr>
          </a:p>
        </p:txBody>
      </p:sp>
      <p:grpSp>
        <p:nvGrpSpPr>
          <p:cNvPr id="35849" name="组合 9"/>
          <p:cNvGrpSpPr>
            <a:grpSpLocks/>
          </p:cNvGrpSpPr>
          <p:nvPr/>
        </p:nvGrpSpPr>
        <p:grpSpPr bwMode="auto">
          <a:xfrm>
            <a:off x="787952" y="4445965"/>
            <a:ext cx="7924800" cy="771525"/>
            <a:chOff x="762000" y="5562600"/>
            <a:chExt cx="7924800" cy="771525"/>
          </a:xfrm>
        </p:grpSpPr>
        <p:sp>
          <p:nvSpPr>
            <p:cNvPr id="9" name="TextBox 8"/>
            <p:cNvSpPr txBox="1"/>
            <p:nvPr/>
          </p:nvSpPr>
          <p:spPr>
            <a:xfrm>
              <a:off x="762000" y="5562600"/>
              <a:ext cx="7924800" cy="70802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endParaRPr lang="zh-CN" altLang="en-US" sz="4000" dirty="0"/>
            </a:p>
          </p:txBody>
        </p:sp>
        <p:graphicFrame>
          <p:nvGraphicFramePr>
            <p:cNvPr id="35842" name="Object 4"/>
            <p:cNvGraphicFramePr>
              <a:graphicFrameLocks noChangeAspect="1"/>
            </p:cNvGraphicFramePr>
            <p:nvPr/>
          </p:nvGraphicFramePr>
          <p:xfrm>
            <a:off x="1066800" y="5638800"/>
            <a:ext cx="4114800" cy="695325"/>
          </p:xfrm>
          <a:graphic>
            <a:graphicData uri="http://schemas.openxmlformats.org/presentationml/2006/ole">
              <mc:AlternateContent xmlns:mc="http://schemas.openxmlformats.org/markup-compatibility/2006">
                <mc:Choice xmlns:v="urn:schemas-microsoft-com:vml" Requires="v">
                  <p:oleObj spid="_x0000_s104460" r:id="rId4" imgW="2032640" imgH="342855" progId="Equation.DSMT4">
                    <p:embed/>
                  </p:oleObj>
                </mc:Choice>
                <mc:Fallback>
                  <p:oleObj r:id="rId4" imgW="2032640" imgH="342855" progId="Equation.DSMT4">
                    <p:embed/>
                    <p:pic>
                      <p:nvPicPr>
                        <p:cNvPr id="3584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638800"/>
                          <a:ext cx="4114800"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3" name="Object 6"/>
            <p:cNvGraphicFramePr>
              <a:graphicFrameLocks noChangeAspect="1"/>
            </p:cNvGraphicFramePr>
            <p:nvPr/>
          </p:nvGraphicFramePr>
          <p:xfrm>
            <a:off x="5105400" y="5562600"/>
            <a:ext cx="3109912" cy="765175"/>
          </p:xfrm>
          <a:graphic>
            <a:graphicData uri="http://schemas.openxmlformats.org/presentationml/2006/ole">
              <mc:AlternateContent xmlns:mc="http://schemas.openxmlformats.org/markup-compatibility/2006">
                <mc:Choice xmlns:v="urn:schemas-microsoft-com:vml" Requires="v">
                  <p:oleObj spid="_x0000_s104461" name="Equation" r:id="rId6" imgW="1396800" imgH="342720" progId="Equation.DSMT4">
                    <p:embed/>
                  </p:oleObj>
                </mc:Choice>
                <mc:Fallback>
                  <p:oleObj name="Equation" r:id="rId6" imgW="1396800" imgH="342720" progId="Equation.DSMT4">
                    <p:embed/>
                    <p:pic>
                      <p:nvPicPr>
                        <p:cNvPr id="3584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5562600"/>
                          <a:ext cx="3109912"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260469608"/>
      </p:ext>
    </p:extLst>
  </p:cSld>
  <p:clrMapOvr>
    <a:masterClrMapping/>
  </p:clrMapOvr>
  <p:transition>
    <p:wedg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1"/>
          <p:cNvSpPr>
            <a:spLocks noGrp="1"/>
          </p:cNvSpPr>
          <p:nvPr>
            <p:ph type="title"/>
          </p:nvPr>
        </p:nvSpPr>
        <p:spPr/>
        <p:txBody>
          <a:bodyPr/>
          <a:lstStyle/>
          <a:p>
            <a:pPr eaLnBrk="1" hangingPunct="1"/>
            <a:r>
              <a:rPr lang="zh-CN" altLang="en-US" smtClean="0">
                <a:ea typeface="宋体" charset="-122"/>
              </a:rPr>
              <a:t>信息熵的定义</a:t>
            </a:r>
          </a:p>
        </p:txBody>
      </p:sp>
      <mc:AlternateContent xmlns:mc="http://schemas.openxmlformats.org/markup-compatibility/2006" xmlns:a14="http://schemas.microsoft.com/office/drawing/2010/main">
        <mc:Choice Requires="a14">
          <p:sp>
            <p:nvSpPr>
              <p:cNvPr id="103426" name="内容占位符 2"/>
              <p:cNvSpPr>
                <a:spLocks noGrp="1"/>
              </p:cNvSpPr>
              <p:nvPr>
                <p:ph idx="1"/>
              </p:nvPr>
            </p:nvSpPr>
            <p:spPr/>
            <p:txBody>
              <a:bodyPr/>
              <a:lstStyle/>
              <a:p>
                <a:pPr eaLnBrk="1" hangingPunct="1"/>
                <a:r>
                  <a:rPr lang="zh-CN" altLang="en-US" b="1" dirty="0" smtClean="0">
                    <a:solidFill>
                      <a:srgbClr val="CC3300"/>
                    </a:solidFill>
                    <a:ea typeface="宋体" charset="-122"/>
                  </a:rPr>
                  <a:t>例：</a:t>
                </a:r>
                <a:r>
                  <a:rPr lang="zh-CN" altLang="en-US" dirty="0" smtClean="0">
                    <a:ea typeface="宋体" charset="-122"/>
                  </a:rPr>
                  <a:t>设信源符号集</a:t>
                </a:r>
                <a14:m>
                  <m:oMath xmlns:m="http://schemas.openxmlformats.org/officeDocument/2006/math">
                    <m:r>
                      <a:rPr lang="en-US" altLang="zh-CN" i="1" dirty="0" smtClean="0">
                        <a:latin typeface="Cambria Math"/>
                        <a:ea typeface="宋体" charset="-122"/>
                      </a:rPr>
                      <m:t>𝑋</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𝑥</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𝑥</m:t>
                    </m:r>
                    <m:r>
                      <a:rPr lang="en-US" altLang="zh-CN" i="1" baseline="-25000" dirty="0" smtClean="0">
                        <a:latin typeface="Cambria Math"/>
                        <a:ea typeface="宋体" charset="-122"/>
                      </a:rPr>
                      <m:t>3</m:t>
                    </m:r>
                    <m:r>
                      <a:rPr lang="en-US" altLang="zh-CN" i="1" dirty="0" smtClean="0">
                        <a:latin typeface="Cambria Math"/>
                        <a:ea typeface="宋体" charset="-122"/>
                      </a:rPr>
                      <m:t>, </m:t>
                    </m:r>
                    <m:r>
                      <a:rPr lang="en-US" altLang="zh-CN" i="1" dirty="0" smtClean="0">
                        <a:latin typeface="Cambria Math"/>
                        <a:ea typeface="宋体" charset="-122"/>
                      </a:rPr>
                      <m:t>𝑥</m:t>
                    </m:r>
                    <m:r>
                      <a:rPr lang="en-US" altLang="zh-CN" i="1" baseline="-25000" dirty="0" smtClean="0">
                        <a:latin typeface="Cambria Math"/>
                        <a:ea typeface="宋体" charset="-122"/>
                      </a:rPr>
                      <m:t>4</m:t>
                    </m:r>
                    <m:r>
                      <a:rPr lang="en-US" altLang="zh-CN" i="1" dirty="0" smtClean="0">
                        <a:latin typeface="Cambria Math"/>
                        <a:ea typeface="宋体" charset="-122"/>
                      </a:rPr>
                      <m:t>}</m:t>
                    </m:r>
                  </m:oMath>
                </a14:m>
                <a:r>
                  <a:rPr lang="zh-CN" altLang="en-US" dirty="0" smtClean="0">
                    <a:ea typeface="宋体" charset="-122"/>
                  </a:rPr>
                  <a:t>每个符号发生的概率分别为</a:t>
                </a:r>
                <a14:m>
                  <m:oMath xmlns:m="http://schemas.openxmlformats.org/officeDocument/2006/math">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baseline="-25000" dirty="0" smtClean="0">
                        <a:latin typeface="Cambria Math"/>
                        <a:ea typeface="宋体" charset="-122"/>
                      </a:rPr>
                      <m:t>1</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1/2</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baseline="-25000" dirty="0" smtClean="0">
                        <a:latin typeface="Cambria Math"/>
                        <a:ea typeface="宋体" charset="-122"/>
                      </a:rPr>
                      <m:t>2</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1/4</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baseline="-25000" dirty="0" smtClean="0">
                        <a:latin typeface="Cambria Math"/>
                        <a:ea typeface="宋体" charset="-122"/>
                      </a:rPr>
                      <m:t>3</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1/</m:t>
                    </m:r>
                    <m:r>
                      <a:rPr lang="en-US" altLang="zh-CN" sz="2400" b="0" i="1" dirty="0" smtClean="0">
                        <a:latin typeface="Cambria Math"/>
                        <a:ea typeface="宋体" charset="-122"/>
                      </a:rPr>
                      <m:t>8</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𝑥</m:t>
                    </m:r>
                    <m:r>
                      <a:rPr lang="en-US" altLang="zh-CN" sz="2400" i="1" baseline="-25000" dirty="0" smtClean="0">
                        <a:latin typeface="Cambria Math"/>
                        <a:ea typeface="宋体" charset="-122"/>
                      </a:rPr>
                      <m:t>4</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1/8</m:t>
                    </m:r>
                  </m:oMath>
                </a14:m>
                <a:r>
                  <a:rPr lang="zh-CN" altLang="en-US" sz="2400" dirty="0" smtClean="0">
                    <a:ea typeface="宋体" charset="-122"/>
                  </a:rPr>
                  <a:t>，</a:t>
                </a:r>
                <a:r>
                  <a:rPr lang="zh-CN" altLang="en-US" dirty="0" smtClean="0">
                    <a:ea typeface="宋体" charset="-122"/>
                  </a:rPr>
                  <a:t>求信源熵。</a:t>
                </a:r>
                <a:endParaRPr lang="en-US" altLang="zh-CN" dirty="0" smtClean="0">
                  <a:ea typeface="宋体" charset="-122"/>
                </a:endParaRPr>
              </a:p>
              <a:p>
                <a:pPr eaLnBrk="1" hangingPunct="1"/>
                <a:endParaRPr lang="zh-CN" altLang="en-US" dirty="0" smtClean="0">
                  <a:ea typeface="宋体" charset="-122"/>
                </a:endParaRPr>
              </a:p>
              <a:p>
                <a:pPr eaLnBrk="1" hangingPunct="1">
                  <a:buFontTx/>
                  <a:buNone/>
                </a:pPr>
                <a:r>
                  <a:rPr lang="zh-CN" altLang="en-US" sz="2400" dirty="0" smtClean="0">
                    <a:solidFill>
                      <a:srgbClr val="FF0000"/>
                    </a:solidFill>
                    <a:ea typeface="宋体" charset="-122"/>
                  </a:rPr>
                  <a:t>    </a:t>
                </a:r>
                <a:r>
                  <a:rPr lang="zh-CN" altLang="en-US" sz="2400" b="1" dirty="0" smtClean="0">
                    <a:solidFill>
                      <a:srgbClr val="FF0000"/>
                    </a:solidFill>
                    <a:ea typeface="宋体" charset="-122"/>
                  </a:rPr>
                  <a:t>解：</a:t>
                </a:r>
                <a:endParaRPr lang="en-US" altLang="zh-CN" sz="2400" b="1" dirty="0" smtClean="0">
                  <a:solidFill>
                    <a:srgbClr val="FF0000"/>
                  </a:solidFill>
                  <a:ea typeface="宋体" charset="-122"/>
                </a:endParaRPr>
              </a:p>
              <a:p>
                <a:pPr eaLnBrk="1" hangingPunct="1">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𝑋</m:t>
                      </m:r>
                      <m:r>
                        <a:rPr lang="en-US" altLang="zh-CN" sz="2400" i="1" dirty="0" smtClean="0">
                          <a:latin typeface="Cambria Math"/>
                          <a:ea typeface="宋体" charset="-122"/>
                        </a:rPr>
                        <m:t>)</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2</m:t>
                          </m:r>
                        </m:den>
                      </m:f>
                      <m:r>
                        <m:rPr>
                          <m:sty m:val="p"/>
                        </m:rPr>
                        <a:rPr lang="en-US" altLang="zh-CN" sz="2400" i="1" dirty="0" smtClean="0">
                          <a:latin typeface="Cambria Math"/>
                          <a:ea typeface="宋体" charset="-122"/>
                        </a:rPr>
                        <m:t>log</m:t>
                      </m:r>
                      <m:r>
                        <a:rPr lang="en-US" altLang="zh-CN" sz="2400" i="1" dirty="0" smtClean="0">
                          <a:latin typeface="Cambria Math"/>
                          <a:ea typeface="宋体" charset="-122"/>
                        </a:rPr>
                        <m:t>2</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r>
                        <m:rPr>
                          <m:sty m:val="p"/>
                        </m:rPr>
                        <a:rPr lang="en-US" altLang="zh-CN" sz="2400" i="1" dirty="0" smtClean="0">
                          <a:latin typeface="Cambria Math"/>
                          <a:ea typeface="宋体" charset="-122"/>
                        </a:rPr>
                        <m:t>log</m:t>
                      </m:r>
                      <m:r>
                        <a:rPr lang="en-US" altLang="zh-CN" sz="2400" i="1" dirty="0" smtClean="0">
                          <a:latin typeface="Cambria Math"/>
                          <a:ea typeface="宋体" charset="-122"/>
                        </a:rPr>
                        <m:t>4</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8</m:t>
                          </m:r>
                        </m:den>
                      </m:f>
                      <m:r>
                        <m:rPr>
                          <m:sty m:val="p"/>
                        </m:rPr>
                        <a:rPr lang="en-US" altLang="zh-CN" sz="2400" i="1" dirty="0" smtClean="0">
                          <a:latin typeface="Cambria Math"/>
                          <a:ea typeface="宋体" charset="-122"/>
                        </a:rPr>
                        <m:t>log</m:t>
                      </m:r>
                      <m:r>
                        <a:rPr lang="en-US" altLang="zh-CN" sz="2400" i="1" dirty="0" smtClean="0">
                          <a:latin typeface="Cambria Math"/>
                          <a:ea typeface="宋体" charset="-122"/>
                        </a:rPr>
                        <m:t>8</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8</m:t>
                          </m:r>
                        </m:den>
                      </m:f>
                      <m:r>
                        <m:rPr>
                          <m:sty m:val="p"/>
                        </m:rPr>
                        <a:rPr lang="en-US" altLang="zh-CN" sz="2400" i="1" dirty="0" smtClean="0">
                          <a:latin typeface="Cambria Math"/>
                          <a:ea typeface="宋体" charset="-122"/>
                        </a:rPr>
                        <m:t>log</m:t>
                      </m:r>
                      <m:r>
                        <a:rPr lang="en-US" altLang="zh-CN" sz="2400" i="1" dirty="0" smtClean="0">
                          <a:latin typeface="Cambria Math"/>
                          <a:ea typeface="宋体" charset="-122"/>
                        </a:rPr>
                        <m:t>8</m:t>
                      </m:r>
                    </m:oMath>
                  </m:oMathPara>
                </a14:m>
                <a:endParaRPr lang="en-US" altLang="zh-CN" sz="2400" dirty="0" smtClean="0">
                  <a:ea typeface="宋体" charset="-122"/>
                </a:endParaRPr>
              </a:p>
              <a:p>
                <a:pPr algn="ctr" eaLnBrk="1" hangingPunct="1">
                  <a:buFontTx/>
                  <a:buNone/>
                </a:pPr>
                <a14:m>
                  <m:oMath xmlns:m="http://schemas.openxmlformats.org/officeDocument/2006/math">
                    <m:r>
                      <a:rPr lang="en-US" altLang="zh-CN" sz="2400" i="1" dirty="0" smtClean="0">
                        <a:latin typeface="Cambria Math"/>
                        <a:ea typeface="宋体" charset="-122"/>
                      </a:rPr>
                      <m:t> </m:t>
                    </m:r>
                    <m:r>
                      <a:rPr lang="en-US" altLang="zh-CN" sz="2400" b="0" i="1" dirty="0" smtClean="0">
                        <a:latin typeface="Cambria Math"/>
                        <a:ea typeface="宋体" charset="-122"/>
                      </a:rPr>
                      <m:t>   </m:t>
                    </m:r>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2</m:t>
                        </m:r>
                      </m:den>
                    </m:f>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2</m:t>
                        </m:r>
                      </m:den>
                    </m:f>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8</m:t>
                        </m:r>
                      </m:den>
                    </m:f>
                    <m:r>
                      <a:rPr lang="zh-CN" altLang="en-US"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8</m:t>
                        </m:r>
                      </m:den>
                    </m:f>
                    <m:r>
                      <a:rPr lang="en-US" altLang="zh-CN" sz="2400" i="1" dirty="0" smtClean="0">
                        <a:latin typeface="Cambria Math"/>
                        <a:ea typeface="宋体" charset="-122"/>
                      </a:rPr>
                      <m:t> </m:t>
                    </m:r>
                    <m:r>
                      <a:rPr lang="zh-CN" altLang="en-US" sz="2400" i="1" dirty="0" smtClean="0">
                        <a:latin typeface="Cambria Math"/>
                        <a:ea typeface="宋体" charset="-122"/>
                      </a:rPr>
                      <m:t>＝</m:t>
                    </m:r>
                    <m:r>
                      <a:rPr lang="en-US" altLang="zh-CN" sz="2400" i="1" dirty="0" smtClean="0">
                        <a:latin typeface="Cambria Math"/>
                        <a:ea typeface="宋体" charset="-122"/>
                      </a:rPr>
                      <m:t>1.75</m:t>
                    </m:r>
                  </m:oMath>
                </a14:m>
                <a:r>
                  <a:rPr lang="en-US" altLang="zh-CN" sz="2400" dirty="0" smtClean="0">
                    <a:ea typeface="宋体" charset="-122"/>
                  </a:rPr>
                  <a:t> </a:t>
                </a:r>
                <a:r>
                  <a:rPr lang="zh-CN" altLang="en-US" sz="2400" dirty="0" smtClean="0">
                    <a:ea typeface="宋体" charset="-122"/>
                  </a:rPr>
                  <a:t>比特</a:t>
                </a:r>
                <a:r>
                  <a:rPr lang="en-US" altLang="zh-CN" sz="2400" dirty="0" smtClean="0">
                    <a:ea typeface="宋体" charset="-122"/>
                  </a:rPr>
                  <a:t>/</a:t>
                </a:r>
                <a:r>
                  <a:rPr lang="zh-CN" altLang="en-US" sz="2400" dirty="0" smtClean="0">
                    <a:ea typeface="宋体" charset="-122"/>
                  </a:rPr>
                  <a:t>符号</a:t>
                </a:r>
                <a:endParaRPr lang="zh-CN" altLang="en-US" dirty="0" smtClean="0">
                  <a:ea typeface="宋体" charset="-122"/>
                </a:endParaRPr>
              </a:p>
            </p:txBody>
          </p:sp>
        </mc:Choice>
        <mc:Fallback xmlns="">
          <p:sp>
            <p:nvSpPr>
              <p:cNvPr id="103426"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a:stretch>
              </a:blipFill>
            </p:spPr>
            <p:txBody>
              <a:bodyPr/>
              <a:lstStyle/>
              <a:p>
                <a:r>
                  <a:rPr lang="zh-CN" altLang="en-US">
                    <a:noFill/>
                  </a:rPr>
                  <a:t> </a:t>
                </a:r>
              </a:p>
            </p:txBody>
          </p:sp>
        </mc:Fallback>
      </mc:AlternateContent>
      <p:sp>
        <p:nvSpPr>
          <p:cNvPr id="103427" name="日期占位符 3"/>
          <p:cNvSpPr>
            <a:spLocks noGrp="1"/>
          </p:cNvSpPr>
          <p:nvPr>
            <p:ph type="dt" sz="quarter" idx="10"/>
          </p:nvPr>
        </p:nvSpPr>
        <p:spPr>
          <a:noFill/>
        </p:spPr>
        <p:txBody>
          <a:bodyPr/>
          <a:lstStyle/>
          <a:p>
            <a:fld id="{331EE8FB-4977-4BC2-95E2-1FF62D068E74}" type="datetime1">
              <a:rPr lang="zh-CN" altLang="en-US" smtClean="0">
                <a:ea typeface="宋体" charset="-122"/>
              </a:rPr>
              <a:t>2020/11/19</a:t>
            </a:fld>
            <a:endParaRPr lang="en-US" altLang="zh-CN" smtClean="0">
              <a:ea typeface="宋体" charset="-122"/>
            </a:endParaRPr>
          </a:p>
        </p:txBody>
      </p:sp>
      <p:sp>
        <p:nvSpPr>
          <p:cNvPr id="103428"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103429" name="灯片编号占位符 5"/>
          <p:cNvSpPr>
            <a:spLocks noGrp="1"/>
          </p:cNvSpPr>
          <p:nvPr>
            <p:ph type="sldNum" sz="quarter" idx="12"/>
          </p:nvPr>
        </p:nvSpPr>
        <p:spPr>
          <a:noFill/>
        </p:spPr>
        <p:txBody>
          <a:bodyPr/>
          <a:lstStyle/>
          <a:p>
            <a:fld id="{4B43682B-8921-49D2-87BB-D10FFF6475D0}" type="slidenum">
              <a:rPr lang="en-US" altLang="zh-CN" smtClean="0">
                <a:ea typeface="宋体" charset="-122"/>
              </a:rPr>
              <a:pPr/>
              <a:t>75</a:t>
            </a:fld>
            <a:endParaRPr lang="en-US" altLang="zh-CN" smtClean="0">
              <a:ea typeface="宋体" charset="-122"/>
            </a:endParaRPr>
          </a:p>
        </p:txBody>
      </p:sp>
    </p:spTree>
    <p:extLst>
      <p:ext uri="{BB962C8B-B14F-4D97-AF65-F5344CB8AC3E}">
        <p14:creationId xmlns:p14="http://schemas.microsoft.com/office/powerpoint/2010/main" val="1293610801"/>
      </p:ext>
    </p:extLst>
  </p:cSld>
  <p:clrMapOvr>
    <a:masterClrMapping/>
  </p:clrMapOvr>
  <p:transition>
    <p:wedg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6868" name="内容占位符 2"/>
              <p:cNvSpPr>
                <a:spLocks noGrp="1"/>
              </p:cNvSpPr>
              <p:nvPr>
                <p:ph idx="1"/>
              </p:nvPr>
            </p:nvSpPr>
            <p:spPr>
              <a:xfrm>
                <a:off x="457200" y="1524000"/>
                <a:ext cx="8229600" cy="4800600"/>
              </a:xfrm>
            </p:spPr>
            <p:txBody>
              <a:bodyPr/>
              <a:lstStyle/>
              <a:p>
                <a:pPr eaLnBrk="1" hangingPunct="1"/>
                <a:r>
                  <a:rPr lang="zh-CN" altLang="en-US" sz="3200" b="1" dirty="0" smtClean="0">
                    <a:solidFill>
                      <a:srgbClr val="FF0000"/>
                    </a:solidFill>
                    <a:ea typeface="宋体" charset="-122"/>
                  </a:rPr>
                  <a:t>例：</a:t>
                </a:r>
                <a:r>
                  <a:rPr lang="zh-CN" altLang="en-US" sz="3200" dirty="0" smtClean="0">
                    <a:ea typeface="宋体" charset="-122"/>
                  </a:rPr>
                  <a:t>二元信源</a:t>
                </a:r>
                <a14:m>
                  <m:oMath xmlns:m="http://schemas.openxmlformats.org/officeDocument/2006/math">
                    <m:r>
                      <a:rPr lang="en-US" altLang="zh-CN" sz="3200" i="1" dirty="0" smtClean="0">
                        <a:latin typeface="Cambria Math"/>
                        <a:ea typeface="宋体" charset="-122"/>
                      </a:rPr>
                      <m:t>𝑋</m:t>
                    </m:r>
                  </m:oMath>
                </a14:m>
                <a:r>
                  <a:rPr lang="zh-CN" altLang="en-US" sz="3200" dirty="0" smtClean="0">
                    <a:ea typeface="宋体" charset="-122"/>
                  </a:rPr>
                  <a:t>的符号只有</a:t>
                </a:r>
                <a:r>
                  <a:rPr lang="en-US" altLang="zh-CN" sz="3200" dirty="0" smtClean="0">
                    <a:ea typeface="宋体" charset="-122"/>
                  </a:rPr>
                  <a:t>0</a:t>
                </a:r>
                <a:r>
                  <a:rPr lang="zh-CN" altLang="en-US" sz="3200" dirty="0" smtClean="0">
                    <a:ea typeface="宋体" charset="-122"/>
                  </a:rPr>
                  <a:t>和</a:t>
                </a:r>
                <a:r>
                  <a:rPr lang="en-US" altLang="zh-CN" sz="3200" dirty="0" smtClean="0">
                    <a:ea typeface="宋体" charset="-122"/>
                  </a:rPr>
                  <a:t>1</a:t>
                </a:r>
                <a:r>
                  <a:rPr lang="zh-CN" altLang="en-US" sz="3200" dirty="0" smtClean="0">
                    <a:ea typeface="宋体" charset="-122"/>
                  </a:rPr>
                  <a:t>，求信息熵</a:t>
                </a:r>
              </a:p>
              <a:p>
                <a:pPr eaLnBrk="1" hangingPunct="1">
                  <a:buFontTx/>
                  <a:buNone/>
                </a:pPr>
                <a:r>
                  <a:rPr lang="zh-CN" altLang="en-US" dirty="0" smtClean="0">
                    <a:ea typeface="宋体" charset="-122"/>
                  </a:rPr>
                  <a:t>    </a:t>
                </a:r>
                <a:r>
                  <a:rPr lang="zh-CN" altLang="en-US" b="1" dirty="0" smtClean="0">
                    <a:solidFill>
                      <a:srgbClr val="FF0000"/>
                    </a:solidFill>
                    <a:ea typeface="宋体" charset="-122"/>
                  </a:rPr>
                  <a:t>解：</a:t>
                </a:r>
                <a:r>
                  <a:rPr lang="zh-CN" altLang="en-US" dirty="0" smtClean="0">
                    <a:ea typeface="宋体" charset="-122"/>
                  </a:rPr>
                  <a:t>设输出符号</a:t>
                </a:r>
                <a:r>
                  <a:rPr lang="en-US" altLang="zh-CN" dirty="0" smtClean="0">
                    <a:ea typeface="宋体" charset="-122"/>
                  </a:rPr>
                  <a:t>0</a:t>
                </a:r>
                <a:r>
                  <a:rPr lang="zh-CN" altLang="en-US" dirty="0" smtClean="0">
                    <a:ea typeface="宋体" charset="-122"/>
                  </a:rPr>
                  <a:t>和</a:t>
                </a:r>
                <a:r>
                  <a:rPr lang="en-US" altLang="zh-CN" dirty="0" smtClean="0">
                    <a:ea typeface="宋体" charset="-122"/>
                  </a:rPr>
                  <a:t>1</a:t>
                </a:r>
                <a:r>
                  <a:rPr lang="zh-CN" altLang="en-US" dirty="0" smtClean="0">
                    <a:ea typeface="宋体" charset="-122"/>
                  </a:rPr>
                  <a:t>的概率分别为</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oMath>
                </a14:m>
                <a:r>
                  <a:rPr lang="zh-CN" altLang="en-US" dirty="0" smtClean="0">
                    <a:ea typeface="宋体" charset="-122"/>
                  </a:rPr>
                  <a:t>，则</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1</m:t>
                    </m:r>
                  </m:oMath>
                </a14:m>
                <a:r>
                  <a:rPr lang="zh-CN" altLang="en-US" dirty="0" smtClean="0">
                    <a:ea typeface="宋体" charset="-122"/>
                  </a:rPr>
                  <a:t>。即信源空间为：</a:t>
                </a:r>
                <a:endParaRPr lang="en-US" altLang="zh-CN" dirty="0" smtClean="0">
                  <a:ea typeface="宋体" charset="-122"/>
                </a:endParaRPr>
              </a:p>
              <a:p>
                <a:pPr eaLnBrk="1" hangingPunct="1">
                  <a:buFontTx/>
                  <a:buNone/>
                </a:pPr>
                <a:endParaRPr lang="en-US" altLang="zh-CN" dirty="0" smtClean="0">
                  <a:ea typeface="宋体" charset="-122"/>
                </a:endParaRPr>
              </a:p>
              <a:p>
                <a:pPr eaLnBrk="1" hangingPunct="1">
                  <a:buFontTx/>
                  <a:buNone/>
                </a:pPr>
                <a:endParaRPr lang="en-US" altLang="zh-CN" dirty="0" smtClean="0">
                  <a:ea typeface="宋体" charset="-122"/>
                </a:endParaRPr>
              </a:p>
              <a:p>
                <a:pPr lvl="1" eaLnBrk="1" hangingPunct="1">
                  <a:lnSpc>
                    <a:spcPct val="80000"/>
                  </a:lnSpc>
                </a:pPr>
                <a:r>
                  <a:rPr lang="zh-CN" altLang="en-US" dirty="0" smtClean="0">
                    <a:ea typeface="宋体" charset="-122"/>
                  </a:rPr>
                  <a:t>当</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oMath>
                </a14:m>
                <a:r>
                  <a:rPr lang="zh-CN" altLang="en-US" dirty="0" smtClean="0">
                    <a:ea typeface="宋体" charset="-122"/>
                  </a:rPr>
                  <a:t>时，</a:t>
                </a:r>
                <a:endParaRPr lang="en-US" altLang="zh-CN" dirty="0" smtClean="0">
                  <a:ea typeface="宋体" charset="-122"/>
                </a:endParaRPr>
              </a:p>
              <a:p>
                <a:pPr marL="457200" lvl="1" indent="0" eaLnBrk="1" hangingPunct="1">
                  <a:lnSpc>
                    <a:spcPct val="80000"/>
                  </a:lnSpc>
                  <a:buNone/>
                </a:pPr>
                <a:r>
                  <a:rPr lang="zh-CN" altLang="en-US" i="1" dirty="0" smtClean="0">
                    <a:ea typeface="宋体" charset="-122"/>
                  </a:rPr>
                  <a:t>               </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oMath>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Cambria Math"/>
                        </a:rPr>
                        <m:t>×</m:t>
                      </m:r>
                      <m:r>
                        <m:rPr>
                          <m:sty m:val="p"/>
                        </m:rPr>
                        <a:rPr lang="en-US" altLang="zh-CN" i="1" dirty="0" smtClean="0">
                          <a:latin typeface="Cambria Math"/>
                          <a:ea typeface="宋体" charset="-122"/>
                        </a:rPr>
                        <m:t>log</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宋体" charset="-122"/>
                        </a:rPr>
                        <m:t>)</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Cambria Math"/>
                        </a:rPr>
                        <m:t>×</m:t>
                      </m:r>
                      <m:r>
                        <m:rPr>
                          <m:sty m:val="p"/>
                        </m:rPr>
                        <a:rPr lang="en-US" altLang="zh-CN" i="1" dirty="0" smtClean="0">
                          <a:latin typeface="Cambria Math"/>
                          <a:ea typeface="宋体" charset="-122"/>
                        </a:rPr>
                        <m:t>log</m:t>
                      </m:r>
                      <m:r>
                        <a:rPr lang="en-US" altLang="zh-CN"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en-US" altLang="zh-CN" i="1" dirty="0" smtClean="0">
                          <a:latin typeface="Cambria Math"/>
                          <a:ea typeface="宋体" charset="-122"/>
                        </a:rPr>
                        <m:t>)</m:t>
                      </m:r>
                    </m:oMath>
                  </m:oMathPara>
                </a14:m>
                <a:endParaRPr lang="en-US" altLang="zh-CN" dirty="0" smtClean="0">
                  <a:ea typeface="宋体" charset="-122"/>
                </a:endParaRPr>
              </a:p>
              <a:p>
                <a:pPr lvl="1" eaLnBrk="1" hangingPunct="1">
                  <a:lnSpc>
                    <a:spcPct val="80000"/>
                  </a:lnSpc>
                  <a:buFontTx/>
                  <a:buNone/>
                </a:pPr>
                <a14:m>
                  <m:oMath xmlns:m="http://schemas.openxmlformats.org/officeDocument/2006/math">
                    <m:r>
                      <a:rPr lang="en-US" altLang="zh-CN" i="1" dirty="0" smtClean="0">
                        <a:latin typeface="Cambria Math"/>
                        <a:ea typeface="宋体" charset="-122"/>
                      </a:rPr>
                      <m:t>		           </m:t>
                    </m:r>
                    <m:r>
                      <a:rPr lang="en-US" altLang="zh-CN" b="0" i="1" dirty="0" smtClean="0">
                        <a:latin typeface="Cambria Math"/>
                        <a:ea typeface="宋体" charset="-122"/>
                      </a:rPr>
                      <m:t>               </m:t>
                    </m:r>
                    <m:r>
                      <a:rPr lang="en-US" altLang="zh-CN" i="1" dirty="0" smtClean="0">
                        <a:latin typeface="Cambria Math"/>
                        <a:ea typeface="宋体" charset="-122"/>
                      </a:rPr>
                      <m:t> </m:t>
                    </m:r>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zh-CN" altLang="en-US" i="1" dirty="0" smtClean="0">
                        <a:latin typeface="Cambria Math"/>
                        <a:ea typeface="宋体" charset="-122"/>
                      </a:rPr>
                      <m:t>＋</m:t>
                    </m:r>
                    <m:f>
                      <m:fPr>
                        <m:ctrlPr>
                          <a:rPr lang="en-US" altLang="zh-CN" i="1" dirty="0" smtClean="0">
                            <a:latin typeface="Cambria Math" panose="02040503050406030204" pitchFamily="18" charset="0"/>
                            <a:ea typeface="宋体" charset="-122"/>
                          </a:rPr>
                        </m:ctrlPr>
                      </m:fPr>
                      <m:num>
                        <m:r>
                          <a:rPr lang="en-US" altLang="zh-CN" i="1" dirty="0" smtClean="0">
                            <a:latin typeface="Cambria Math"/>
                            <a:ea typeface="宋体" charset="-122"/>
                          </a:rPr>
                          <m:t>1</m:t>
                        </m:r>
                      </m:num>
                      <m:den>
                        <m:r>
                          <a:rPr lang="en-US" altLang="zh-CN" i="1" dirty="0" smtClean="0">
                            <a:latin typeface="Cambria Math"/>
                            <a:ea typeface="宋体" charset="-122"/>
                          </a:rPr>
                          <m:t>2</m:t>
                        </m:r>
                      </m:den>
                    </m:f>
                    <m:r>
                      <a:rPr lang="zh-CN" altLang="en-US" i="1" dirty="0" smtClean="0">
                        <a:latin typeface="Cambria Math"/>
                        <a:ea typeface="宋体" charset="-122"/>
                      </a:rPr>
                      <m:t>＝</m:t>
                    </m:r>
                    <m:r>
                      <a:rPr lang="en-US" altLang="zh-CN" i="1" dirty="0" smtClean="0">
                        <a:latin typeface="Cambria Math"/>
                        <a:ea typeface="宋体" charset="-122"/>
                      </a:rPr>
                      <m:t>1</m:t>
                    </m:r>
                  </m:oMath>
                </a14:m>
                <a:r>
                  <a:rPr lang="en-US" altLang="zh-CN" dirty="0" smtClean="0">
                    <a:ea typeface="宋体" charset="-122"/>
                  </a:rPr>
                  <a:t> </a:t>
                </a:r>
                <a:r>
                  <a:rPr lang="zh-CN" altLang="en-US" dirty="0" smtClean="0">
                    <a:ea typeface="宋体" charset="-122"/>
                  </a:rPr>
                  <a:t>比特</a:t>
                </a:r>
                <a:r>
                  <a:rPr lang="en-US" altLang="zh-CN" dirty="0" smtClean="0">
                    <a:ea typeface="宋体" charset="-122"/>
                  </a:rPr>
                  <a:t>/</a:t>
                </a:r>
                <a:r>
                  <a:rPr lang="zh-CN" altLang="en-US" dirty="0" smtClean="0">
                    <a:ea typeface="宋体" charset="-122"/>
                  </a:rPr>
                  <a:t>信源符号</a:t>
                </a:r>
              </a:p>
              <a:p>
                <a:pPr eaLnBrk="1" hangingPunct="1">
                  <a:buFontTx/>
                  <a:buNone/>
                </a:pPr>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36868"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3"/>
                <a:stretch>
                  <a:fillRect l="-1630" t="-2030" r="-1481"/>
                </a:stretch>
              </a:blipFill>
            </p:spPr>
            <p:txBody>
              <a:bodyPr/>
              <a:lstStyle/>
              <a:p>
                <a:r>
                  <a:rPr lang="zh-CN" altLang="en-US">
                    <a:noFill/>
                  </a:rPr>
                  <a:t> </a:t>
                </a:r>
              </a:p>
            </p:txBody>
          </p:sp>
        </mc:Fallback>
      </mc:AlternateContent>
      <p:sp>
        <p:nvSpPr>
          <p:cNvPr id="36869" name="日期占位符 3"/>
          <p:cNvSpPr>
            <a:spLocks noGrp="1"/>
          </p:cNvSpPr>
          <p:nvPr>
            <p:ph type="dt" sz="quarter" idx="10"/>
          </p:nvPr>
        </p:nvSpPr>
        <p:spPr>
          <a:noFill/>
        </p:spPr>
        <p:txBody>
          <a:bodyPr/>
          <a:lstStyle/>
          <a:p>
            <a:fld id="{21D737F7-F35E-47C9-8538-7D3500B768F2}" type="datetime1">
              <a:rPr lang="zh-CN" altLang="en-US" smtClean="0">
                <a:ea typeface="宋体" charset="-122"/>
              </a:rPr>
              <a:t>2020/11/19</a:t>
            </a:fld>
            <a:endParaRPr lang="en-US" altLang="zh-CN" smtClean="0">
              <a:ea typeface="宋体" charset="-122"/>
            </a:endParaRPr>
          </a:p>
        </p:txBody>
      </p:sp>
      <p:sp>
        <p:nvSpPr>
          <p:cNvPr id="36870"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36871" name="灯片编号占位符 5"/>
          <p:cNvSpPr>
            <a:spLocks noGrp="1"/>
          </p:cNvSpPr>
          <p:nvPr>
            <p:ph type="sldNum" sz="quarter" idx="12"/>
          </p:nvPr>
        </p:nvSpPr>
        <p:spPr>
          <a:noFill/>
        </p:spPr>
        <p:txBody>
          <a:bodyPr/>
          <a:lstStyle/>
          <a:p>
            <a:fld id="{3685F9E0-4B1B-4D3D-9945-C573F747B992}" type="slidenum">
              <a:rPr lang="en-US" altLang="zh-CN" smtClean="0">
                <a:ea typeface="宋体" charset="-122"/>
              </a:rPr>
              <a:pPr/>
              <a:t>76</a:t>
            </a:fld>
            <a:endParaRPr lang="en-US" altLang="zh-CN" smtClean="0">
              <a:ea typeface="宋体" charset="-122"/>
            </a:endParaRPr>
          </a:p>
        </p:txBody>
      </p:sp>
      <p:graphicFrame>
        <p:nvGraphicFramePr>
          <p:cNvPr id="36866" name="Object 4"/>
          <p:cNvGraphicFramePr>
            <a:graphicFrameLocks noChangeAspect="1"/>
          </p:cNvGraphicFramePr>
          <p:nvPr>
            <p:extLst/>
          </p:nvPr>
        </p:nvGraphicFramePr>
        <p:xfrm>
          <a:off x="3124200" y="3048000"/>
          <a:ext cx="2514600" cy="890588"/>
        </p:xfrm>
        <a:graphic>
          <a:graphicData uri="http://schemas.openxmlformats.org/presentationml/2006/ole">
            <mc:AlternateContent xmlns:mc="http://schemas.openxmlformats.org/markup-compatibility/2006">
              <mc:Choice xmlns:v="urn:schemas-microsoft-com:vml" Requires="v">
                <p:oleObj spid="_x0000_s105479" name="Microsoft 公式 3.0" r:id="rId4" imgW="1299886" imgH="458826" progId="Equation.3">
                  <p:embed/>
                </p:oleObj>
              </mc:Choice>
              <mc:Fallback>
                <p:oleObj name="Microsoft 公式 3.0" r:id="rId4" imgW="1299886" imgH="458826" progId="Equation.3">
                  <p:embed/>
                  <p:pic>
                    <p:nvPicPr>
                      <p:cNvPr id="3686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048000"/>
                        <a:ext cx="251460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95148268"/>
      </p:ext>
    </p:extLst>
  </p:cSld>
  <p:clrMapOvr>
    <a:masterClrMapping/>
  </p:clrMapOvr>
  <p:transition>
    <p:wedg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08546" name="内容占位符 2"/>
              <p:cNvSpPr>
                <a:spLocks noGrp="1"/>
              </p:cNvSpPr>
              <p:nvPr>
                <p:ph idx="1"/>
              </p:nvPr>
            </p:nvSpPr>
            <p:spPr>
              <a:xfrm>
                <a:off x="457200" y="1676400"/>
                <a:ext cx="8229600" cy="4648200"/>
              </a:xfrm>
            </p:spPr>
            <p:txBody>
              <a:bodyPr/>
              <a:lstStyle/>
              <a:p>
                <a:pPr lvl="1" eaLnBrk="1" hangingPunct="1">
                  <a:lnSpc>
                    <a:spcPct val="80000"/>
                  </a:lnSpc>
                </a:pPr>
                <a:r>
                  <a:rPr lang="zh-CN" altLang="en-US" dirty="0" smtClean="0">
                    <a:ea typeface="宋体" charset="-122"/>
                  </a:rPr>
                  <a:t>当</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a:rPr lang="zh-CN" altLang="en-US" i="1" dirty="0" smtClean="0">
                        <a:latin typeface="Cambria Math"/>
                        <a:ea typeface="宋体" charset="-122"/>
                      </a:rPr>
                      <m:t>＝</m:t>
                    </m:r>
                  </m:oMath>
                </a14:m>
                <a:r>
                  <a:rPr lang="en-US" altLang="zh-CN" dirty="0" smtClean="0">
                    <a:ea typeface="宋体" charset="-122"/>
                  </a:rPr>
                  <a:t>1</a:t>
                </a:r>
                <a:r>
                  <a:rPr lang="zh-CN" altLang="en-US" dirty="0" smtClean="0">
                    <a:ea typeface="宋体" charset="-122"/>
                  </a:rPr>
                  <a:t>时，</a:t>
                </a:r>
                <a:endParaRPr lang="zh-CN" altLang="en-US" i="1" dirty="0" smtClean="0">
                  <a:ea typeface="宋体" charset="-122"/>
                </a:endParaRPr>
              </a:p>
              <a:p>
                <a:pPr lvl="1" eaLnBrk="1" hangingPunct="1">
                  <a:lnSpc>
                    <a:spcPct val="80000"/>
                  </a:lnSpc>
                  <a:buFontTx/>
                  <a:buNone/>
                </a:pPr>
                <a:r>
                  <a:rPr lang="zh-CN" altLang="en-US" i="1" dirty="0" smtClean="0">
                    <a:ea typeface="宋体" charset="-122"/>
                  </a:rPr>
                  <a:t>		</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oMath>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en-US" i="1" dirty="0" smtClean="0">
                          <a:latin typeface="Cambria Math"/>
                          <a:ea typeface="宋体" charset="-122"/>
                        </a:rPr>
                        <m:t>＝－</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1</m:t>
                      </m:r>
                    </m:oMath>
                  </m:oMathPara>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en-US" i="1" dirty="0" smtClean="0">
                          <a:latin typeface="Cambria Math"/>
                          <a:ea typeface="宋体" charset="-122"/>
                        </a:rPr>
                        <m:t>＝</m:t>
                      </m:r>
                      <m:r>
                        <a:rPr lang="en-US" altLang="zh-CN" i="1" dirty="0" smtClean="0">
                          <a:latin typeface="Cambria Math"/>
                          <a:ea typeface="宋体" charset="-122"/>
                        </a:rPr>
                        <m:t>0</m:t>
                      </m:r>
                    </m:oMath>
                  </m:oMathPara>
                </a14:m>
                <a:endParaRPr lang="en-US" altLang="zh-CN" dirty="0" smtClean="0">
                  <a:ea typeface="宋体" charset="-122"/>
                </a:endParaRPr>
              </a:p>
              <a:p>
                <a:pPr lvl="1" eaLnBrk="1" hangingPunct="1">
                  <a:lnSpc>
                    <a:spcPct val="80000"/>
                  </a:lnSpc>
                  <a:buFontTx/>
                  <a:buNone/>
                </a:pPr>
                <a:r>
                  <a:rPr lang="zh-CN" altLang="en-US" dirty="0" smtClean="0">
                    <a:ea typeface="宋体" charset="-122"/>
                  </a:rPr>
                  <a:t>注：规定</a:t>
                </a:r>
                <a14:m>
                  <m:oMath xmlns:m="http://schemas.openxmlformats.org/officeDocument/2006/math">
                    <m:r>
                      <m:rPr>
                        <m:sty m:val="p"/>
                      </m:rPr>
                      <a:rPr lang="en-US" altLang="zh-CN" i="1" dirty="0" smtClean="0">
                        <a:latin typeface="Cambria Math"/>
                        <a:ea typeface="宋体" charset="-122"/>
                      </a:rPr>
                      <m:t>log</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0</m:t>
                    </m:r>
                  </m:oMath>
                </a14:m>
                <a:endParaRPr lang="en-US" altLang="zh-CN" dirty="0" smtClean="0">
                  <a:ea typeface="宋体" charset="-122"/>
                </a:endParaRPr>
              </a:p>
              <a:p>
                <a:pPr lvl="1" eaLnBrk="1" hangingPunct="1">
                  <a:lnSpc>
                    <a:spcPct val="80000"/>
                  </a:lnSpc>
                </a:pPr>
                <a:r>
                  <a:rPr lang="zh-CN" altLang="en-US" dirty="0" smtClean="0">
                    <a:ea typeface="宋体" charset="-122"/>
                  </a:rPr>
                  <a:t>当</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0</m:t>
                    </m:r>
                  </m:oMath>
                </a14:m>
                <a:r>
                  <a:rPr lang="zh-CN" altLang="en-US" dirty="0" smtClean="0">
                    <a:ea typeface="宋体" charset="-122"/>
                  </a:rPr>
                  <a:t>时，</a:t>
                </a:r>
                <a:r>
                  <a:rPr lang="zh-CN" altLang="en-US" i="1" dirty="0" smtClean="0">
                    <a:ea typeface="宋体" charset="-122"/>
                  </a:rPr>
                  <a:t>              </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(0)</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(1)</m:t>
                    </m:r>
                  </m:oMath>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en-US" i="1" dirty="0" smtClean="0">
                          <a:latin typeface="Cambria Math"/>
                          <a:ea typeface="宋体" charset="-122"/>
                        </a:rPr>
                        <m:t>＝－</m:t>
                      </m:r>
                      <m:r>
                        <a:rPr lang="en-US" altLang="zh-CN" i="1" dirty="0" smtClean="0">
                          <a:latin typeface="Cambria Math"/>
                          <a:ea typeface="宋体" charset="-122"/>
                        </a:rPr>
                        <m:t>1</m:t>
                      </m:r>
                      <m:r>
                        <m:rPr>
                          <m:sty m:val="p"/>
                        </m:rPr>
                        <a:rPr lang="en-US" altLang="zh-CN" i="1" dirty="0" smtClean="0">
                          <a:latin typeface="Cambria Math"/>
                          <a:ea typeface="宋体" charset="-122"/>
                        </a:rPr>
                        <m:t>log</m:t>
                      </m:r>
                      <m:r>
                        <a:rPr lang="en-US" altLang="zh-CN" i="1"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0</m:t>
                      </m:r>
                      <m:r>
                        <m:rPr>
                          <m:sty m:val="p"/>
                        </m:rPr>
                        <a:rPr lang="en-US" altLang="zh-CN" i="1" dirty="0" smtClean="0">
                          <a:latin typeface="Cambria Math"/>
                          <a:ea typeface="宋体" charset="-122"/>
                        </a:rPr>
                        <m:t>log</m:t>
                      </m:r>
                      <m:r>
                        <a:rPr lang="en-US" altLang="zh-CN" i="1" dirty="0" smtClean="0">
                          <a:latin typeface="Cambria Math"/>
                          <a:ea typeface="宋体" charset="-122"/>
                        </a:rPr>
                        <m:t>0</m:t>
                      </m:r>
                    </m:oMath>
                  </m:oMathPara>
                </a14:m>
                <a:endParaRPr lang="en-US"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zh-CN" altLang="sv-SE" i="1" dirty="0" smtClean="0">
                          <a:latin typeface="Cambria Math"/>
                          <a:ea typeface="宋体" charset="-122"/>
                        </a:rPr>
                        <m:t>＝</m:t>
                      </m:r>
                      <m:r>
                        <a:rPr lang="sv-SE" altLang="zh-CN" i="1" dirty="0" smtClean="0">
                          <a:latin typeface="Cambria Math"/>
                          <a:ea typeface="宋体" charset="-122"/>
                        </a:rPr>
                        <m:t>0</m:t>
                      </m:r>
                    </m:oMath>
                  </m:oMathPara>
                </a14:m>
                <a:endParaRPr lang="sv-SE" altLang="zh-CN" dirty="0" smtClean="0">
                  <a:ea typeface="宋体" charset="-122"/>
                </a:endParaRPr>
              </a:p>
              <a:p>
                <a:pPr lvl="1" eaLnBrk="1" hangingPunct="1">
                  <a:lnSpc>
                    <a:spcPct val="80000"/>
                  </a:lnSpc>
                </a:pPr>
                <a:r>
                  <a:rPr lang="zh-CN" altLang="sv-SE" dirty="0" smtClean="0">
                    <a:ea typeface="宋体" charset="-122"/>
                  </a:rPr>
                  <a:t>如果以</a:t>
                </a:r>
                <a14:m>
                  <m:oMath xmlns:m="http://schemas.openxmlformats.org/officeDocument/2006/math">
                    <m:r>
                      <a:rPr lang="sv-SE" altLang="zh-CN" i="1" dirty="0" smtClean="0">
                        <a:latin typeface="Cambria Math"/>
                        <a:ea typeface="宋体" charset="-122"/>
                      </a:rPr>
                      <m:t>𝑝</m:t>
                    </m:r>
                    <m:r>
                      <a:rPr lang="sv-SE" altLang="zh-CN" i="1" dirty="0" smtClean="0">
                        <a:latin typeface="Cambria Math"/>
                        <a:ea typeface="宋体" charset="-122"/>
                      </a:rPr>
                      <m:t>(0≤</m:t>
                    </m:r>
                    <m:r>
                      <a:rPr lang="sv-SE" altLang="zh-CN" i="1" dirty="0" smtClean="0">
                        <a:latin typeface="Cambria Math"/>
                        <a:ea typeface="宋体" charset="-122"/>
                      </a:rPr>
                      <m:t>𝑝</m:t>
                    </m:r>
                    <m:r>
                      <a:rPr lang="sv-SE" altLang="zh-CN" i="1" dirty="0" smtClean="0">
                        <a:latin typeface="Cambria Math"/>
                        <a:ea typeface="宋体" charset="-122"/>
                      </a:rPr>
                      <m:t>≤1)</m:t>
                    </m:r>
                    <m:r>
                      <a:rPr lang="zh-CN" altLang="sv-SE" i="1" dirty="0" smtClean="0">
                        <a:latin typeface="Cambria Math"/>
                        <a:ea typeface="宋体" charset="-122"/>
                      </a:rPr>
                      <m:t>表示</m:t>
                    </m:r>
                    <m:r>
                      <a:rPr lang="sv-SE" altLang="zh-CN" i="1" dirty="0" smtClean="0">
                        <a:latin typeface="Cambria Math"/>
                        <a:ea typeface="宋体" charset="-122"/>
                      </a:rPr>
                      <m:t>𝑝</m:t>
                    </m:r>
                    <m:r>
                      <a:rPr lang="sv-SE" altLang="zh-CN" i="1" dirty="0" smtClean="0">
                        <a:latin typeface="Cambria Math"/>
                        <a:ea typeface="宋体" charset="-122"/>
                      </a:rPr>
                      <m:t>(0)</m:t>
                    </m:r>
                    <m:r>
                      <a:rPr lang="zh-CN" altLang="sv-SE" i="1" dirty="0" smtClean="0">
                        <a:latin typeface="Cambria Math"/>
                        <a:ea typeface="宋体" charset="-122"/>
                      </a:rPr>
                      <m:t>，以</m:t>
                    </m:r>
                    <m:r>
                      <a:rPr lang="sv-SE" altLang="zh-CN" i="1" dirty="0" smtClean="0">
                        <a:latin typeface="Cambria Math"/>
                        <a:ea typeface="宋体" charset="-122"/>
                      </a:rPr>
                      <m:t>𝑞</m:t>
                    </m:r>
                    <m:r>
                      <a:rPr lang="zh-CN" altLang="sv-SE" i="1" dirty="0" smtClean="0">
                        <a:latin typeface="Cambria Math"/>
                        <a:ea typeface="宋体" charset="-122"/>
                      </a:rPr>
                      <m:t>表示</m:t>
                    </m:r>
                    <m:r>
                      <a:rPr lang="sv-SE" altLang="zh-CN" i="1" dirty="0" smtClean="0">
                        <a:latin typeface="Cambria Math"/>
                        <a:ea typeface="宋体" charset="-122"/>
                      </a:rPr>
                      <m:t>𝑝</m:t>
                    </m:r>
                    <m:r>
                      <a:rPr lang="sv-SE" altLang="zh-CN" i="1" dirty="0" smtClean="0">
                        <a:latin typeface="Cambria Math"/>
                        <a:ea typeface="宋体" charset="-122"/>
                      </a:rPr>
                      <m:t>(1)</m:t>
                    </m:r>
                  </m:oMath>
                </a14:m>
                <a:r>
                  <a:rPr lang="zh-CN" altLang="sv-SE" dirty="0" smtClean="0">
                    <a:ea typeface="宋体" charset="-122"/>
                  </a:rPr>
                  <a:t>，则：</a:t>
                </a:r>
              </a:p>
              <a:p>
                <a:pPr lvl="1" eaLnBrk="1" hangingPunct="1">
                  <a:lnSpc>
                    <a:spcPct val="80000"/>
                  </a:lnSpc>
                  <a:buFontTx/>
                  <a:buNone/>
                </a:pPr>
                <a:r>
                  <a:rPr lang="zh-CN" altLang="sv-SE" dirty="0" smtClean="0">
                    <a:ea typeface="宋体" charset="-122"/>
                  </a:rPr>
                  <a:t>             </a:t>
                </a:r>
                <a14:m>
                  <m:oMath xmlns:m="http://schemas.openxmlformats.org/officeDocument/2006/math">
                    <m:r>
                      <a:rPr lang="pt-BR" altLang="zh-CN" b="1" i="1" dirty="0" smtClean="0">
                        <a:solidFill>
                          <a:srgbClr val="CC3300"/>
                        </a:solidFill>
                        <a:latin typeface="Cambria Math"/>
                        <a:ea typeface="宋体" charset="-122"/>
                      </a:rPr>
                      <m:t>𝑯</m:t>
                    </m:r>
                    <m:r>
                      <a:rPr lang="pt-BR" altLang="zh-CN" b="1" i="1" dirty="0" smtClean="0">
                        <a:solidFill>
                          <a:srgbClr val="CC3300"/>
                        </a:solidFill>
                        <a:latin typeface="Cambria Math"/>
                        <a:ea typeface="宋体" charset="-122"/>
                      </a:rPr>
                      <m:t>(</m:t>
                    </m:r>
                    <m:r>
                      <a:rPr lang="pt-BR" altLang="zh-CN" b="1" i="1" dirty="0" smtClean="0">
                        <a:solidFill>
                          <a:srgbClr val="CC3300"/>
                        </a:solidFill>
                        <a:latin typeface="Cambria Math"/>
                        <a:ea typeface="宋体" charset="-122"/>
                      </a:rPr>
                      <m:t>𝑿</m:t>
                    </m:r>
                    <m:r>
                      <a:rPr lang="pt-BR" altLang="zh-CN" b="1" i="1" dirty="0" smtClean="0">
                        <a:solidFill>
                          <a:srgbClr val="CC3300"/>
                        </a:solidFill>
                        <a:latin typeface="Cambria Math"/>
                        <a:ea typeface="宋体" charset="-122"/>
                      </a:rPr>
                      <m:t>)</m:t>
                    </m:r>
                    <m:r>
                      <a:rPr lang="zh-CN" altLang="pt-BR" i="1" dirty="0" smtClean="0">
                        <a:latin typeface="Cambria Math"/>
                        <a:ea typeface="宋体" charset="-122"/>
                      </a:rPr>
                      <m:t>＝－</m:t>
                    </m:r>
                    <m:r>
                      <a:rPr lang="pt-BR" altLang="zh-CN" i="1" dirty="0" smtClean="0">
                        <a:latin typeface="Cambria Math"/>
                        <a:ea typeface="宋体" charset="-122"/>
                      </a:rPr>
                      <m:t>𝑝</m:t>
                    </m:r>
                    <m:r>
                      <a:rPr lang="pt-BR" altLang="zh-CN" i="1" dirty="0" smtClean="0">
                        <a:latin typeface="Cambria Math"/>
                        <a:ea typeface="宋体" charset="-122"/>
                      </a:rPr>
                      <m:t> </m:t>
                    </m:r>
                    <m:r>
                      <m:rPr>
                        <m:sty m:val="p"/>
                      </m:rPr>
                      <a:rPr lang="pt-BR" altLang="zh-CN" i="1" dirty="0" smtClean="0">
                        <a:latin typeface="Cambria Math"/>
                        <a:ea typeface="宋体" charset="-122"/>
                      </a:rPr>
                      <m:t>log</m:t>
                    </m:r>
                    <m:r>
                      <a:rPr lang="pt-BR" altLang="zh-CN" i="1" dirty="0" smtClean="0">
                        <a:latin typeface="Cambria Math"/>
                        <a:ea typeface="宋体" charset="-122"/>
                      </a:rPr>
                      <m:t>⁡</m:t>
                    </m:r>
                    <m:r>
                      <a:rPr lang="pt-BR" altLang="zh-CN" i="1" dirty="0" smtClean="0">
                        <a:latin typeface="Cambria Math"/>
                        <a:ea typeface="宋体" charset="-122"/>
                      </a:rPr>
                      <m:t>𝑝</m:t>
                    </m:r>
                    <m:r>
                      <a:rPr lang="zh-CN" altLang="pt-BR" i="1" dirty="0" smtClean="0">
                        <a:latin typeface="Cambria Math"/>
                        <a:ea typeface="宋体" charset="-122"/>
                      </a:rPr>
                      <m:t>－</m:t>
                    </m:r>
                    <m:r>
                      <a:rPr lang="pt-BR" altLang="zh-CN" i="1" dirty="0" smtClean="0">
                        <a:latin typeface="Cambria Math"/>
                        <a:ea typeface="宋体" charset="-122"/>
                      </a:rPr>
                      <m:t>𝑞</m:t>
                    </m:r>
                    <m:r>
                      <a:rPr lang="pt-BR" altLang="zh-CN" i="1" dirty="0" smtClean="0">
                        <a:latin typeface="Cambria Math"/>
                        <a:ea typeface="宋体" charset="-122"/>
                      </a:rPr>
                      <m:t> </m:t>
                    </m:r>
                    <m:r>
                      <m:rPr>
                        <m:sty m:val="p"/>
                      </m:rPr>
                      <a:rPr lang="pt-BR" altLang="zh-CN" i="1" dirty="0" smtClean="0">
                        <a:latin typeface="Cambria Math"/>
                        <a:ea typeface="宋体" charset="-122"/>
                      </a:rPr>
                      <m:t>log</m:t>
                    </m:r>
                    <m:r>
                      <a:rPr lang="pt-BR" altLang="zh-CN" i="1" dirty="0" smtClean="0">
                        <a:latin typeface="Cambria Math"/>
                        <a:ea typeface="宋体" charset="-122"/>
                      </a:rPr>
                      <m:t>⁡</m:t>
                    </m:r>
                    <m:r>
                      <a:rPr lang="pt-BR" altLang="zh-CN" i="1" dirty="0" smtClean="0">
                        <a:latin typeface="Cambria Math"/>
                        <a:ea typeface="宋体" charset="-122"/>
                      </a:rPr>
                      <m:t>𝑞</m:t>
                    </m:r>
                  </m:oMath>
                </a14:m>
                <a:endParaRPr lang="pt-BR" altLang="zh-CN" dirty="0" smtClean="0">
                  <a:ea typeface="宋体" charset="-122"/>
                </a:endParaRPr>
              </a:p>
              <a:p>
                <a:pPr lvl="1" eaLnBrk="1" hangingPunct="1">
                  <a:lnSpc>
                    <a:spcPct val="80000"/>
                  </a:lnSpc>
                  <a:buFontTx/>
                  <a:buNone/>
                </a:pPr>
                <a14:m>
                  <m:oMathPara xmlns:m="http://schemas.openxmlformats.org/officeDocument/2006/math">
                    <m:oMathParaPr>
                      <m:jc m:val="centerGroup"/>
                    </m:oMathParaPr>
                    <m:oMath xmlns:m="http://schemas.openxmlformats.org/officeDocument/2006/math">
                      <m:r>
                        <a:rPr lang="pt-BR" altLang="zh-CN" i="1" dirty="0" smtClean="0">
                          <a:latin typeface="Cambria Math"/>
                          <a:ea typeface="宋体" charset="-122"/>
                        </a:rPr>
                        <m:t>                       </m:t>
                      </m:r>
                      <m:r>
                        <a:rPr lang="zh-CN" altLang="pt-BR" i="1" dirty="0" smtClean="0">
                          <a:latin typeface="Cambria Math"/>
                          <a:ea typeface="宋体" charset="-122"/>
                        </a:rPr>
                        <m:t>＝－</m:t>
                      </m:r>
                      <m:r>
                        <a:rPr lang="pt-BR" altLang="zh-CN" i="1" dirty="0" smtClean="0">
                          <a:latin typeface="Cambria Math"/>
                          <a:ea typeface="宋体" charset="-122"/>
                        </a:rPr>
                        <m:t>𝑝</m:t>
                      </m:r>
                      <m:r>
                        <a:rPr lang="pt-BR" altLang="zh-CN" i="1" dirty="0" smtClean="0">
                          <a:latin typeface="Cambria Math"/>
                          <a:ea typeface="宋体" charset="-122"/>
                        </a:rPr>
                        <m:t> </m:t>
                      </m:r>
                      <m:r>
                        <m:rPr>
                          <m:sty m:val="p"/>
                        </m:rPr>
                        <a:rPr lang="pt-BR" altLang="zh-CN" i="1" dirty="0" smtClean="0">
                          <a:latin typeface="Cambria Math"/>
                          <a:ea typeface="宋体" charset="-122"/>
                        </a:rPr>
                        <m:t>log</m:t>
                      </m:r>
                      <m:r>
                        <a:rPr lang="pt-BR" altLang="zh-CN" i="1" dirty="0" smtClean="0">
                          <a:latin typeface="Cambria Math"/>
                          <a:ea typeface="宋体" charset="-122"/>
                        </a:rPr>
                        <m:t>⁡</m:t>
                      </m:r>
                      <m:r>
                        <a:rPr lang="pt-BR" altLang="zh-CN" i="1" dirty="0" smtClean="0">
                          <a:latin typeface="Cambria Math"/>
                          <a:ea typeface="宋体" charset="-122"/>
                        </a:rPr>
                        <m:t>𝑝</m:t>
                      </m:r>
                      <m:r>
                        <a:rPr lang="zh-CN" altLang="pt-BR" i="1" dirty="0" smtClean="0">
                          <a:latin typeface="Cambria Math"/>
                          <a:ea typeface="宋体" charset="-122"/>
                        </a:rPr>
                        <m:t>－</m:t>
                      </m:r>
                      <m:r>
                        <a:rPr lang="pt-BR" altLang="zh-CN" i="1" dirty="0" smtClean="0">
                          <a:latin typeface="Cambria Math"/>
                          <a:ea typeface="宋体" charset="-122"/>
                        </a:rPr>
                        <m:t>(1</m:t>
                      </m:r>
                      <m:r>
                        <a:rPr lang="zh-CN" altLang="pt-BR" i="1" dirty="0" smtClean="0">
                          <a:latin typeface="Cambria Math"/>
                          <a:ea typeface="宋体" charset="-122"/>
                        </a:rPr>
                        <m:t>－</m:t>
                      </m:r>
                      <m:r>
                        <a:rPr lang="pt-BR" altLang="zh-CN" i="1" dirty="0" smtClean="0">
                          <a:latin typeface="Cambria Math"/>
                          <a:ea typeface="宋体" charset="-122"/>
                        </a:rPr>
                        <m:t>𝑝</m:t>
                      </m:r>
                      <m:r>
                        <a:rPr lang="pt-BR" altLang="zh-CN" i="1" dirty="0" smtClean="0">
                          <a:latin typeface="Cambria Math"/>
                          <a:ea typeface="宋体" charset="-122"/>
                        </a:rPr>
                        <m:t>)</m:t>
                      </m:r>
                      <m:r>
                        <m:rPr>
                          <m:sty m:val="p"/>
                        </m:rPr>
                        <a:rPr lang="pt-BR" altLang="zh-CN" i="1" dirty="0" smtClean="0">
                          <a:latin typeface="Cambria Math"/>
                          <a:ea typeface="宋体" charset="-122"/>
                        </a:rPr>
                        <m:t>log</m:t>
                      </m:r>
                      <m:r>
                        <a:rPr lang="pt-BR" altLang="zh-CN" i="1" dirty="0" smtClean="0">
                          <a:latin typeface="Cambria Math"/>
                          <a:ea typeface="宋体" charset="-122"/>
                        </a:rPr>
                        <m:t>⁡(1</m:t>
                      </m:r>
                      <m:r>
                        <a:rPr lang="zh-CN" altLang="pt-BR" i="1" dirty="0" smtClean="0">
                          <a:latin typeface="Cambria Math"/>
                          <a:ea typeface="宋体" charset="-122"/>
                        </a:rPr>
                        <m:t>－</m:t>
                      </m:r>
                      <m:r>
                        <a:rPr lang="pt-BR" altLang="zh-CN" i="1" dirty="0" smtClean="0">
                          <a:latin typeface="Cambria Math"/>
                          <a:ea typeface="宋体" charset="-122"/>
                        </a:rPr>
                        <m:t>𝑝</m:t>
                      </m:r>
                      <m:r>
                        <a:rPr lang="pt-BR" altLang="zh-CN" i="1" dirty="0" smtClean="0">
                          <a:latin typeface="Cambria Math"/>
                          <a:ea typeface="宋体" charset="-122"/>
                        </a:rPr>
                        <m:t>)</m:t>
                      </m:r>
                      <m:r>
                        <a:rPr lang="zh-CN" altLang="sv-SE" i="1" dirty="0" smtClean="0">
                          <a:latin typeface="Cambria Math"/>
                          <a:ea typeface="宋体" charset="-122"/>
                        </a:rPr>
                        <m:t>＝</m:t>
                      </m:r>
                      <m:r>
                        <a:rPr lang="en-US" altLang="zh-CN" b="1" i="1" dirty="0" smtClean="0">
                          <a:solidFill>
                            <a:srgbClr val="CC3300"/>
                          </a:solidFill>
                          <a:latin typeface="Cambria Math"/>
                          <a:ea typeface="宋体" charset="-122"/>
                        </a:rPr>
                        <m:t>𝑯</m:t>
                      </m:r>
                      <m:r>
                        <a:rPr lang="en-US" altLang="zh-CN" b="1" i="1" dirty="0" smtClean="0">
                          <a:solidFill>
                            <a:srgbClr val="CC3300"/>
                          </a:solidFill>
                          <a:latin typeface="Cambria Math"/>
                          <a:ea typeface="宋体" charset="-122"/>
                        </a:rPr>
                        <m:t>(</m:t>
                      </m:r>
                      <m:r>
                        <a:rPr lang="en-US" altLang="zh-CN" b="1" i="1" dirty="0" smtClean="0">
                          <a:solidFill>
                            <a:srgbClr val="CC3300"/>
                          </a:solidFill>
                          <a:latin typeface="Cambria Math"/>
                          <a:ea typeface="宋体" charset="-122"/>
                        </a:rPr>
                        <m:t>𝒑</m:t>
                      </m:r>
                      <m:r>
                        <a:rPr lang="en-US" altLang="zh-CN" b="1" i="1" dirty="0" smtClean="0">
                          <a:solidFill>
                            <a:srgbClr val="CC3300"/>
                          </a:solidFill>
                          <a:latin typeface="Cambria Math"/>
                          <a:ea typeface="宋体" charset="-122"/>
                        </a:rPr>
                        <m:t>)</m:t>
                      </m:r>
                    </m:oMath>
                  </m:oMathPara>
                </a14:m>
                <a:endParaRPr lang="en-US" altLang="zh-CN" b="1" dirty="0" smtClean="0">
                  <a:solidFill>
                    <a:srgbClr val="CC3300"/>
                  </a:solidFill>
                  <a:ea typeface="宋体" charset="-122"/>
                </a:endParaRPr>
              </a:p>
              <a:p>
                <a:pPr eaLnBrk="1" hangingPunct="1"/>
                <a:endParaRPr lang="zh-CN" altLang="en-US" dirty="0" smtClean="0">
                  <a:ea typeface="宋体" charset="-122"/>
                </a:endParaRPr>
              </a:p>
            </p:txBody>
          </p:sp>
        </mc:Choice>
        <mc:Fallback xmlns="">
          <p:sp>
            <p:nvSpPr>
              <p:cNvPr id="108546"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rotWithShape="1">
                <a:blip r:embed="rId2"/>
                <a:stretch>
                  <a:fillRect t="-3014"/>
                </a:stretch>
              </a:blipFill>
            </p:spPr>
            <p:txBody>
              <a:bodyPr/>
              <a:lstStyle/>
              <a:p>
                <a:r>
                  <a:rPr lang="zh-CN" altLang="en-US">
                    <a:noFill/>
                  </a:rPr>
                  <a:t> </a:t>
                </a:r>
              </a:p>
            </p:txBody>
          </p:sp>
        </mc:Fallback>
      </mc:AlternateContent>
      <p:sp>
        <p:nvSpPr>
          <p:cNvPr id="108547" name="日期占位符 3"/>
          <p:cNvSpPr>
            <a:spLocks noGrp="1"/>
          </p:cNvSpPr>
          <p:nvPr>
            <p:ph type="dt" sz="quarter" idx="10"/>
          </p:nvPr>
        </p:nvSpPr>
        <p:spPr>
          <a:noFill/>
        </p:spPr>
        <p:txBody>
          <a:bodyPr/>
          <a:lstStyle/>
          <a:p>
            <a:fld id="{A115B33D-E967-4FD3-88F6-D85C44487B2F}" type="datetime1">
              <a:rPr lang="zh-CN" altLang="en-US" smtClean="0">
                <a:ea typeface="宋体" charset="-122"/>
              </a:rPr>
              <a:t>2020/11/19</a:t>
            </a:fld>
            <a:endParaRPr lang="en-US" altLang="zh-CN" smtClean="0">
              <a:ea typeface="宋体" charset="-122"/>
            </a:endParaRPr>
          </a:p>
        </p:txBody>
      </p:sp>
      <p:sp>
        <p:nvSpPr>
          <p:cNvPr id="108548"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108549" name="灯片编号占位符 5"/>
          <p:cNvSpPr>
            <a:spLocks noGrp="1"/>
          </p:cNvSpPr>
          <p:nvPr>
            <p:ph type="sldNum" sz="quarter" idx="12"/>
          </p:nvPr>
        </p:nvSpPr>
        <p:spPr>
          <a:noFill/>
        </p:spPr>
        <p:txBody>
          <a:bodyPr/>
          <a:lstStyle/>
          <a:p>
            <a:fld id="{8C40AC85-E0D0-4343-B706-99937776A5E6}" type="slidenum">
              <a:rPr lang="en-US" altLang="zh-CN" smtClean="0">
                <a:ea typeface="宋体" charset="-122"/>
              </a:rPr>
              <a:pPr/>
              <a:t>77</a:t>
            </a:fld>
            <a:endParaRPr lang="en-US" altLang="zh-CN" smtClean="0">
              <a:ea typeface="宋体" charset="-122"/>
            </a:endParaRPr>
          </a:p>
        </p:txBody>
      </p:sp>
    </p:spTree>
    <p:extLst>
      <p:ext uri="{BB962C8B-B14F-4D97-AF65-F5344CB8AC3E}">
        <p14:creationId xmlns:p14="http://schemas.microsoft.com/office/powerpoint/2010/main" val="736384862"/>
      </p:ext>
    </p:extLst>
  </p:cSld>
  <p:clrMapOvr>
    <a:masterClrMapping/>
  </p:clrMapOvr>
  <p:transition>
    <p:wedg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14690" name="内容占位符 2"/>
              <p:cNvSpPr>
                <a:spLocks noGrp="1"/>
              </p:cNvSpPr>
              <p:nvPr>
                <p:ph idx="1"/>
              </p:nvPr>
            </p:nvSpPr>
            <p:spPr/>
            <p:txBody>
              <a:bodyPr/>
              <a:lstStyle/>
              <a:p>
                <a:pPr eaLnBrk="1" hangingPunct="1"/>
                <a:r>
                  <a:rPr lang="zh-CN" altLang="en-US" dirty="0" smtClean="0">
                    <a:ea typeface="宋体" charset="-122"/>
                  </a:rPr>
                  <a:t>该例中，熵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a14:m>
                <a:r>
                  <a:rPr lang="zh-CN" altLang="en-US" dirty="0" smtClean="0">
                    <a:ea typeface="宋体" charset="-122"/>
                  </a:rPr>
                  <a:t>是概率</a:t>
                </a:r>
                <a14:m>
                  <m:oMath xmlns:m="http://schemas.openxmlformats.org/officeDocument/2006/math">
                    <m:r>
                      <a:rPr lang="en-US" altLang="zh-CN" i="1" dirty="0" smtClean="0">
                        <a:latin typeface="Cambria Math"/>
                        <a:ea typeface="宋体" charset="-122"/>
                      </a:rPr>
                      <m:t>𝑝</m:t>
                    </m:r>
                  </m:oMath>
                </a14:m>
                <a:r>
                  <a:rPr lang="zh-CN" altLang="en-US" dirty="0" smtClean="0">
                    <a:ea typeface="宋体" charset="-122"/>
                  </a:rPr>
                  <a:t>的函数，通常用</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oMath>
                </a14:m>
                <a:r>
                  <a:rPr lang="zh-CN" altLang="en-US" dirty="0" smtClean="0">
                    <a:ea typeface="宋体" charset="-122"/>
                  </a:rPr>
                  <a:t>表示，</a:t>
                </a:r>
                <a14:m>
                  <m:oMath xmlns:m="http://schemas.openxmlformats.org/officeDocument/2006/math">
                    <m:r>
                      <a:rPr lang="en-US" altLang="zh-CN" i="1" dirty="0" smtClean="0">
                        <a:latin typeface="Cambria Math"/>
                        <a:ea typeface="宋体" charset="-122"/>
                      </a:rPr>
                      <m:t>𝑝</m:t>
                    </m:r>
                  </m:oMath>
                </a14:m>
                <a:r>
                  <a:rPr lang="zh-CN" altLang="en-US" dirty="0" smtClean="0">
                    <a:ea typeface="宋体" charset="-122"/>
                  </a:rPr>
                  <a:t>取值于</a:t>
                </a:r>
                <a14:m>
                  <m:oMath xmlns:m="http://schemas.openxmlformats.org/officeDocument/2006/math">
                    <m:r>
                      <a:rPr lang="en-US" altLang="zh-CN" i="1" dirty="0" smtClean="0">
                        <a:latin typeface="Cambria Math"/>
                        <a:ea typeface="宋体" charset="-122"/>
                      </a:rPr>
                      <m:t>[0, 1]</m:t>
                    </m:r>
                  </m:oMath>
                </a14:m>
                <a:r>
                  <a:rPr lang="zh-CN" altLang="en-US" dirty="0" smtClean="0">
                    <a:ea typeface="宋体" charset="-122"/>
                  </a:rPr>
                  <a:t>区间。</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oMath>
                </a14:m>
                <a:r>
                  <a:rPr lang="zh-CN" altLang="en-US" dirty="0" smtClean="0">
                    <a:ea typeface="宋体" charset="-122"/>
                  </a:rPr>
                  <a:t>的函数如图所示</a:t>
                </a:r>
              </a:p>
            </p:txBody>
          </p:sp>
        </mc:Choice>
        <mc:Fallback xmlns="">
          <p:sp>
            <p:nvSpPr>
              <p:cNvPr id="114690" name="内容占位符 2"/>
              <p:cNvSpPr>
                <a:spLocks noGrp="1" noRot="1" noChangeAspect="1" noMove="1" noResize="1" noEditPoints="1" noAdjustHandles="1" noChangeArrowheads="1" noChangeShapeType="1" noTextEdit="1"/>
              </p:cNvSpPr>
              <p:nvPr>
                <p:ph idx="1"/>
              </p:nvPr>
            </p:nvSpPr>
            <p:spPr>
              <a:blipFill rotWithShape="1">
                <a:blip r:embed="rId2"/>
                <a:stretch>
                  <a:fillRect l="-1259" t="-1626"/>
                </a:stretch>
              </a:blipFill>
            </p:spPr>
            <p:txBody>
              <a:bodyPr/>
              <a:lstStyle/>
              <a:p>
                <a:r>
                  <a:rPr lang="zh-CN" altLang="en-US">
                    <a:noFill/>
                  </a:rPr>
                  <a:t> </a:t>
                </a:r>
              </a:p>
            </p:txBody>
          </p:sp>
        </mc:Fallback>
      </mc:AlternateContent>
      <p:sp>
        <p:nvSpPr>
          <p:cNvPr id="114691" name="日期占位符 3"/>
          <p:cNvSpPr>
            <a:spLocks noGrp="1"/>
          </p:cNvSpPr>
          <p:nvPr>
            <p:ph type="dt" sz="quarter" idx="10"/>
          </p:nvPr>
        </p:nvSpPr>
        <p:spPr>
          <a:noFill/>
        </p:spPr>
        <p:txBody>
          <a:bodyPr/>
          <a:lstStyle/>
          <a:p>
            <a:fld id="{9B04FA2E-E0FA-4FF1-9072-58D8D56F9CA6}" type="datetime1">
              <a:rPr lang="zh-CN" altLang="en-US" smtClean="0">
                <a:ea typeface="宋体" charset="-122"/>
              </a:rPr>
              <a:t>2020/11/19</a:t>
            </a:fld>
            <a:endParaRPr lang="en-US" altLang="zh-CN" smtClean="0">
              <a:ea typeface="宋体" charset="-122"/>
            </a:endParaRPr>
          </a:p>
        </p:txBody>
      </p:sp>
      <p:sp>
        <p:nvSpPr>
          <p:cNvPr id="114692"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114693" name="灯片编号占位符 5"/>
          <p:cNvSpPr>
            <a:spLocks noGrp="1"/>
          </p:cNvSpPr>
          <p:nvPr>
            <p:ph type="sldNum" sz="quarter" idx="12"/>
          </p:nvPr>
        </p:nvSpPr>
        <p:spPr>
          <a:noFill/>
        </p:spPr>
        <p:txBody>
          <a:bodyPr/>
          <a:lstStyle/>
          <a:p>
            <a:fld id="{8A326864-90E0-4E40-B300-DCDC7B9861B0}" type="slidenum">
              <a:rPr lang="en-US" altLang="zh-CN" smtClean="0">
                <a:ea typeface="宋体" charset="-122"/>
              </a:rPr>
              <a:pPr/>
              <a:t>78</a:t>
            </a:fld>
            <a:endParaRPr lang="en-US" altLang="zh-CN" smtClean="0">
              <a:ea typeface="宋体" charset="-122"/>
            </a:endParaRPr>
          </a:p>
        </p:txBody>
      </p:sp>
      <p:grpSp>
        <p:nvGrpSpPr>
          <p:cNvPr id="114694" name="Group 4"/>
          <p:cNvGrpSpPr>
            <a:grpSpLocks/>
          </p:cNvGrpSpPr>
          <p:nvPr/>
        </p:nvGrpSpPr>
        <p:grpSpPr bwMode="auto">
          <a:xfrm>
            <a:off x="3657600" y="2819400"/>
            <a:ext cx="5715000" cy="3429000"/>
            <a:chOff x="0" y="0"/>
            <a:chExt cx="3780" cy="2847"/>
          </a:xfrm>
        </p:grpSpPr>
        <p:sp>
          <p:nvSpPr>
            <p:cNvPr id="114696" name="AutoShape 5"/>
            <p:cNvSpPr>
              <a:spLocks noChangeAspect="1" noChangeArrowheads="1"/>
            </p:cNvSpPr>
            <p:nvPr/>
          </p:nvSpPr>
          <p:spPr bwMode="auto">
            <a:xfrm>
              <a:off x="0" y="0"/>
              <a:ext cx="3780" cy="2847"/>
            </a:xfrm>
            <a:prstGeom prst="rect">
              <a:avLst/>
            </a:prstGeom>
            <a:noFill/>
            <a:ln w="9525">
              <a:noFill/>
              <a:miter lim="800000"/>
              <a:headEnd/>
              <a:tailEnd/>
            </a:ln>
          </p:spPr>
          <p:txBody>
            <a:bodyPr/>
            <a:lstStyle/>
            <a:p>
              <a:endParaRPr lang="zh-CN" altLang="en-US"/>
            </a:p>
          </p:txBody>
        </p:sp>
        <p:sp>
          <p:nvSpPr>
            <p:cNvPr id="114697" name="未知"/>
            <p:cNvSpPr>
              <a:spLocks/>
            </p:cNvSpPr>
            <p:nvPr/>
          </p:nvSpPr>
          <p:spPr bwMode="auto">
            <a:xfrm>
              <a:off x="746" y="455"/>
              <a:ext cx="1980" cy="2028"/>
            </a:xfrm>
            <a:custGeom>
              <a:avLst/>
              <a:gdLst>
                <a:gd name="T0" fmla="*/ 0 w 3060"/>
                <a:gd name="T1" fmla="*/ 2028 h 3900"/>
                <a:gd name="T2" fmla="*/ 1048 w 3060"/>
                <a:gd name="T3" fmla="*/ 0 h 3900"/>
                <a:gd name="T4" fmla="*/ 1980 w 3060"/>
                <a:gd name="T5" fmla="*/ 2028 h 3900"/>
                <a:gd name="T6" fmla="*/ 0 60000 65536"/>
                <a:gd name="T7" fmla="*/ 0 60000 65536"/>
                <a:gd name="T8" fmla="*/ 0 60000 65536"/>
                <a:gd name="T9" fmla="*/ 0 w 3060"/>
                <a:gd name="T10" fmla="*/ 0 h 3900"/>
                <a:gd name="T11" fmla="*/ 3060 w 3060"/>
                <a:gd name="T12" fmla="*/ 3900 h 3900"/>
              </a:gdLst>
              <a:ahLst/>
              <a:cxnLst>
                <a:cxn ang="T6">
                  <a:pos x="T0" y="T1"/>
                </a:cxn>
                <a:cxn ang="T7">
                  <a:pos x="T2" y="T3"/>
                </a:cxn>
                <a:cxn ang="T8">
                  <a:pos x="T4" y="T5"/>
                </a:cxn>
              </a:cxnLst>
              <a:rect l="T9" t="T10" r="T11" b="T12"/>
              <a:pathLst>
                <a:path w="3060" h="3900">
                  <a:moveTo>
                    <a:pt x="0" y="3900"/>
                  </a:moveTo>
                  <a:cubicBezTo>
                    <a:pt x="555" y="1950"/>
                    <a:pt x="1110" y="0"/>
                    <a:pt x="1620" y="0"/>
                  </a:cubicBezTo>
                  <a:cubicBezTo>
                    <a:pt x="2130" y="0"/>
                    <a:pt x="2595" y="1950"/>
                    <a:pt x="3060" y="3900"/>
                  </a:cubicBezTo>
                </a:path>
              </a:pathLst>
            </a:custGeom>
            <a:noFill/>
            <a:ln w="9525">
              <a:solidFill>
                <a:srgbClr val="000000"/>
              </a:solidFill>
              <a:round/>
              <a:headEnd/>
              <a:tailEnd/>
            </a:ln>
          </p:spPr>
          <p:txBody>
            <a:bodyPr/>
            <a:lstStyle/>
            <a:p>
              <a:endParaRPr lang="zh-CN" altLang="en-US"/>
            </a:p>
          </p:txBody>
        </p:sp>
        <p:sp>
          <p:nvSpPr>
            <p:cNvPr id="114698" name="Text Box 7"/>
            <p:cNvSpPr txBox="1">
              <a:spLocks noChangeArrowheads="1"/>
            </p:cNvSpPr>
            <p:nvPr/>
          </p:nvSpPr>
          <p:spPr bwMode="auto">
            <a:xfrm>
              <a:off x="2880" y="2184"/>
              <a:ext cx="360" cy="468"/>
            </a:xfrm>
            <a:prstGeom prst="rect">
              <a:avLst/>
            </a:prstGeom>
            <a:solidFill>
              <a:srgbClr val="FFFFFF"/>
            </a:solidFill>
            <a:ln w="9525">
              <a:noFill/>
              <a:miter lim="800000"/>
              <a:headEnd/>
              <a:tailEnd/>
            </a:ln>
          </p:spPr>
          <p:txBody>
            <a:bodyPr/>
            <a:lstStyle/>
            <a:p>
              <a:pPr algn="just"/>
              <a:r>
                <a:rPr lang="en-US" altLang="zh-CN" sz="700" i="1">
                  <a:latin typeface="Times New Roman" pitchFamily="18" charset="0"/>
                </a:rPr>
                <a:t>P</a:t>
              </a:r>
              <a:endParaRPr lang="en-US" altLang="zh-CN"/>
            </a:p>
          </p:txBody>
        </p:sp>
        <p:sp>
          <p:nvSpPr>
            <p:cNvPr id="114699" name="Line 8"/>
            <p:cNvSpPr>
              <a:spLocks noChangeShapeType="1"/>
            </p:cNvSpPr>
            <p:nvPr/>
          </p:nvSpPr>
          <p:spPr bwMode="auto">
            <a:xfrm>
              <a:off x="733" y="2496"/>
              <a:ext cx="2160" cy="1"/>
            </a:xfrm>
            <a:prstGeom prst="line">
              <a:avLst/>
            </a:prstGeom>
            <a:noFill/>
            <a:ln w="9525">
              <a:solidFill>
                <a:srgbClr val="000000"/>
              </a:solidFill>
              <a:round/>
              <a:headEnd/>
              <a:tailEnd type="stealth" w="sm" len="med"/>
            </a:ln>
          </p:spPr>
          <p:txBody>
            <a:bodyPr/>
            <a:lstStyle/>
            <a:p>
              <a:endParaRPr lang="zh-CN" altLang="en-US"/>
            </a:p>
          </p:txBody>
        </p:sp>
        <p:sp>
          <p:nvSpPr>
            <p:cNvPr id="114700" name="Text Box 9"/>
            <p:cNvSpPr txBox="1">
              <a:spLocks noChangeArrowheads="1"/>
            </p:cNvSpPr>
            <p:nvPr/>
          </p:nvSpPr>
          <p:spPr bwMode="auto">
            <a:xfrm>
              <a:off x="898" y="2522"/>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0.2</a:t>
              </a:r>
              <a:endParaRPr lang="en-US" altLang="zh-CN"/>
            </a:p>
          </p:txBody>
        </p:sp>
        <p:sp>
          <p:nvSpPr>
            <p:cNvPr id="114701" name="Text Box 10"/>
            <p:cNvSpPr txBox="1">
              <a:spLocks noChangeArrowheads="1"/>
            </p:cNvSpPr>
            <p:nvPr/>
          </p:nvSpPr>
          <p:spPr bwMode="auto">
            <a:xfrm>
              <a:off x="2600" y="2535"/>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1.0</a:t>
              </a:r>
              <a:endParaRPr lang="en-US" altLang="zh-CN"/>
            </a:p>
          </p:txBody>
        </p:sp>
        <p:sp>
          <p:nvSpPr>
            <p:cNvPr id="114702" name="Text Box 11"/>
            <p:cNvSpPr txBox="1">
              <a:spLocks noChangeArrowheads="1"/>
            </p:cNvSpPr>
            <p:nvPr/>
          </p:nvSpPr>
          <p:spPr bwMode="auto">
            <a:xfrm>
              <a:off x="1332" y="2535"/>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0.4</a:t>
              </a:r>
              <a:endParaRPr lang="en-US" altLang="zh-CN"/>
            </a:p>
          </p:txBody>
        </p:sp>
        <p:sp>
          <p:nvSpPr>
            <p:cNvPr id="114703" name="Text Box 12"/>
            <p:cNvSpPr txBox="1">
              <a:spLocks noChangeArrowheads="1"/>
            </p:cNvSpPr>
            <p:nvPr/>
          </p:nvSpPr>
          <p:spPr bwMode="auto">
            <a:xfrm>
              <a:off x="1802" y="2535"/>
              <a:ext cx="362"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0.6</a:t>
              </a:r>
              <a:endParaRPr lang="en-US" altLang="zh-CN"/>
            </a:p>
          </p:txBody>
        </p:sp>
        <p:sp>
          <p:nvSpPr>
            <p:cNvPr id="114704" name="Text Box 13"/>
            <p:cNvSpPr txBox="1">
              <a:spLocks noChangeArrowheads="1"/>
            </p:cNvSpPr>
            <p:nvPr/>
          </p:nvSpPr>
          <p:spPr bwMode="auto">
            <a:xfrm>
              <a:off x="2227" y="2535"/>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0.8</a:t>
              </a:r>
              <a:endParaRPr lang="en-US" altLang="zh-CN"/>
            </a:p>
          </p:txBody>
        </p:sp>
        <p:sp>
          <p:nvSpPr>
            <p:cNvPr id="114705" name="Text Box 14"/>
            <p:cNvSpPr txBox="1">
              <a:spLocks noChangeArrowheads="1"/>
            </p:cNvSpPr>
            <p:nvPr/>
          </p:nvSpPr>
          <p:spPr bwMode="auto">
            <a:xfrm>
              <a:off x="540" y="2431"/>
              <a:ext cx="18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a:t>
              </a:r>
              <a:endParaRPr lang="en-US" altLang="zh-CN"/>
            </a:p>
          </p:txBody>
        </p:sp>
        <p:sp>
          <p:nvSpPr>
            <p:cNvPr id="114706" name="Text Box 15"/>
            <p:cNvSpPr txBox="1">
              <a:spLocks noChangeArrowheads="1"/>
            </p:cNvSpPr>
            <p:nvPr/>
          </p:nvSpPr>
          <p:spPr bwMode="auto">
            <a:xfrm>
              <a:off x="375" y="1989"/>
              <a:ext cx="359"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0.2</a:t>
              </a:r>
              <a:endParaRPr lang="en-US" altLang="zh-CN"/>
            </a:p>
          </p:txBody>
        </p:sp>
        <p:sp>
          <p:nvSpPr>
            <p:cNvPr id="114707" name="Text Box 16"/>
            <p:cNvSpPr txBox="1">
              <a:spLocks noChangeArrowheads="1"/>
            </p:cNvSpPr>
            <p:nvPr/>
          </p:nvSpPr>
          <p:spPr bwMode="auto">
            <a:xfrm>
              <a:off x="362" y="1560"/>
              <a:ext cx="360"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0.4</a:t>
              </a:r>
              <a:endParaRPr lang="en-US" altLang="zh-CN"/>
            </a:p>
          </p:txBody>
        </p:sp>
        <p:sp>
          <p:nvSpPr>
            <p:cNvPr id="114708" name="Text Box 17"/>
            <p:cNvSpPr txBox="1">
              <a:spLocks noChangeArrowheads="1"/>
            </p:cNvSpPr>
            <p:nvPr/>
          </p:nvSpPr>
          <p:spPr bwMode="auto">
            <a:xfrm>
              <a:off x="349" y="1131"/>
              <a:ext cx="362"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0.6</a:t>
              </a:r>
              <a:endParaRPr lang="en-US" altLang="zh-CN"/>
            </a:p>
          </p:txBody>
        </p:sp>
        <p:sp>
          <p:nvSpPr>
            <p:cNvPr id="114709" name="Text Box 18"/>
            <p:cNvSpPr txBox="1">
              <a:spLocks noChangeArrowheads="1"/>
            </p:cNvSpPr>
            <p:nvPr/>
          </p:nvSpPr>
          <p:spPr bwMode="auto">
            <a:xfrm>
              <a:off x="349" y="722"/>
              <a:ext cx="359" cy="312"/>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0.8</a:t>
              </a:r>
              <a:endParaRPr lang="en-US" altLang="zh-CN"/>
            </a:p>
          </p:txBody>
        </p:sp>
        <p:sp>
          <p:nvSpPr>
            <p:cNvPr id="114710" name="Text Box 19"/>
            <p:cNvSpPr txBox="1">
              <a:spLocks noChangeArrowheads="1"/>
            </p:cNvSpPr>
            <p:nvPr/>
          </p:nvSpPr>
          <p:spPr bwMode="auto">
            <a:xfrm>
              <a:off x="360" y="312"/>
              <a:ext cx="360" cy="311"/>
            </a:xfrm>
            <a:prstGeom prst="rect">
              <a:avLst/>
            </a:prstGeom>
            <a:solidFill>
              <a:srgbClr val="FFFFFF"/>
            </a:solidFill>
            <a:ln w="9525">
              <a:noFill/>
              <a:miter lim="800000"/>
              <a:headEnd/>
              <a:tailEnd/>
            </a:ln>
          </p:spPr>
          <p:txBody>
            <a:bodyPr lIns="18000" tIns="10800" rIns="18000" bIns="10800"/>
            <a:lstStyle/>
            <a:p>
              <a:pPr algn="just"/>
              <a:r>
                <a:rPr lang="en-US" altLang="zh-CN" sz="700">
                  <a:latin typeface="Times New Roman" pitchFamily="18" charset="0"/>
                </a:rPr>
                <a:t>1.0</a:t>
              </a:r>
              <a:endParaRPr lang="en-US" altLang="zh-CN"/>
            </a:p>
          </p:txBody>
        </p:sp>
        <p:sp>
          <p:nvSpPr>
            <p:cNvPr id="114711" name="Text Box 20"/>
            <p:cNvSpPr txBox="1">
              <a:spLocks noChangeArrowheads="1"/>
            </p:cNvSpPr>
            <p:nvPr/>
          </p:nvSpPr>
          <p:spPr bwMode="auto">
            <a:xfrm>
              <a:off x="540" y="0"/>
              <a:ext cx="360" cy="313"/>
            </a:xfrm>
            <a:prstGeom prst="rect">
              <a:avLst/>
            </a:prstGeom>
            <a:solidFill>
              <a:srgbClr val="FFFFFF"/>
            </a:solidFill>
            <a:ln w="9525">
              <a:noFill/>
              <a:miter lim="800000"/>
              <a:headEnd/>
              <a:tailEnd/>
            </a:ln>
          </p:spPr>
          <p:txBody>
            <a:bodyPr lIns="18000" tIns="10800" rIns="18000" bIns="10800"/>
            <a:lstStyle/>
            <a:p>
              <a:pPr algn="just"/>
              <a:r>
                <a:rPr lang="en-US" altLang="zh-CN" sz="700" i="1">
                  <a:latin typeface="Times New Roman" pitchFamily="18" charset="0"/>
                </a:rPr>
                <a:t>I</a:t>
              </a:r>
              <a:endParaRPr lang="en-US" altLang="zh-CN"/>
            </a:p>
          </p:txBody>
        </p:sp>
        <p:sp>
          <p:nvSpPr>
            <p:cNvPr id="114712" name="Line 21"/>
            <p:cNvSpPr>
              <a:spLocks noChangeShapeType="1"/>
            </p:cNvSpPr>
            <p:nvPr/>
          </p:nvSpPr>
          <p:spPr bwMode="auto">
            <a:xfrm flipH="1" flipV="1">
              <a:off x="720" y="312"/>
              <a:ext cx="15" cy="2185"/>
            </a:xfrm>
            <a:prstGeom prst="line">
              <a:avLst/>
            </a:prstGeom>
            <a:noFill/>
            <a:ln w="9525">
              <a:solidFill>
                <a:srgbClr val="000000"/>
              </a:solidFill>
              <a:round/>
              <a:headEnd/>
              <a:tailEnd type="stealth" w="sm" len="med"/>
            </a:ln>
          </p:spPr>
          <p:txBody>
            <a:bodyPr lIns="0" tIns="0" rIns="0" bIns="0"/>
            <a:lstStyle/>
            <a:p>
              <a:endParaRPr lang="zh-CN" altLang="en-US"/>
            </a:p>
          </p:txBody>
        </p:sp>
      </p:grpSp>
      <mc:AlternateContent xmlns:mc="http://schemas.openxmlformats.org/markup-compatibility/2006" xmlns:a14="http://schemas.microsoft.com/office/drawing/2010/main">
        <mc:Choice Requires="a14">
          <p:sp>
            <p:nvSpPr>
              <p:cNvPr id="25" name="TextBox 24"/>
              <p:cNvSpPr txBox="1">
                <a:spLocks noChangeArrowheads="1"/>
              </p:cNvSpPr>
              <p:nvPr/>
            </p:nvSpPr>
            <p:spPr bwMode="auto">
              <a:xfrm>
                <a:off x="685800" y="3048000"/>
                <a:ext cx="3200400" cy="3046988"/>
              </a:xfrm>
              <a:prstGeom prst="rect">
                <a:avLst/>
              </a:prstGeom>
              <a:noFill/>
              <a:ln w="9525">
                <a:noFill/>
                <a:miter lim="800000"/>
                <a:headEnd/>
                <a:tailEnd/>
              </a:ln>
            </p:spPr>
            <p:txBody>
              <a:bodyPr wrap="square">
                <a:spAutoFit/>
              </a:bodyPr>
              <a:lstStyle/>
              <a:p>
                <a:pPr>
                  <a:buFont typeface="Arial" charset="0"/>
                  <a:buChar char="•"/>
                </a:pPr>
                <a:r>
                  <a:rPr lang="zh-CN" altLang="en-US" sz="2400" b="1" dirty="0">
                    <a:solidFill>
                      <a:srgbClr val="0070C0"/>
                    </a:solidFill>
                  </a:rPr>
                  <a:t>如果二元信息源的输出符号是确定的，即</a:t>
                </a:r>
                <a14:m>
                  <m:oMath xmlns:m="http://schemas.openxmlformats.org/officeDocument/2006/math">
                    <m:r>
                      <a:rPr lang="en-US" altLang="zh-CN" sz="2400" b="1" i="1" dirty="0" smtClean="0">
                        <a:solidFill>
                          <a:srgbClr val="0070C0"/>
                        </a:solidFill>
                        <a:latin typeface="Cambria Math"/>
                      </a:rPr>
                      <m:t>𝒑</m:t>
                    </m:r>
                    <m:r>
                      <a:rPr lang="zh-CN" altLang="en-US" sz="2400" b="1" i="1" dirty="0">
                        <a:solidFill>
                          <a:srgbClr val="0070C0"/>
                        </a:solidFill>
                        <a:latin typeface="Cambria Math"/>
                      </a:rPr>
                      <m:t>＝</m:t>
                    </m:r>
                    <m:r>
                      <a:rPr lang="en-US" altLang="zh-CN" sz="2400" b="1" i="1" dirty="0">
                        <a:solidFill>
                          <a:srgbClr val="0070C0"/>
                        </a:solidFill>
                        <a:latin typeface="Cambria Math"/>
                      </a:rPr>
                      <m:t>𝟏</m:t>
                    </m:r>
                    <m:r>
                      <a:rPr lang="zh-CN" altLang="en-US" sz="2400" b="1" i="1" dirty="0">
                        <a:solidFill>
                          <a:srgbClr val="0070C0"/>
                        </a:solidFill>
                        <a:latin typeface="Cambria Math"/>
                      </a:rPr>
                      <m:t>或</m:t>
                    </m:r>
                    <m:r>
                      <a:rPr lang="en-US" altLang="zh-CN" sz="2400" b="1" i="1" dirty="0">
                        <a:solidFill>
                          <a:srgbClr val="0070C0"/>
                        </a:solidFill>
                        <a:latin typeface="Cambria Math"/>
                      </a:rPr>
                      <m:t>𝒒</m:t>
                    </m:r>
                    <m:r>
                      <a:rPr lang="zh-CN" altLang="en-US" sz="2400" b="1" i="1" dirty="0">
                        <a:solidFill>
                          <a:srgbClr val="0070C0"/>
                        </a:solidFill>
                        <a:latin typeface="Cambria Math"/>
                      </a:rPr>
                      <m:t>＝</m:t>
                    </m:r>
                    <m:r>
                      <a:rPr lang="en-US" altLang="zh-CN" sz="2400" b="1" i="1" dirty="0">
                        <a:solidFill>
                          <a:srgbClr val="0070C0"/>
                        </a:solidFill>
                        <a:latin typeface="Cambria Math"/>
                      </a:rPr>
                      <m:t>𝟏</m:t>
                    </m:r>
                  </m:oMath>
                </a14:m>
                <a:r>
                  <a:rPr lang="zh-CN" altLang="en-US" sz="2400" b="1" dirty="0">
                    <a:solidFill>
                      <a:srgbClr val="0070C0"/>
                    </a:solidFill>
                  </a:rPr>
                  <a:t>，则该信源不提供任何信息。</a:t>
                </a:r>
                <a:endParaRPr lang="en-US" altLang="zh-CN" sz="2400" b="1" dirty="0">
                  <a:solidFill>
                    <a:srgbClr val="0070C0"/>
                  </a:solidFill>
                </a:endParaRPr>
              </a:p>
              <a:p>
                <a:pPr>
                  <a:buFont typeface="Arial" charset="0"/>
                  <a:buChar char="•"/>
                </a:pPr>
                <a:r>
                  <a:rPr lang="zh-CN" altLang="en-US" sz="2400" b="1" dirty="0">
                    <a:solidFill>
                      <a:srgbClr val="0070C0"/>
                    </a:solidFill>
                  </a:rPr>
                  <a:t>当二元信息符号</a:t>
                </a:r>
                <a:r>
                  <a:rPr lang="en-US" altLang="zh-CN" sz="2400" b="1" dirty="0">
                    <a:solidFill>
                      <a:srgbClr val="0070C0"/>
                    </a:solidFill>
                  </a:rPr>
                  <a:t>0</a:t>
                </a:r>
                <a:r>
                  <a:rPr lang="zh-CN" altLang="en-US" sz="2400" b="1" dirty="0">
                    <a:solidFill>
                      <a:srgbClr val="0070C0"/>
                    </a:solidFill>
                  </a:rPr>
                  <a:t>和</a:t>
                </a:r>
                <a:r>
                  <a:rPr lang="en-US" altLang="zh-CN" sz="2400" b="1" dirty="0">
                    <a:solidFill>
                      <a:srgbClr val="0070C0"/>
                    </a:solidFill>
                  </a:rPr>
                  <a:t>1</a:t>
                </a:r>
                <a:r>
                  <a:rPr lang="zh-CN" altLang="en-US" sz="2400" b="1" dirty="0">
                    <a:solidFill>
                      <a:srgbClr val="0070C0"/>
                    </a:solidFill>
                  </a:rPr>
                  <a:t>以等概率发生时，信源熵达到极大值，等于</a:t>
                </a:r>
                <a:r>
                  <a:rPr lang="en-US" altLang="zh-CN" sz="2400" b="1" dirty="0">
                    <a:solidFill>
                      <a:srgbClr val="0070C0"/>
                    </a:solidFill>
                  </a:rPr>
                  <a:t>1</a:t>
                </a:r>
                <a:r>
                  <a:rPr lang="zh-CN" altLang="en-US" sz="2400" b="1" dirty="0">
                    <a:solidFill>
                      <a:srgbClr val="0070C0"/>
                    </a:solidFill>
                  </a:rPr>
                  <a:t>比特信息量</a:t>
                </a:r>
              </a:p>
            </p:txBody>
          </p:sp>
        </mc:Choice>
        <mc:Fallback xmlns="">
          <p:sp>
            <p:nvSpPr>
              <p:cNvPr id="25" name="TextBox 24"/>
              <p:cNvSpPr txBox="1">
                <a:spLocks noRot="1" noChangeAspect="1" noMove="1" noResize="1" noEditPoints="1" noAdjustHandles="1" noChangeArrowheads="1" noChangeShapeType="1" noTextEdit="1"/>
              </p:cNvSpPr>
              <p:nvPr/>
            </p:nvSpPr>
            <p:spPr bwMode="auto">
              <a:xfrm>
                <a:off x="685800" y="3048000"/>
                <a:ext cx="3200400" cy="3046988"/>
              </a:xfrm>
              <a:prstGeom prst="rect">
                <a:avLst/>
              </a:prstGeom>
              <a:blipFill rotWithShape="1">
                <a:blip r:embed="rId3"/>
                <a:stretch>
                  <a:fillRect l="-3048" t="-1600" b="-3800"/>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777430570"/>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标题 1"/>
          <p:cNvSpPr>
            <a:spLocks noGrp="1"/>
          </p:cNvSpPr>
          <p:nvPr>
            <p:ph type="title"/>
          </p:nvPr>
        </p:nvSpPr>
        <p:spPr/>
        <p:txBody>
          <a:bodyPr/>
          <a:lstStyle/>
          <a:p>
            <a:pPr eaLnBrk="1" hangingPunct="1"/>
            <a:r>
              <a:rPr lang="zh-CN" altLang="en-US" b="0" smtClean="0">
                <a:solidFill>
                  <a:srgbClr val="CC3300"/>
                </a:solidFill>
                <a:ea typeface="宋体" charset="-122"/>
              </a:rPr>
              <a:t>条件熵</a:t>
            </a:r>
          </a:p>
        </p:txBody>
      </p:sp>
      <mc:AlternateContent xmlns:mc="http://schemas.openxmlformats.org/markup-compatibility/2006" xmlns:a14="http://schemas.microsoft.com/office/drawing/2010/main">
        <mc:Choice Requires="a14">
          <p:sp>
            <p:nvSpPr>
              <p:cNvPr id="37895" name="内容占位符 2"/>
              <p:cNvSpPr>
                <a:spLocks noGrp="1"/>
              </p:cNvSpPr>
              <p:nvPr>
                <p:ph idx="1"/>
              </p:nvPr>
            </p:nvSpPr>
            <p:spPr/>
            <p:txBody>
              <a:bodyPr/>
              <a:lstStyle/>
              <a:p>
                <a:pPr eaLnBrk="1" hangingPunct="1"/>
                <a:r>
                  <a:rPr lang="zh-CN" altLang="en-US" dirty="0" smtClean="0">
                    <a:ea typeface="宋体" charset="-122"/>
                  </a:rPr>
                  <a:t>在给定</a:t>
                </a:r>
                <a14:m>
                  <m:oMath xmlns:m="http://schemas.openxmlformats.org/officeDocument/2006/math">
                    <m:r>
                      <a:rPr lang="en-US" altLang="zh-CN" i="1" dirty="0" smtClean="0">
                        <a:latin typeface="Cambria Math"/>
                        <a:ea typeface="宋体" charset="-122"/>
                      </a:rPr>
                      <m:t>𝑦</m:t>
                    </m:r>
                    <m:r>
                      <a:rPr lang="en-US" altLang="zh-CN" i="1" baseline="-25000" dirty="0" err="1" smtClean="0">
                        <a:latin typeface="Cambria Math"/>
                        <a:ea typeface="宋体" charset="-122"/>
                      </a:rPr>
                      <m:t>𝑗</m:t>
                    </m:r>
                  </m:oMath>
                </a14:m>
                <a:r>
                  <a:rPr lang="zh-CN" altLang="en-US" dirty="0" smtClean="0">
                    <a:ea typeface="宋体" charset="-122"/>
                  </a:rPr>
                  <a:t>条件下，</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oMath>
                </a14:m>
                <a:r>
                  <a:rPr lang="zh-CN" altLang="en-US" dirty="0" smtClean="0">
                    <a:ea typeface="宋体" charset="-122"/>
                  </a:rPr>
                  <a:t>的条件自信息量为</a:t>
                </a:r>
                <a14:m>
                  <m:oMath xmlns:m="http://schemas.openxmlformats.org/officeDocument/2006/math">
                    <m:r>
                      <a:rPr lang="en-US" altLang="zh-CN" b="1" i="1" dirty="0">
                        <a:solidFill>
                          <a:srgbClr val="FF0000"/>
                        </a:solidFill>
                        <a:latin typeface="Cambria Math"/>
                        <a:ea typeface="宋体" charset="-122"/>
                      </a:rPr>
                      <m:t>𝑰</m:t>
                    </m:r>
                    <m:r>
                      <a:rPr lang="en-US" altLang="zh-CN" b="1" i="1" dirty="0">
                        <a:solidFill>
                          <a:srgbClr val="FF0000"/>
                        </a:solidFill>
                        <a:latin typeface="Cambria Math"/>
                        <a:ea typeface="宋体" charset="-122"/>
                      </a:rPr>
                      <m:t>(</m:t>
                    </m:r>
                    <m:sSub>
                      <m:sSubPr>
                        <m:ctrlPr>
                          <a:rPr lang="pl-PL" altLang="zh-CN" b="1" i="1" dirty="0">
                            <a:solidFill>
                              <a:srgbClr val="FF0000"/>
                            </a:solidFill>
                            <a:latin typeface="Cambria Math" panose="02040503050406030204" pitchFamily="18" charset="0"/>
                          </a:rPr>
                        </m:ctrlPr>
                      </m:sSubPr>
                      <m:e>
                        <m:r>
                          <a:rPr lang="en-US" altLang="zh-CN" b="1" i="1" dirty="0">
                            <a:solidFill>
                              <a:srgbClr val="FF0000"/>
                            </a:solidFill>
                            <a:latin typeface="Cambria Math"/>
                          </a:rPr>
                          <m:t>𝒙</m:t>
                        </m:r>
                      </m:e>
                      <m:sub>
                        <m:r>
                          <a:rPr lang="en-US" altLang="zh-CN" b="1" i="1" dirty="0">
                            <a:solidFill>
                              <a:srgbClr val="FF0000"/>
                            </a:solidFill>
                            <a:latin typeface="Cambria Math"/>
                          </a:rPr>
                          <m:t>𝒊</m:t>
                        </m:r>
                      </m:sub>
                    </m:sSub>
                    <m:r>
                      <a:rPr lang="pl-PL" altLang="zh-CN" b="1" i="1" dirty="0">
                        <a:solidFill>
                          <a:srgbClr val="FF0000"/>
                        </a:solidFill>
                        <a:latin typeface="Cambria Math"/>
                      </a:rPr>
                      <m:t>,</m:t>
                    </m:r>
                    <m:sSub>
                      <m:sSubPr>
                        <m:ctrlPr>
                          <a:rPr lang="en-US" altLang="zh-CN" b="1" i="1" dirty="0">
                            <a:solidFill>
                              <a:srgbClr val="FF0000"/>
                            </a:solidFill>
                            <a:latin typeface="Cambria Math" panose="02040503050406030204" pitchFamily="18" charset="0"/>
                            <a:ea typeface="宋体" charset="-122"/>
                          </a:rPr>
                        </m:ctrlPr>
                      </m:sSubPr>
                      <m:e>
                        <m:r>
                          <a:rPr lang="en-US" altLang="zh-CN" b="1" i="1" dirty="0">
                            <a:solidFill>
                              <a:srgbClr val="FF0000"/>
                            </a:solidFill>
                            <a:latin typeface="Cambria Math"/>
                            <a:ea typeface="宋体" charset="-122"/>
                          </a:rPr>
                          <m:t>𝑦</m:t>
                        </m:r>
                      </m:e>
                      <m:sub>
                        <m:r>
                          <a:rPr lang="en-US" altLang="zh-CN" b="1" i="1" dirty="0">
                            <a:solidFill>
                              <a:srgbClr val="FF0000"/>
                            </a:solidFill>
                            <a:latin typeface="Cambria Math"/>
                            <a:ea typeface="宋体" charset="-122"/>
                          </a:rPr>
                          <m:t>𝑗</m:t>
                        </m:r>
                      </m:sub>
                    </m:sSub>
                    <m:r>
                      <a:rPr lang="en-US" altLang="zh-CN" b="1" i="1" dirty="0">
                        <a:solidFill>
                          <a:srgbClr val="FF0000"/>
                        </a:solidFill>
                        <a:latin typeface="Cambria Math"/>
                        <a:ea typeface="宋体" charset="-122"/>
                      </a:rPr>
                      <m:t>)</m:t>
                    </m:r>
                  </m:oMath>
                </a14:m>
                <a:r>
                  <a:rPr lang="zh-CN" altLang="en-US" dirty="0" smtClean="0">
                    <a:ea typeface="宋体" charset="-122"/>
                  </a:rPr>
                  <a:t>，</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集合的</a:t>
                </a:r>
                <a:r>
                  <a:rPr lang="zh-CN" altLang="en-US" b="1" dirty="0" smtClean="0">
                    <a:solidFill>
                      <a:srgbClr val="CC3300"/>
                    </a:solidFill>
                    <a:ea typeface="宋体" charset="-122"/>
                  </a:rPr>
                  <a:t>条件熵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err="1" smtClean="0">
                        <a:latin typeface="Cambria Math"/>
                        <a:ea typeface="宋体" charset="-122"/>
                      </a:rPr>
                      <m:t>𝑦</m:t>
                    </m:r>
                    <m:r>
                      <a:rPr lang="en-US" altLang="zh-CN" i="1" baseline="-25000" dirty="0" err="1" smtClean="0">
                        <a:latin typeface="Cambria Math"/>
                        <a:ea typeface="宋体" charset="-122"/>
                      </a:rPr>
                      <m:t>𝑗</m:t>
                    </m:r>
                    <m:r>
                      <a:rPr lang="en-US" altLang="zh-CN" i="1" dirty="0" smtClean="0">
                        <a:latin typeface="Cambria Math"/>
                        <a:ea typeface="宋体" charset="-122"/>
                      </a:rPr>
                      <m:t>)</m:t>
                    </m:r>
                  </m:oMath>
                </a14:m>
                <a:r>
                  <a:rPr lang="zh-CN" altLang="en-US" dirty="0" smtClean="0">
                    <a:ea typeface="宋体" charset="-122"/>
                  </a:rPr>
                  <a:t>为 ：</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在给定</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（即各个</a:t>
                </a:r>
                <a14:m>
                  <m:oMath xmlns:m="http://schemas.openxmlformats.org/officeDocument/2006/math">
                    <m:r>
                      <a:rPr lang="en-US" altLang="zh-CN" i="1" dirty="0" smtClean="0">
                        <a:latin typeface="Cambria Math"/>
                        <a:ea typeface="宋体" charset="-122"/>
                      </a:rPr>
                      <m:t>𝑦</m:t>
                    </m:r>
                    <m:r>
                      <a:rPr lang="en-US" altLang="zh-CN" i="1" baseline="-25000" dirty="0" err="1" smtClean="0">
                        <a:latin typeface="Cambria Math"/>
                        <a:ea typeface="宋体" charset="-122"/>
                      </a:rPr>
                      <m:t>𝑗</m:t>
                    </m:r>
                  </m:oMath>
                </a14:m>
                <a:r>
                  <a:rPr lang="zh-CN" altLang="en-US" dirty="0" smtClean="0">
                    <a:ea typeface="宋体" charset="-122"/>
                  </a:rPr>
                  <a:t>）条件下，</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集合的条件熵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oMath>
                </a14:m>
                <a:r>
                  <a:rPr lang="zh-CN" altLang="en-US" dirty="0" smtClean="0">
                    <a:ea typeface="宋体" charset="-122"/>
                  </a:rPr>
                  <a:t>定义为 </a:t>
                </a:r>
              </a:p>
              <a:p>
                <a:pPr eaLnBrk="1" hangingPunct="1"/>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37895"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762"/>
                </a:stretch>
              </a:blipFill>
            </p:spPr>
            <p:txBody>
              <a:bodyPr/>
              <a:lstStyle/>
              <a:p>
                <a:r>
                  <a:rPr lang="zh-CN" altLang="en-US">
                    <a:noFill/>
                  </a:rPr>
                  <a:t> </a:t>
                </a:r>
              </a:p>
            </p:txBody>
          </p:sp>
        </mc:Fallback>
      </mc:AlternateContent>
      <p:sp>
        <p:nvSpPr>
          <p:cNvPr id="37896" name="日期占位符 3"/>
          <p:cNvSpPr>
            <a:spLocks noGrp="1"/>
          </p:cNvSpPr>
          <p:nvPr>
            <p:ph type="dt" sz="quarter" idx="10"/>
          </p:nvPr>
        </p:nvSpPr>
        <p:spPr>
          <a:noFill/>
        </p:spPr>
        <p:txBody>
          <a:bodyPr/>
          <a:lstStyle/>
          <a:p>
            <a:fld id="{12E52BEC-00E2-454C-952E-9D8CB2D9A53F}" type="datetime1">
              <a:rPr lang="zh-CN" altLang="en-US" smtClean="0">
                <a:ea typeface="宋体" charset="-122"/>
              </a:rPr>
              <a:t>2020/11/19</a:t>
            </a:fld>
            <a:endParaRPr lang="en-US" altLang="zh-CN" smtClean="0">
              <a:ea typeface="宋体" charset="-122"/>
            </a:endParaRPr>
          </a:p>
        </p:txBody>
      </p:sp>
      <p:sp>
        <p:nvSpPr>
          <p:cNvPr id="37897"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37898" name="灯片编号占位符 5"/>
          <p:cNvSpPr>
            <a:spLocks noGrp="1"/>
          </p:cNvSpPr>
          <p:nvPr>
            <p:ph type="sldNum" sz="quarter" idx="12"/>
          </p:nvPr>
        </p:nvSpPr>
        <p:spPr>
          <a:noFill/>
        </p:spPr>
        <p:txBody>
          <a:bodyPr/>
          <a:lstStyle/>
          <a:p>
            <a:fld id="{D245DF0C-08AA-4F85-B4E9-140E654B1839}" type="slidenum">
              <a:rPr lang="en-US" altLang="zh-CN" smtClean="0">
                <a:ea typeface="宋体" charset="-122"/>
              </a:rPr>
              <a:pPr/>
              <a:t>79</a:t>
            </a:fld>
            <a:endParaRPr lang="en-US" altLang="zh-CN" smtClean="0">
              <a:ea typeface="宋体" charset="-122"/>
            </a:endParaRPr>
          </a:p>
        </p:txBody>
      </p:sp>
      <p:graphicFrame>
        <p:nvGraphicFramePr>
          <p:cNvPr id="37890" name="Object 4"/>
          <p:cNvGraphicFramePr>
            <a:graphicFrameLocks noChangeAspect="1"/>
          </p:cNvGraphicFramePr>
          <p:nvPr/>
        </p:nvGraphicFramePr>
        <p:xfrm>
          <a:off x="2090738" y="2971800"/>
          <a:ext cx="4811712" cy="782638"/>
        </p:xfrm>
        <a:graphic>
          <a:graphicData uri="http://schemas.openxmlformats.org/presentationml/2006/ole">
            <mc:AlternateContent xmlns:mc="http://schemas.openxmlformats.org/markup-compatibility/2006">
              <mc:Choice xmlns:v="urn:schemas-microsoft-com:vml" Requires="v">
                <p:oleObj spid="_x0000_s106518" name="Equation" r:id="rId4" imgW="2108160" imgH="342720" progId="Equation.DSMT4">
                  <p:embed/>
                </p:oleObj>
              </mc:Choice>
              <mc:Fallback>
                <p:oleObj name="Equation" r:id="rId4" imgW="2108160" imgH="342720" progId="Equation.DSMT4">
                  <p:embed/>
                  <p:pic>
                    <p:nvPicPr>
                      <p:cNvPr id="3789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738" y="2971800"/>
                        <a:ext cx="4811712"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1" name="Object 6"/>
          <p:cNvGraphicFramePr>
            <a:graphicFrameLocks noChangeAspect="1"/>
          </p:cNvGraphicFramePr>
          <p:nvPr/>
        </p:nvGraphicFramePr>
        <p:xfrm>
          <a:off x="914400" y="4876800"/>
          <a:ext cx="3886200" cy="727075"/>
        </p:xfrm>
        <a:graphic>
          <a:graphicData uri="http://schemas.openxmlformats.org/presentationml/2006/ole">
            <mc:AlternateContent xmlns:mc="http://schemas.openxmlformats.org/markup-compatibility/2006">
              <mc:Choice xmlns:v="urn:schemas-microsoft-com:vml" Requires="v">
                <p:oleObj spid="_x0000_s106519" r:id="rId6" imgW="1905510" imgH="355460" progId="Equation.DSMT4">
                  <p:embed/>
                </p:oleObj>
              </mc:Choice>
              <mc:Fallback>
                <p:oleObj r:id="rId6" imgW="1905510" imgH="355460" progId="Equation.DSMT4">
                  <p:embed/>
                  <p:pic>
                    <p:nvPicPr>
                      <p:cNvPr id="3789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4876800"/>
                        <a:ext cx="38862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8"/>
          <p:cNvGraphicFramePr>
            <a:graphicFrameLocks noChangeAspect="1"/>
          </p:cNvGraphicFramePr>
          <p:nvPr/>
        </p:nvGraphicFramePr>
        <p:xfrm>
          <a:off x="4876800" y="4876800"/>
          <a:ext cx="3733800" cy="749300"/>
        </p:xfrm>
        <a:graphic>
          <a:graphicData uri="http://schemas.openxmlformats.org/presentationml/2006/ole">
            <mc:AlternateContent xmlns:mc="http://schemas.openxmlformats.org/markup-compatibility/2006">
              <mc:Choice xmlns:v="urn:schemas-microsoft-com:vml" Requires="v">
                <p:oleObj spid="_x0000_s106520" r:id="rId8" imgW="1791345" imgH="355460" progId="Equation.DSMT4">
                  <p:embed/>
                </p:oleObj>
              </mc:Choice>
              <mc:Fallback>
                <p:oleObj r:id="rId8" imgW="1791345" imgH="355460" progId="Equation.DSMT4">
                  <p:embed/>
                  <p:pic>
                    <p:nvPicPr>
                      <p:cNvPr id="37892"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876800"/>
                        <a:ext cx="37338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10"/>
          <p:cNvGraphicFramePr>
            <a:graphicFrameLocks noChangeAspect="1"/>
          </p:cNvGraphicFramePr>
          <p:nvPr/>
        </p:nvGraphicFramePr>
        <p:xfrm>
          <a:off x="2133600" y="5638800"/>
          <a:ext cx="2971800" cy="749300"/>
        </p:xfrm>
        <a:graphic>
          <a:graphicData uri="http://schemas.openxmlformats.org/presentationml/2006/ole">
            <mc:AlternateContent xmlns:mc="http://schemas.openxmlformats.org/markup-compatibility/2006">
              <mc:Choice xmlns:v="urn:schemas-microsoft-com:vml" Requires="v">
                <p:oleObj spid="_x0000_s106521" r:id="rId10" imgW="1414412" imgH="356583" progId="Equation.DSMT4">
                  <p:embed/>
                </p:oleObj>
              </mc:Choice>
              <mc:Fallback>
                <p:oleObj r:id="rId10" imgW="1414412" imgH="356583" progId="Equation.DSMT4">
                  <p:embed/>
                  <p:pic>
                    <p:nvPicPr>
                      <p:cNvPr id="37893"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5638800"/>
                        <a:ext cx="297180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54453176"/>
      </p:ext>
    </p:extLst>
  </p:cSld>
  <p:clrMapOvr>
    <a:masterClrMapping/>
  </p:clrMapOvr>
  <p:transition>
    <p:wedg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914400" y="457200"/>
            <a:ext cx="7391400" cy="563563"/>
          </a:xfrm>
        </p:spPr>
        <p:txBody>
          <a:bodyPr/>
          <a:lstStyle/>
          <a:p>
            <a:r>
              <a:rPr lang="zh-CN" altLang="en-US" b="1" dirty="0"/>
              <a:t>简单加法密码分析</a:t>
            </a:r>
          </a:p>
        </p:txBody>
      </p:sp>
      <p:sp>
        <p:nvSpPr>
          <p:cNvPr id="64515" name="Rectangle 3"/>
          <p:cNvSpPr>
            <a:spLocks noGrp="1" noChangeArrowheads="1"/>
          </p:cNvSpPr>
          <p:nvPr>
            <p:ph type="body" idx="1"/>
          </p:nvPr>
        </p:nvSpPr>
        <p:spPr>
          <a:xfrm>
            <a:off x="457200" y="1020763"/>
            <a:ext cx="8153400" cy="5410200"/>
          </a:xfrm>
        </p:spPr>
        <p:txBody>
          <a:bodyPr/>
          <a:lstStyle/>
          <a:p>
            <a:r>
              <a:rPr lang="zh-CN" altLang="en-US" sz="2800" b="1" dirty="0"/>
              <a:t>只有 </a:t>
            </a:r>
            <a:r>
              <a:rPr lang="en-US" altLang="zh-CN" sz="2800" b="1" dirty="0" smtClean="0"/>
              <a:t>26 </a:t>
            </a:r>
            <a:r>
              <a:rPr lang="zh-CN" altLang="en-US" sz="2800" b="1" dirty="0"/>
              <a:t>种可能（</a:t>
            </a:r>
            <a:r>
              <a:rPr lang="en-US" altLang="zh-CN" sz="2800" b="1" dirty="0"/>
              <a:t>only have </a:t>
            </a:r>
            <a:r>
              <a:rPr lang="en-US" altLang="zh-CN" sz="2800" b="1" dirty="0" smtClean="0"/>
              <a:t>26 </a:t>
            </a:r>
            <a:r>
              <a:rPr lang="en-US" altLang="zh-CN" sz="2800" b="1" dirty="0"/>
              <a:t>possible ciphers </a:t>
            </a:r>
            <a:r>
              <a:rPr lang="zh-CN" altLang="en-US" sz="2800" b="1" dirty="0"/>
              <a:t>）</a:t>
            </a:r>
          </a:p>
          <a:p>
            <a:pPr lvl="1"/>
            <a:r>
              <a:rPr lang="en-US" altLang="zh-CN" sz="2000" b="1" dirty="0"/>
              <a:t>A maps to A,B,..Z </a:t>
            </a:r>
          </a:p>
          <a:p>
            <a:r>
              <a:rPr lang="zh-CN" altLang="en-US" sz="2800" b="1" dirty="0"/>
              <a:t>可以简单的实验每个密钥（穷密钥搜索）</a:t>
            </a:r>
          </a:p>
          <a:p>
            <a:r>
              <a:rPr lang="zh-CN" altLang="en-US" sz="2800" b="1" dirty="0"/>
              <a:t>给定一些密文，实验每个密钥。</a:t>
            </a:r>
            <a:r>
              <a:rPr lang="zh-CN" altLang="en-US" sz="2400" b="1" dirty="0"/>
              <a:t> </a:t>
            </a:r>
          </a:p>
          <a:p>
            <a:pPr>
              <a:buFontTx/>
              <a:buNone/>
            </a:pPr>
            <a:r>
              <a:rPr lang="zh-CN" altLang="en-US" sz="2400" b="1" dirty="0"/>
              <a:t>     </a:t>
            </a:r>
            <a:r>
              <a:rPr lang="en-US" altLang="zh-CN" sz="2400" b="1" dirty="0"/>
              <a:t>LIZHZLVKWRUHSODFHOHWWHUV   Original </a:t>
            </a:r>
            <a:r>
              <a:rPr lang="en-US" altLang="zh-CN" sz="2400" b="1" dirty="0" err="1"/>
              <a:t>ciphertext</a:t>
            </a:r>
            <a:r>
              <a:rPr lang="en-US" altLang="zh-CN" sz="2400" b="1" dirty="0"/>
              <a:t> KHYGYKUJVQTGRNCEGNGVVGTU    try shift of 1 JGXFXJTIUPSFQMBDFMFUUFST          try shift of 2 </a:t>
            </a:r>
            <a:r>
              <a:rPr lang="en-US" altLang="zh-CN" sz="2400" b="1" dirty="0">
                <a:solidFill>
                  <a:srgbClr val="FF3300"/>
                </a:solidFill>
              </a:rPr>
              <a:t>IFWEWISHTOREPLACELETTERS</a:t>
            </a:r>
            <a:r>
              <a:rPr lang="en-US" altLang="zh-CN" sz="2400" b="1" dirty="0"/>
              <a:t>          try shift of 3 HEVDVHRGSNQDOKZBDKDSSDQR   try shift of 4 GDUCUGQFRMPCNJYACJCRRCPQ      try shift of 5 ..... MJAIAMWLXSVITPEGIPIXXIVW          try shift of 25 </a:t>
            </a:r>
          </a:p>
          <a:p>
            <a:r>
              <a:rPr lang="en-US" altLang="zh-CN" sz="2800" b="1" dirty="0" err="1"/>
              <a:t>eg</a:t>
            </a:r>
            <a:r>
              <a:rPr lang="en-US" altLang="zh-CN" sz="2800" b="1" dirty="0"/>
              <a:t>. break </a:t>
            </a:r>
            <a:r>
              <a:rPr lang="en-US" altLang="zh-CN" sz="2800" b="1" dirty="0" err="1"/>
              <a:t>ciphertext</a:t>
            </a:r>
            <a:r>
              <a:rPr lang="en-US" altLang="zh-CN" sz="2800" b="1" dirty="0"/>
              <a:t> "GCUA VQ DTGCM"</a:t>
            </a:r>
            <a:r>
              <a:rPr lang="en-US" altLang="zh-CN" sz="2400" b="1" dirty="0"/>
              <a:t> </a:t>
            </a:r>
            <a:endParaRPr lang="en-US" altLang="zh-CN" b="1"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14"/>
                                        </p:tgtEl>
                                        <p:attrNameLst>
                                          <p:attrName>style.visibility</p:attrName>
                                        </p:attrNameLst>
                                      </p:cBhvr>
                                      <p:to>
                                        <p:strVal val="visible"/>
                                      </p:to>
                                    </p:set>
                                    <p:anim calcmode="lin" valueType="num">
                                      <p:cBhvr additive="base">
                                        <p:cTn id="7" dur="500" fill="hold"/>
                                        <p:tgtEl>
                                          <p:spTgt spid="64514"/>
                                        </p:tgtEl>
                                        <p:attrNameLst>
                                          <p:attrName>ppt_x</p:attrName>
                                        </p:attrNameLst>
                                      </p:cBhvr>
                                      <p:tavLst>
                                        <p:tav tm="0">
                                          <p:val>
                                            <p:strVal val="#ppt_x"/>
                                          </p:val>
                                        </p:tav>
                                        <p:tav tm="100000">
                                          <p:val>
                                            <p:strVal val="#ppt_x"/>
                                          </p:val>
                                        </p:tav>
                                      </p:tavLst>
                                    </p:anim>
                                    <p:anim calcmode="lin" valueType="num">
                                      <p:cBhvr additive="base">
                                        <p:cTn id="8" dur="500" fill="hold"/>
                                        <p:tgtEl>
                                          <p:spTgt spid="645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4" fill="hold" grpId="0" nodeType="clickEffect">
                                  <p:stCondLst>
                                    <p:cond delay="0"/>
                                  </p:stCondLst>
                                  <p:childTnLst>
                                    <p:set>
                                      <p:cBhvr>
                                        <p:cTn id="12" dur="1" fill="hold">
                                          <p:stCondLst>
                                            <p:cond delay="0"/>
                                          </p:stCondLst>
                                        </p:cTn>
                                        <p:tgtEl>
                                          <p:spTgt spid="64515">
                                            <p:txEl>
                                              <p:pRg st="0" end="0"/>
                                            </p:txEl>
                                          </p:spTgt>
                                        </p:tgtEl>
                                        <p:attrNameLst>
                                          <p:attrName>style.visibility</p:attrName>
                                        </p:attrNameLst>
                                      </p:cBhvr>
                                      <p:to>
                                        <p:strVal val="visible"/>
                                      </p:to>
                                    </p:set>
                                    <p:animEffect transition="in" filter="wheel(4)">
                                      <p:cBhvr>
                                        <p:cTn id="13" dur="2000"/>
                                        <p:tgtEl>
                                          <p:spTgt spid="64515">
                                            <p:txEl>
                                              <p:pRg st="0" end="0"/>
                                            </p:txEl>
                                          </p:spTgt>
                                        </p:tgtEl>
                                      </p:cBhvr>
                                    </p:animEffect>
                                  </p:childTnLst>
                                </p:cTn>
                              </p:par>
                              <p:par>
                                <p:cTn id="14" presetID="21" presetClass="entr" presetSubtype="4" fill="hold" grpId="0" nodeType="withEffect">
                                  <p:stCondLst>
                                    <p:cond delay="0"/>
                                  </p:stCondLst>
                                  <p:childTnLst>
                                    <p:set>
                                      <p:cBhvr>
                                        <p:cTn id="15" dur="1" fill="hold">
                                          <p:stCondLst>
                                            <p:cond delay="0"/>
                                          </p:stCondLst>
                                        </p:cTn>
                                        <p:tgtEl>
                                          <p:spTgt spid="64515">
                                            <p:txEl>
                                              <p:pRg st="1" end="1"/>
                                            </p:txEl>
                                          </p:spTgt>
                                        </p:tgtEl>
                                        <p:attrNameLst>
                                          <p:attrName>style.visibility</p:attrName>
                                        </p:attrNameLst>
                                      </p:cBhvr>
                                      <p:to>
                                        <p:strVal val="visible"/>
                                      </p:to>
                                    </p:set>
                                    <p:animEffect transition="in" filter="wheel(4)">
                                      <p:cBhvr>
                                        <p:cTn id="16" dur="2000"/>
                                        <p:tgtEl>
                                          <p:spTgt spid="645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4" fill="hold" grpId="0" nodeType="clickEffect">
                                  <p:stCondLst>
                                    <p:cond delay="0"/>
                                  </p:stCondLst>
                                  <p:childTnLst>
                                    <p:set>
                                      <p:cBhvr>
                                        <p:cTn id="20" dur="1" fill="hold">
                                          <p:stCondLst>
                                            <p:cond delay="0"/>
                                          </p:stCondLst>
                                        </p:cTn>
                                        <p:tgtEl>
                                          <p:spTgt spid="64515">
                                            <p:txEl>
                                              <p:pRg st="2" end="2"/>
                                            </p:txEl>
                                          </p:spTgt>
                                        </p:tgtEl>
                                        <p:attrNameLst>
                                          <p:attrName>style.visibility</p:attrName>
                                        </p:attrNameLst>
                                      </p:cBhvr>
                                      <p:to>
                                        <p:strVal val="visible"/>
                                      </p:to>
                                    </p:set>
                                    <p:animEffect transition="in" filter="wheel(4)">
                                      <p:cBhvr>
                                        <p:cTn id="21" dur="2000"/>
                                        <p:tgtEl>
                                          <p:spTgt spid="6451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4" fill="hold" grpId="0" nodeType="clickEffect">
                                  <p:stCondLst>
                                    <p:cond delay="0"/>
                                  </p:stCondLst>
                                  <p:childTnLst>
                                    <p:set>
                                      <p:cBhvr>
                                        <p:cTn id="25" dur="1" fill="hold">
                                          <p:stCondLst>
                                            <p:cond delay="0"/>
                                          </p:stCondLst>
                                        </p:cTn>
                                        <p:tgtEl>
                                          <p:spTgt spid="64515">
                                            <p:txEl>
                                              <p:pRg st="3" end="3"/>
                                            </p:txEl>
                                          </p:spTgt>
                                        </p:tgtEl>
                                        <p:attrNameLst>
                                          <p:attrName>style.visibility</p:attrName>
                                        </p:attrNameLst>
                                      </p:cBhvr>
                                      <p:to>
                                        <p:strVal val="visible"/>
                                      </p:to>
                                    </p:set>
                                    <p:animEffect transition="in" filter="wheel(4)">
                                      <p:cBhvr>
                                        <p:cTn id="26" dur="2000"/>
                                        <p:tgtEl>
                                          <p:spTgt spid="6451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4" fill="hold" grpId="0" nodeType="clickEffect">
                                  <p:stCondLst>
                                    <p:cond delay="0"/>
                                  </p:stCondLst>
                                  <p:childTnLst>
                                    <p:set>
                                      <p:cBhvr>
                                        <p:cTn id="30" dur="1" fill="hold">
                                          <p:stCondLst>
                                            <p:cond delay="0"/>
                                          </p:stCondLst>
                                        </p:cTn>
                                        <p:tgtEl>
                                          <p:spTgt spid="64515">
                                            <p:txEl>
                                              <p:pRg st="4" end="4"/>
                                            </p:txEl>
                                          </p:spTgt>
                                        </p:tgtEl>
                                        <p:attrNameLst>
                                          <p:attrName>style.visibility</p:attrName>
                                        </p:attrNameLst>
                                      </p:cBhvr>
                                      <p:to>
                                        <p:strVal val="visible"/>
                                      </p:to>
                                    </p:set>
                                    <p:animEffect transition="in" filter="wheel(4)">
                                      <p:cBhvr>
                                        <p:cTn id="31" dur="2000"/>
                                        <p:tgtEl>
                                          <p:spTgt spid="6451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4" fill="hold" grpId="0" nodeType="clickEffect">
                                  <p:stCondLst>
                                    <p:cond delay="0"/>
                                  </p:stCondLst>
                                  <p:childTnLst>
                                    <p:set>
                                      <p:cBhvr>
                                        <p:cTn id="35" dur="1" fill="hold">
                                          <p:stCondLst>
                                            <p:cond delay="0"/>
                                          </p:stCondLst>
                                        </p:cTn>
                                        <p:tgtEl>
                                          <p:spTgt spid="64515">
                                            <p:txEl>
                                              <p:pRg st="5" end="5"/>
                                            </p:txEl>
                                          </p:spTgt>
                                        </p:tgtEl>
                                        <p:attrNameLst>
                                          <p:attrName>style.visibility</p:attrName>
                                        </p:attrNameLst>
                                      </p:cBhvr>
                                      <p:to>
                                        <p:strVal val="visible"/>
                                      </p:to>
                                    </p:set>
                                    <p:animEffect transition="in" filter="wheel(4)">
                                      <p:cBhvr>
                                        <p:cTn id="36" dur="2000"/>
                                        <p:tgtEl>
                                          <p:spTgt spid="645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P spid="6451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8917" name="内容占位符 2"/>
              <p:cNvSpPr>
                <a:spLocks noGrp="1"/>
              </p:cNvSpPr>
              <p:nvPr>
                <p:ph idx="1"/>
              </p:nvPr>
            </p:nvSpPr>
            <p:spPr/>
            <p:txBody>
              <a:bodyPr/>
              <a:lstStyle/>
              <a:p>
                <a:pPr eaLnBrk="1" hangingPunct="1"/>
                <a:r>
                  <a:rPr lang="zh-CN" altLang="en-US" dirty="0" smtClean="0">
                    <a:ea typeface="宋体" charset="-122"/>
                  </a:rPr>
                  <a:t>条件熵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oMath>
                </a14:m>
                <a:r>
                  <a:rPr lang="zh-CN" altLang="en-US" dirty="0" smtClean="0">
                    <a:ea typeface="宋体" charset="-122"/>
                  </a:rPr>
                  <a:t>表示已知</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后，</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的不确定度</a:t>
                </a:r>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在给定</a:t>
                </a:r>
                <a14:m>
                  <m:oMath xmlns:m="http://schemas.openxmlformats.org/officeDocument/2006/math">
                    <m:r>
                      <a:rPr lang="en-US" altLang="zh-CN" i="1" dirty="0" smtClean="0">
                        <a:latin typeface="Cambria Math"/>
                        <a:ea typeface="宋体" charset="-122"/>
                      </a:rPr>
                      <m:t>𝑋</m:t>
                    </m:r>
                  </m:oMath>
                </a14:m>
                <a:r>
                  <a:rPr lang="en-US" altLang="zh-CN" dirty="0" smtClean="0">
                    <a:ea typeface="宋体" charset="-122"/>
                  </a:rPr>
                  <a:t>(</a:t>
                </a:r>
                <a:r>
                  <a:rPr lang="zh-CN" altLang="en-US" dirty="0" smtClean="0">
                    <a:ea typeface="宋体" charset="-122"/>
                  </a:rPr>
                  <a:t>即各个</a:t>
                </a:r>
                <a14:m>
                  <m:oMath xmlns:m="http://schemas.openxmlformats.org/officeDocument/2006/math">
                    <m:sSub>
                      <m:sSubPr>
                        <m:ctrlPr>
                          <a:rPr lang="en-US" altLang="zh-CN" i="1" smtClean="0">
                            <a:latin typeface="Cambria Math" panose="02040503050406030204" pitchFamily="18" charset="0"/>
                            <a:ea typeface="宋体" charset="-122"/>
                          </a:rPr>
                        </m:ctrlPr>
                      </m:sSubPr>
                      <m:e>
                        <m:r>
                          <a:rPr lang="en-US" altLang="zh-CN" b="0" i="1" smtClean="0">
                            <a:latin typeface="Cambria Math" panose="02040503050406030204" pitchFamily="18" charset="0"/>
                            <a:ea typeface="宋体" charset="-122"/>
                          </a:rPr>
                          <m:t>𝑥</m:t>
                        </m:r>
                      </m:e>
                      <m:sub>
                        <m:r>
                          <a:rPr lang="en-US" altLang="zh-CN" b="0" i="1" smtClean="0">
                            <a:latin typeface="Cambria Math" panose="02040503050406030204" pitchFamily="18" charset="0"/>
                            <a:ea typeface="宋体" charset="-122"/>
                          </a:rPr>
                          <m:t>𝑖</m:t>
                        </m:r>
                      </m:sub>
                    </m:sSub>
                  </m:oMath>
                </a14:m>
                <a:r>
                  <a:rPr lang="en-US" altLang="zh-CN" dirty="0" smtClean="0">
                    <a:ea typeface="宋体" charset="-122"/>
                  </a:rPr>
                  <a:t>)</a:t>
                </a:r>
                <a:r>
                  <a:rPr lang="zh-CN" altLang="en-US" dirty="0" smtClean="0">
                    <a:ea typeface="宋体" charset="-122"/>
                  </a:rPr>
                  <a:t>条件下，</a:t>
                </a:r>
                <a14:m>
                  <m:oMath xmlns:m="http://schemas.openxmlformats.org/officeDocument/2006/math">
                    <m:r>
                      <a:rPr lang="en-US" altLang="zh-CN" i="1" dirty="0" smtClean="0">
                        <a:latin typeface="Cambria Math"/>
                        <a:ea typeface="宋体" charset="-122"/>
                      </a:rPr>
                      <m:t>𝑌</m:t>
                    </m:r>
                  </m:oMath>
                </a14:m>
                <a:r>
                  <a:rPr lang="zh-CN" altLang="en-US" dirty="0" smtClean="0">
                    <a:ea typeface="宋体" charset="-122"/>
                  </a:rPr>
                  <a:t>集合的条件熵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a14:m>
                <a:r>
                  <a:rPr lang="zh-CN" altLang="en-US" dirty="0" smtClean="0">
                    <a:ea typeface="宋体" charset="-122"/>
                  </a:rPr>
                  <a:t>定义为：</a:t>
                </a:r>
              </a:p>
            </p:txBody>
          </p:sp>
        </mc:Choice>
        <mc:Fallback xmlns="">
          <p:sp>
            <p:nvSpPr>
              <p:cNvPr id="38917" name="内容占位符 2"/>
              <p:cNvSpPr>
                <a:spLocks noGrp="1" noRot="1" noChangeAspect="1" noMove="1" noResize="1" noEditPoints="1" noAdjustHandles="1" noChangeArrowheads="1" noChangeShapeType="1" noTextEdit="1"/>
              </p:cNvSpPr>
              <p:nvPr>
                <p:ph idx="1"/>
              </p:nvPr>
            </p:nvSpPr>
            <p:spPr>
              <a:blipFill>
                <a:blip r:embed="rId3"/>
                <a:stretch>
                  <a:fillRect l="-1259" t="-1762"/>
                </a:stretch>
              </a:blipFill>
            </p:spPr>
            <p:txBody>
              <a:bodyPr/>
              <a:lstStyle/>
              <a:p>
                <a:r>
                  <a:rPr lang="zh-CN" altLang="en-US">
                    <a:noFill/>
                  </a:rPr>
                  <a:t> </a:t>
                </a:r>
              </a:p>
            </p:txBody>
          </p:sp>
        </mc:Fallback>
      </mc:AlternateContent>
      <p:sp>
        <p:nvSpPr>
          <p:cNvPr id="38918" name="日期占位符 3"/>
          <p:cNvSpPr>
            <a:spLocks noGrp="1"/>
          </p:cNvSpPr>
          <p:nvPr>
            <p:ph type="dt" sz="quarter" idx="10"/>
          </p:nvPr>
        </p:nvSpPr>
        <p:spPr>
          <a:noFill/>
        </p:spPr>
        <p:txBody>
          <a:bodyPr/>
          <a:lstStyle/>
          <a:p>
            <a:fld id="{EC9F243A-98BA-4B1E-BD55-E4CB4E92FB0C}" type="datetime1">
              <a:rPr lang="zh-CN" altLang="en-US" smtClean="0">
                <a:ea typeface="宋体" charset="-122"/>
              </a:rPr>
              <a:t>2020/11/19</a:t>
            </a:fld>
            <a:endParaRPr lang="en-US" altLang="zh-CN" smtClean="0">
              <a:ea typeface="宋体" charset="-122"/>
            </a:endParaRPr>
          </a:p>
        </p:txBody>
      </p:sp>
      <p:sp>
        <p:nvSpPr>
          <p:cNvPr id="38919"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38920" name="灯片编号占位符 5"/>
          <p:cNvSpPr>
            <a:spLocks noGrp="1"/>
          </p:cNvSpPr>
          <p:nvPr>
            <p:ph type="sldNum" sz="quarter" idx="12"/>
          </p:nvPr>
        </p:nvSpPr>
        <p:spPr>
          <a:noFill/>
        </p:spPr>
        <p:txBody>
          <a:bodyPr/>
          <a:lstStyle/>
          <a:p>
            <a:fld id="{D70A991E-5E3D-4849-BC7E-3AF0AE084F90}" type="slidenum">
              <a:rPr lang="en-US" altLang="zh-CN" smtClean="0">
                <a:ea typeface="宋体" charset="-122"/>
              </a:rPr>
              <a:pPr/>
              <a:t>80</a:t>
            </a:fld>
            <a:endParaRPr lang="en-US" altLang="zh-CN" smtClean="0">
              <a:ea typeface="宋体" charset="-122"/>
            </a:endParaRPr>
          </a:p>
        </p:txBody>
      </p:sp>
      <p:graphicFrame>
        <p:nvGraphicFramePr>
          <p:cNvPr id="38914" name="Object 12"/>
          <p:cNvGraphicFramePr>
            <a:graphicFrameLocks noChangeAspect="1"/>
          </p:cNvGraphicFramePr>
          <p:nvPr>
            <p:extLst/>
          </p:nvPr>
        </p:nvGraphicFramePr>
        <p:xfrm>
          <a:off x="2087562" y="4114800"/>
          <a:ext cx="4267200" cy="777875"/>
        </p:xfrm>
        <a:graphic>
          <a:graphicData uri="http://schemas.openxmlformats.org/presentationml/2006/ole">
            <mc:AlternateContent xmlns:mc="http://schemas.openxmlformats.org/markup-compatibility/2006">
              <mc:Choice xmlns:v="urn:schemas-microsoft-com:vml" Requires="v">
                <p:oleObj spid="_x0000_s107532" r:id="rId4" imgW="1931080" imgH="355460" progId="Equation.DSMT4">
                  <p:embed/>
                </p:oleObj>
              </mc:Choice>
              <mc:Fallback>
                <p:oleObj r:id="rId4" imgW="1931080" imgH="355460" progId="Equation.DSMT4">
                  <p:embed/>
                  <p:pic>
                    <p:nvPicPr>
                      <p:cNvPr id="38914"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2" y="4114800"/>
                        <a:ext cx="42672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14"/>
          <p:cNvGraphicFramePr>
            <a:graphicFrameLocks noChangeAspect="1"/>
          </p:cNvGraphicFramePr>
          <p:nvPr>
            <p:extLst/>
          </p:nvPr>
        </p:nvGraphicFramePr>
        <p:xfrm>
          <a:off x="3443288" y="4876800"/>
          <a:ext cx="3719512" cy="755650"/>
        </p:xfrm>
        <a:graphic>
          <a:graphicData uri="http://schemas.openxmlformats.org/presentationml/2006/ole">
            <mc:AlternateContent xmlns:mc="http://schemas.openxmlformats.org/markup-compatibility/2006">
              <mc:Choice xmlns:v="urn:schemas-microsoft-com:vml" Requires="v">
                <p:oleObj spid="_x0000_s107533" name="Equation" r:id="rId6" imgW="1765080" imgH="355320" progId="Equation.DSMT4">
                  <p:embed/>
                </p:oleObj>
              </mc:Choice>
              <mc:Fallback>
                <p:oleObj name="Equation" r:id="rId6" imgW="1765080" imgH="355320" progId="Equation.DSMT4">
                  <p:embed/>
                  <p:pic>
                    <p:nvPicPr>
                      <p:cNvPr id="38915"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3288" y="4876800"/>
                        <a:ext cx="3719512"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7000254"/>
      </p:ext>
    </p:extLst>
  </p:cSld>
  <p:clrMapOvr>
    <a:masterClrMapping/>
  </p:clrMapOvr>
  <p:transition>
    <p:wedg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标题 1"/>
          <p:cNvSpPr>
            <a:spLocks noGrp="1"/>
          </p:cNvSpPr>
          <p:nvPr>
            <p:ph type="title"/>
          </p:nvPr>
        </p:nvSpPr>
        <p:spPr/>
        <p:txBody>
          <a:bodyPr/>
          <a:lstStyle/>
          <a:p>
            <a:pPr eaLnBrk="1" hangingPunct="1"/>
            <a:r>
              <a:rPr lang="zh-CN" altLang="en-US" smtClean="0">
                <a:ea typeface="宋体" charset="-122"/>
              </a:rPr>
              <a:t>联合熵</a:t>
            </a:r>
          </a:p>
        </p:txBody>
      </p:sp>
      <mc:AlternateContent xmlns:mc="http://schemas.openxmlformats.org/markup-compatibility/2006" xmlns:a14="http://schemas.microsoft.com/office/drawing/2010/main">
        <mc:Choice Requires="a14">
          <p:sp>
            <p:nvSpPr>
              <p:cNvPr id="39941" name="内容占位符 2"/>
              <p:cNvSpPr>
                <a:spLocks noGrp="1"/>
              </p:cNvSpPr>
              <p:nvPr>
                <p:ph idx="1"/>
              </p:nvPr>
            </p:nvSpPr>
            <p:spPr/>
            <p:txBody>
              <a:bodyPr/>
              <a:lstStyle/>
              <a:p>
                <a:pPr eaLnBrk="1" hangingPunct="1"/>
                <a:r>
                  <a:rPr lang="zh-CN" altLang="en-US" b="1" dirty="0" smtClean="0">
                    <a:solidFill>
                      <a:srgbClr val="FF0000"/>
                    </a:solidFill>
                    <a:ea typeface="宋体" charset="-122"/>
                  </a:rPr>
                  <a:t>联合熵</a:t>
                </a:r>
                <a:r>
                  <a:rPr lang="zh-CN" altLang="en-US" dirty="0" smtClean="0">
                    <a:ea typeface="宋体" charset="-122"/>
                  </a:rPr>
                  <a:t>是联合符号集合</a:t>
                </a:r>
                <a14:m>
                  <m:oMath xmlns:m="http://schemas.openxmlformats.org/officeDocument/2006/math">
                    <m:r>
                      <a:rPr lang="en-US" altLang="zh-CN" i="1" dirty="0" smtClean="0">
                        <a:latin typeface="Cambria Math"/>
                        <a:ea typeface="宋体" charset="-122"/>
                      </a:rPr>
                      <m:t>𝑋𝑌</m:t>
                    </m:r>
                  </m:oMath>
                </a14:m>
                <a:r>
                  <a:rPr lang="zh-CN" altLang="en-US" dirty="0" smtClean="0">
                    <a:ea typeface="宋体" charset="-122"/>
                  </a:rPr>
                  <a:t>上的每个元素对</a:t>
                </a:r>
                <a14:m>
                  <m:oMath xmlns:m="http://schemas.openxmlformats.org/officeDocument/2006/math">
                    <m:r>
                      <a:rPr lang="en-US" altLang="zh-CN" i="1" dirty="0" smtClean="0">
                        <a:latin typeface="Cambria Math"/>
                        <a:ea typeface="宋体" charset="-122"/>
                      </a:rPr>
                      <m:t>𝑥</m:t>
                    </m:r>
                    <m:r>
                      <a:rPr lang="en-US" altLang="zh-CN" sz="2400" i="1" baseline="-25000" dirty="0" smtClean="0">
                        <a:latin typeface="Cambria Math"/>
                        <a:ea typeface="宋体" charset="-122"/>
                      </a:rPr>
                      <m:t>𝑖</m:t>
                    </m:r>
                    <m:r>
                      <a:rPr lang="en-US" altLang="zh-CN" i="1" dirty="0" smtClean="0">
                        <a:latin typeface="Cambria Math"/>
                        <a:ea typeface="宋体" charset="-122"/>
                      </a:rPr>
                      <m:t> </m:t>
                    </m:r>
                    <m:r>
                      <a:rPr lang="en-US" altLang="zh-CN" b="0" i="1" dirty="0" smtClean="0">
                        <a:latin typeface="Cambria Math"/>
                        <a:ea typeface="宋体" charset="-122"/>
                      </a:rPr>
                      <m:t>,</m:t>
                    </m:r>
                    <m:r>
                      <a:rPr lang="en-US" altLang="zh-CN" i="1" dirty="0" err="1" smtClean="0">
                        <a:latin typeface="Cambria Math"/>
                        <a:ea typeface="宋体" charset="-122"/>
                      </a:rPr>
                      <m:t>𝑦</m:t>
                    </m:r>
                    <m:r>
                      <a:rPr lang="en-US" altLang="zh-CN" sz="2400" i="1" baseline="-25000" dirty="0" err="1" smtClean="0">
                        <a:latin typeface="Cambria Math"/>
                        <a:ea typeface="宋体" charset="-122"/>
                      </a:rPr>
                      <m:t>𝑗</m:t>
                    </m:r>
                  </m:oMath>
                </a14:m>
                <a:r>
                  <a:rPr lang="zh-CN" altLang="en-US" dirty="0" smtClean="0">
                    <a:ea typeface="宋体" charset="-122"/>
                  </a:rPr>
                  <a:t>的自信息量的概率加权平均值，定义为 ：</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联合熵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𝑋𝑌</m:t>
                    </m:r>
                    <m:r>
                      <a:rPr lang="en-US" altLang="zh-CN" i="1" dirty="0" smtClean="0">
                        <a:latin typeface="Cambria Math"/>
                        <a:ea typeface="宋体" charset="-122"/>
                      </a:rPr>
                      <m:t>)</m:t>
                    </m:r>
                    <m:r>
                      <a:rPr lang="zh-CN" altLang="en-US" i="1" dirty="0" smtClean="0">
                        <a:latin typeface="Cambria Math"/>
                        <a:ea typeface="宋体" charset="-122"/>
                      </a:rPr>
                      <m:t>表示</m:t>
                    </m:r>
                    <m:r>
                      <a:rPr lang="en-US" altLang="zh-CN" b="1" i="1" dirty="0" smtClean="0">
                        <a:solidFill>
                          <a:srgbClr val="CC3300"/>
                        </a:solidFill>
                        <a:latin typeface="Cambria Math"/>
                        <a:ea typeface="宋体" charset="-122"/>
                      </a:rPr>
                      <m:t>𝑿</m:t>
                    </m:r>
                    <m:r>
                      <a:rPr lang="zh-CN" altLang="en-US" b="1" i="1" dirty="0" smtClean="0">
                        <a:solidFill>
                          <a:srgbClr val="CC3300"/>
                        </a:solidFill>
                        <a:latin typeface="Cambria Math"/>
                        <a:ea typeface="宋体" charset="-122"/>
                      </a:rPr>
                      <m:t>和</m:t>
                    </m:r>
                    <m:r>
                      <a:rPr lang="en-US" altLang="zh-CN" b="1" i="1" dirty="0" smtClean="0">
                        <a:solidFill>
                          <a:srgbClr val="CC3300"/>
                        </a:solidFill>
                        <a:latin typeface="Cambria Math"/>
                        <a:ea typeface="宋体" charset="-122"/>
                      </a:rPr>
                      <m:t>𝒀</m:t>
                    </m:r>
                  </m:oMath>
                </a14:m>
                <a:r>
                  <a:rPr lang="zh-CN" altLang="en-US" b="1" dirty="0" smtClean="0">
                    <a:solidFill>
                      <a:srgbClr val="CC3300"/>
                    </a:solidFill>
                    <a:ea typeface="宋体" charset="-122"/>
                  </a:rPr>
                  <a:t>同时发生的不确定度</a:t>
                </a:r>
              </a:p>
              <a:p>
                <a:pPr eaLnBrk="1" hangingPunct="1"/>
                <a:endParaRPr lang="zh-CN" altLang="en-US" dirty="0" smtClean="0">
                  <a:ea typeface="宋体" charset="-122"/>
                </a:endParaRPr>
              </a:p>
            </p:txBody>
          </p:sp>
        </mc:Choice>
        <mc:Fallback xmlns="">
          <p:sp>
            <p:nvSpPr>
              <p:cNvPr id="39941"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626" r="-74"/>
                </a:stretch>
              </a:blipFill>
            </p:spPr>
            <p:txBody>
              <a:bodyPr/>
              <a:lstStyle/>
              <a:p>
                <a:r>
                  <a:rPr lang="zh-CN" altLang="en-US">
                    <a:noFill/>
                  </a:rPr>
                  <a:t> </a:t>
                </a:r>
              </a:p>
            </p:txBody>
          </p:sp>
        </mc:Fallback>
      </mc:AlternateContent>
      <p:sp>
        <p:nvSpPr>
          <p:cNvPr id="39942" name="日期占位符 3"/>
          <p:cNvSpPr>
            <a:spLocks noGrp="1"/>
          </p:cNvSpPr>
          <p:nvPr>
            <p:ph type="dt" sz="quarter" idx="10"/>
          </p:nvPr>
        </p:nvSpPr>
        <p:spPr>
          <a:noFill/>
        </p:spPr>
        <p:txBody>
          <a:bodyPr/>
          <a:lstStyle/>
          <a:p>
            <a:fld id="{E3854557-5051-44E8-B136-31BAE0E59838}" type="datetime1">
              <a:rPr lang="zh-CN" altLang="en-US" smtClean="0">
                <a:ea typeface="宋体" charset="-122"/>
              </a:rPr>
              <a:t>2020/11/19</a:t>
            </a:fld>
            <a:endParaRPr lang="en-US" altLang="zh-CN" smtClean="0">
              <a:ea typeface="宋体" charset="-122"/>
            </a:endParaRPr>
          </a:p>
        </p:txBody>
      </p:sp>
      <p:sp>
        <p:nvSpPr>
          <p:cNvPr id="39943" name="页脚占位符 4"/>
          <p:cNvSpPr>
            <a:spLocks noGrp="1"/>
          </p:cNvSpPr>
          <p:nvPr>
            <p:ph type="ftr" sz="quarter" idx="11"/>
          </p:nvPr>
        </p:nvSpPr>
        <p:spPr>
          <a:noFill/>
        </p:spPr>
        <p:txBody>
          <a:bodyPr/>
          <a:lstStyle/>
          <a:p>
            <a:r>
              <a:rPr lang="en-US" altLang="zh-CN" dirty="0" smtClean="0">
                <a:ea typeface="华文隶书"/>
                <a:cs typeface="华文隶书"/>
              </a:rPr>
              <a:t>is.cumt.edu.cn</a:t>
            </a:r>
          </a:p>
        </p:txBody>
      </p:sp>
      <p:sp>
        <p:nvSpPr>
          <p:cNvPr id="39944" name="灯片编号占位符 5"/>
          <p:cNvSpPr>
            <a:spLocks noGrp="1"/>
          </p:cNvSpPr>
          <p:nvPr>
            <p:ph type="sldNum" sz="quarter" idx="12"/>
          </p:nvPr>
        </p:nvSpPr>
        <p:spPr>
          <a:noFill/>
        </p:spPr>
        <p:txBody>
          <a:bodyPr/>
          <a:lstStyle/>
          <a:p>
            <a:fld id="{D212C4D0-1694-440C-8F2F-20E5786ADAAB}" type="slidenum">
              <a:rPr lang="en-US" altLang="zh-CN" smtClean="0">
                <a:ea typeface="宋体" charset="-122"/>
              </a:rPr>
              <a:pPr/>
              <a:t>81</a:t>
            </a:fld>
            <a:endParaRPr lang="en-US" altLang="zh-CN" smtClean="0">
              <a:ea typeface="宋体" charset="-122"/>
            </a:endParaRPr>
          </a:p>
        </p:txBody>
      </p:sp>
      <p:graphicFrame>
        <p:nvGraphicFramePr>
          <p:cNvPr id="39938" name="Object 4"/>
          <p:cNvGraphicFramePr>
            <a:graphicFrameLocks noChangeAspect="1"/>
          </p:cNvGraphicFramePr>
          <p:nvPr/>
        </p:nvGraphicFramePr>
        <p:xfrm>
          <a:off x="838200" y="2819400"/>
          <a:ext cx="4038600" cy="768350"/>
        </p:xfrm>
        <a:graphic>
          <a:graphicData uri="http://schemas.openxmlformats.org/presentationml/2006/ole">
            <mc:AlternateContent xmlns:mc="http://schemas.openxmlformats.org/markup-compatibility/2006">
              <mc:Choice xmlns:v="urn:schemas-microsoft-com:vml" Requires="v">
                <p:oleObj spid="_x0000_s108556" r:id="rId4" imgW="1854730" imgH="355460" progId="Equation.DSMT4">
                  <p:embed/>
                </p:oleObj>
              </mc:Choice>
              <mc:Fallback>
                <p:oleObj r:id="rId4" imgW="1854730" imgH="355460" progId="Equation.DSMT4">
                  <p:embed/>
                  <p:pic>
                    <p:nvPicPr>
                      <p:cNvPr id="3993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19400"/>
                        <a:ext cx="403860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39" name="Object 6"/>
          <p:cNvGraphicFramePr>
            <a:graphicFrameLocks noChangeAspect="1"/>
          </p:cNvGraphicFramePr>
          <p:nvPr/>
        </p:nvGraphicFramePr>
        <p:xfrm>
          <a:off x="4953000" y="2819400"/>
          <a:ext cx="3429000" cy="709613"/>
        </p:xfrm>
        <a:graphic>
          <a:graphicData uri="http://schemas.openxmlformats.org/presentationml/2006/ole">
            <mc:AlternateContent xmlns:mc="http://schemas.openxmlformats.org/markup-compatibility/2006">
              <mc:Choice xmlns:v="urn:schemas-microsoft-com:vml" Requires="v">
                <p:oleObj spid="_x0000_s108557" r:id="rId6" imgW="1714995" imgH="355460" progId="Equation.DSMT4">
                  <p:embed/>
                </p:oleObj>
              </mc:Choice>
              <mc:Fallback>
                <p:oleObj r:id="rId6" imgW="1714995" imgH="355460" progId="Equation.DSMT4">
                  <p:embed/>
                  <p:pic>
                    <p:nvPicPr>
                      <p:cNvPr id="39939"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2819400"/>
                        <a:ext cx="3429000"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74261216"/>
      </p:ext>
    </p:extLst>
  </p:cSld>
  <p:clrMapOvr>
    <a:masterClrMapping/>
  </p:clrMapOvr>
  <p:transition>
    <p:wedg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p:txBody>
          <a:bodyPr/>
          <a:lstStyle/>
          <a:p>
            <a:pPr eaLnBrk="1" hangingPunct="1"/>
            <a:r>
              <a:rPr lang="zh-CN" altLang="en-US" dirty="0" smtClean="0">
                <a:ea typeface="宋体" charset="-122"/>
              </a:rPr>
              <a:t>熵的基本性质 </a:t>
            </a:r>
          </a:p>
        </p:txBody>
      </p:sp>
      <mc:AlternateContent xmlns:mc="http://schemas.openxmlformats.org/markup-compatibility/2006" xmlns:a14="http://schemas.microsoft.com/office/drawing/2010/main">
        <mc:Choice Requires="a14">
          <p:sp>
            <p:nvSpPr>
              <p:cNvPr id="71682" name="内容占位符 2"/>
              <p:cNvSpPr>
                <a:spLocks noGrp="1"/>
              </p:cNvSpPr>
              <p:nvPr>
                <p:ph idx="1"/>
              </p:nvPr>
            </p:nvSpPr>
            <p:spPr>
              <a:xfrm>
                <a:off x="304800" y="1828800"/>
                <a:ext cx="8382000" cy="4495800"/>
              </a:xfrm>
            </p:spPr>
            <p:txBody>
              <a:bodyPr/>
              <a:lstStyle/>
              <a:p>
                <a:pPr eaLnBrk="1" hangingPunct="1"/>
                <a:r>
                  <a:rPr lang="zh-CN" altLang="en-US" b="1" dirty="0" smtClean="0">
                    <a:solidFill>
                      <a:srgbClr val="FF0000"/>
                    </a:solidFill>
                    <a:ea typeface="宋体" charset="-122"/>
                  </a:rPr>
                  <a:t>性质</a:t>
                </a:r>
                <a:r>
                  <a:rPr lang="en-US" altLang="zh-CN" b="1" dirty="0" smtClean="0">
                    <a:solidFill>
                      <a:srgbClr val="FF0000"/>
                    </a:solidFill>
                    <a:ea typeface="宋体" charset="-122"/>
                  </a:rPr>
                  <a:t>1</a:t>
                </a:r>
                <a:r>
                  <a:rPr lang="zh-CN" altLang="en-US" b="1" dirty="0" smtClean="0">
                    <a:solidFill>
                      <a:srgbClr val="FF0000"/>
                    </a:solidFill>
                    <a:ea typeface="宋体" charset="-122"/>
                  </a:rPr>
                  <a:t>：非负性</a:t>
                </a:r>
                <a:endParaRPr lang="zh-CN" altLang="en-US" b="1" i="1" dirty="0" smtClean="0">
                  <a:solidFill>
                    <a:srgbClr val="FF0000"/>
                  </a:solidFill>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𝑥</m:t>
                      </m:r>
                      <m:r>
                        <a:rPr lang="en-US" altLang="zh-CN" i="1" baseline="-25000" dirty="0" smtClean="0">
                          <a:latin typeface="Cambria Math"/>
                          <a:ea typeface="宋体" charset="-122"/>
                        </a:rPr>
                        <m:t>2</m:t>
                      </m:r>
                      <m:r>
                        <a:rPr lang="en-US" altLang="zh-CN" i="1" dirty="0" smtClean="0">
                          <a:latin typeface="Cambria Math"/>
                          <a:ea typeface="宋体" charset="-122"/>
                        </a:rPr>
                        <m:t>, …, </m:t>
                      </m:r>
                      <m:r>
                        <a:rPr lang="en-US" altLang="zh-CN" i="1" dirty="0" err="1" smtClean="0">
                          <a:latin typeface="Cambria Math"/>
                          <a:ea typeface="宋体" charset="-122"/>
                        </a:rPr>
                        <m:t>𝑥</m:t>
                      </m:r>
                      <m:r>
                        <a:rPr lang="en-US" altLang="zh-CN" i="1" baseline="-25000" dirty="0" err="1" smtClean="0">
                          <a:latin typeface="Cambria Math"/>
                          <a:ea typeface="宋体" charset="-122"/>
                        </a:rPr>
                        <m:t>𝑛</m:t>
                      </m:r>
                      <m:r>
                        <a:rPr lang="en-US" altLang="zh-CN" i="1" dirty="0" smtClean="0">
                          <a:latin typeface="Cambria Math"/>
                          <a:ea typeface="宋体" charset="-122"/>
                        </a:rPr>
                        <m:t>)≥0</m:t>
                      </m:r>
                    </m:oMath>
                  </m:oMathPara>
                </a14:m>
                <a:endParaRPr lang="en-US" altLang="zh-CN" dirty="0" smtClean="0">
                  <a:ea typeface="宋体" charset="-122"/>
                </a:endParaRPr>
              </a:p>
              <a:p>
                <a:pPr eaLnBrk="1" hangingPunct="1">
                  <a:lnSpc>
                    <a:spcPct val="90000"/>
                  </a:lnSpc>
                  <a:buFontTx/>
                  <a:buNone/>
                </a:pPr>
                <a:r>
                  <a:rPr lang="en-US" altLang="zh-CN" dirty="0" smtClean="0">
                    <a:ea typeface="宋体" charset="-122"/>
                  </a:rPr>
                  <a:t>    </a:t>
                </a:r>
                <a:r>
                  <a:rPr lang="zh-CN" altLang="en-US" dirty="0" smtClean="0">
                    <a:ea typeface="宋体" charset="-122"/>
                  </a:rPr>
                  <a:t>其中等号只有在</a:t>
                </a:r>
                <a14:m>
                  <m:oMath xmlns:m="http://schemas.openxmlformats.org/officeDocument/2006/math">
                    <m:r>
                      <a:rPr lang="en-US" altLang="zh-CN" i="1" dirty="0" smtClean="0">
                        <a:latin typeface="Cambria Math"/>
                        <a:ea typeface="宋体" charset="-122"/>
                      </a:rPr>
                      <m:t>𝑥</m:t>
                    </m:r>
                    <m:r>
                      <a:rPr lang="en-US" altLang="zh-CN" i="1" baseline="-25000" dirty="0" smtClean="0">
                        <a:latin typeface="Cambria Math"/>
                        <a:ea typeface="宋体" charset="-122"/>
                      </a:rPr>
                      <m:t>𝑖</m:t>
                    </m:r>
                    <m:r>
                      <a:rPr lang="zh-CN" altLang="en-US" i="1" dirty="0" smtClean="0">
                        <a:latin typeface="Cambria Math"/>
                        <a:ea typeface="宋体" charset="-122"/>
                      </a:rPr>
                      <m:t>＝</m:t>
                    </m:r>
                    <m:r>
                      <a:rPr lang="en-US" altLang="zh-CN" i="1" dirty="0" smtClean="0">
                        <a:latin typeface="Cambria Math"/>
                        <a:ea typeface="宋体" charset="-122"/>
                      </a:rPr>
                      <m:t>1</m:t>
                    </m:r>
                  </m:oMath>
                </a14:m>
                <a:r>
                  <a:rPr lang="zh-CN" altLang="en-US" dirty="0" smtClean="0">
                    <a:ea typeface="宋体" charset="-122"/>
                  </a:rPr>
                  <a:t>时成立。因为</a:t>
                </a:r>
                <a14:m>
                  <m:oMath xmlns:m="http://schemas.openxmlformats.org/officeDocument/2006/math">
                    <m:r>
                      <a:rPr lang="en-US" altLang="zh-CN" i="1" dirty="0" smtClean="0">
                        <a:latin typeface="Cambria Math"/>
                        <a:ea typeface="宋体" charset="-122"/>
                      </a:rPr>
                      <m:t>0≤</m:t>
                    </m:r>
                    <m:r>
                      <a:rPr lang="en-US" altLang="zh-CN" i="1" dirty="0" smtClean="0">
                        <a:latin typeface="Cambria Math"/>
                        <a:ea typeface="宋体" charset="-122"/>
                      </a:rPr>
                      <m:t>𝑝</m:t>
                    </m:r>
                    <m:r>
                      <a:rPr lang="en-US" altLang="zh-CN" i="1" dirty="0" smtClean="0">
                        <a:latin typeface="Cambria Math"/>
                        <a:ea typeface="宋体" charset="-122"/>
                      </a:rPr>
                      <m:t>(</m:t>
                    </m:r>
                    <m:sSub>
                      <m:sSubPr>
                        <m:ctrlPr>
                          <a:rPr lang="en-US" altLang="zh-CN" i="1" dirty="0" smtClean="0">
                            <a:latin typeface="Cambria Math" panose="02040503050406030204" pitchFamily="18" charset="0"/>
                            <a:ea typeface="宋体" charset="-122"/>
                          </a:rPr>
                        </m:ctrlPr>
                      </m:sSubPr>
                      <m:e>
                        <m:r>
                          <a:rPr lang="en-US" altLang="zh-CN" b="0" i="1" dirty="0" smtClean="0">
                            <a:latin typeface="Cambria Math"/>
                            <a:ea typeface="宋体" charset="-122"/>
                          </a:rPr>
                          <m:t>𝑥</m:t>
                        </m:r>
                      </m:e>
                      <m:sub>
                        <m:r>
                          <a:rPr lang="en-US" altLang="zh-CN" b="0" i="1" dirty="0" smtClean="0">
                            <a:latin typeface="Cambria Math"/>
                            <a:ea typeface="宋体" charset="-122"/>
                          </a:rPr>
                          <m:t>𝑖</m:t>
                        </m:r>
                      </m:sub>
                    </m:sSub>
                    <m:r>
                      <a:rPr lang="en-US" altLang="zh-CN" i="1" dirty="0" smtClean="0">
                        <a:latin typeface="Cambria Math"/>
                        <a:ea typeface="宋体" charset="-122"/>
                      </a:rPr>
                      <m:t>)≤1</m:t>
                    </m:r>
                  </m:oMath>
                </a14:m>
                <a:r>
                  <a:rPr lang="zh-CN" altLang="en-US" dirty="0" smtClean="0">
                    <a:ea typeface="宋体" charset="-122"/>
                  </a:rPr>
                  <a:t>，则 </a:t>
                </a:r>
                <a14:m>
                  <m:oMath xmlns:m="http://schemas.openxmlformats.org/officeDocument/2006/math">
                    <m:r>
                      <m:rPr>
                        <m:sty m:val="p"/>
                      </m:rPr>
                      <a:rPr lang="en-US" altLang="zh-CN" i="1" dirty="0" smtClean="0">
                        <a:latin typeface="Cambria Math"/>
                        <a:ea typeface="宋体" charset="-122"/>
                      </a:rPr>
                      <m:t>log</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sSub>
                      <m:sSubPr>
                        <m:ctrlPr>
                          <a:rPr lang="en-US" altLang="zh-CN" i="1" dirty="0">
                            <a:latin typeface="Cambria Math" panose="02040503050406030204" pitchFamily="18" charset="0"/>
                            <a:ea typeface="宋体" charset="-122"/>
                          </a:rPr>
                        </m:ctrlPr>
                      </m:sSubPr>
                      <m:e>
                        <m:r>
                          <a:rPr lang="en-US" altLang="zh-CN" i="1" dirty="0">
                            <a:latin typeface="Cambria Math"/>
                            <a:ea typeface="宋体" charset="-122"/>
                          </a:rPr>
                          <m:t>𝑥</m:t>
                        </m:r>
                      </m:e>
                      <m:sub>
                        <m:r>
                          <a:rPr lang="en-US" altLang="zh-CN" i="1" dirty="0">
                            <a:latin typeface="Cambria Math"/>
                            <a:ea typeface="宋体" charset="-122"/>
                          </a:rPr>
                          <m:t>𝑖</m:t>
                        </m:r>
                      </m:sub>
                    </m:sSub>
                    <m:r>
                      <a:rPr lang="en-US" altLang="zh-CN" i="1" dirty="0" smtClean="0">
                        <a:latin typeface="Cambria Math"/>
                        <a:ea typeface="宋体" charset="-122"/>
                      </a:rPr>
                      <m:t>)</m:t>
                    </m:r>
                  </m:oMath>
                </a14:m>
                <a:r>
                  <a:rPr lang="zh-CN" altLang="en-US" dirty="0" smtClean="0">
                    <a:ea typeface="宋体" charset="-122"/>
                  </a:rPr>
                  <a:t>一定</a:t>
                </a:r>
                <a:r>
                  <a:rPr lang="zh-CN" altLang="en-US" dirty="0" smtClean="0">
                    <a:solidFill>
                      <a:srgbClr val="FF00FF"/>
                    </a:solidFill>
                    <a:ea typeface="宋体" charset="-122"/>
                  </a:rPr>
                  <a:t>≤</a:t>
                </a:r>
                <a:r>
                  <a:rPr lang="en-US" altLang="zh-CN" dirty="0" smtClean="0">
                    <a:solidFill>
                      <a:srgbClr val="FF00FF"/>
                    </a:solidFill>
                    <a:ea typeface="宋体" charset="-122"/>
                  </a:rPr>
                  <a:t>0</a:t>
                </a:r>
                <a:r>
                  <a:rPr lang="zh-CN" altLang="en-US" dirty="0" smtClean="0">
                    <a:ea typeface="宋体" charset="-122"/>
                  </a:rPr>
                  <a:t>，所以</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a14:m>
                <a:r>
                  <a:rPr lang="zh-CN" altLang="en-US" dirty="0" smtClean="0">
                    <a:ea typeface="宋体" charset="-122"/>
                  </a:rPr>
                  <a:t>是非负的</a:t>
                </a:r>
                <a:endParaRPr lang="en-US" altLang="zh-CN" dirty="0" smtClean="0">
                  <a:ea typeface="宋体" charset="-122"/>
                </a:endParaRPr>
              </a:p>
              <a:p>
                <a:pPr eaLnBrk="1" hangingPunct="1">
                  <a:lnSpc>
                    <a:spcPct val="90000"/>
                  </a:lnSpc>
                  <a:buFontTx/>
                  <a:buNone/>
                </a:pPr>
                <a:endParaRPr lang="en-US" altLang="zh-CN" dirty="0" smtClean="0">
                  <a:ea typeface="宋体" charset="-122"/>
                </a:endParaRPr>
              </a:p>
              <a:p>
                <a:pPr eaLnBrk="1" hangingPunct="1">
                  <a:lnSpc>
                    <a:spcPct val="90000"/>
                  </a:lnSpc>
                </a:pPr>
                <a:r>
                  <a:rPr lang="zh-CN" altLang="en-US" b="1" dirty="0" smtClean="0">
                    <a:solidFill>
                      <a:srgbClr val="FF0000"/>
                    </a:solidFill>
                    <a:ea typeface="宋体" charset="-122"/>
                  </a:rPr>
                  <a:t>性质</a:t>
                </a:r>
                <a:r>
                  <a:rPr lang="en-US" altLang="zh-CN" b="1" dirty="0" smtClean="0">
                    <a:solidFill>
                      <a:srgbClr val="FF0000"/>
                    </a:solidFill>
                    <a:ea typeface="宋体" charset="-122"/>
                  </a:rPr>
                  <a:t>2</a:t>
                </a:r>
                <a:r>
                  <a:rPr lang="zh-CN" altLang="en-US" b="1" dirty="0" smtClean="0">
                    <a:solidFill>
                      <a:srgbClr val="FF0000"/>
                    </a:solidFill>
                    <a:ea typeface="宋体" charset="-122"/>
                  </a:rPr>
                  <a:t>：对称性</a:t>
                </a:r>
              </a:p>
              <a:p>
                <a:pPr eaLnBrk="1" hangingPunct="1">
                  <a:lnSpc>
                    <a:spcPct val="90000"/>
                  </a:lnSpc>
                  <a:buFontTx/>
                  <a:buNone/>
                </a:pPr>
                <a:r>
                  <a:rPr lang="zh-CN" altLang="en-US" dirty="0" smtClean="0">
                    <a:ea typeface="宋体" charset="-122"/>
                  </a:rPr>
                  <a:t>    熵函数所有变量可以互换，而不影响函数值。即</a:t>
                </a:r>
                <a:endParaRPr lang="zh-CN" altLang="pt-BR" i="1" dirty="0" smtClean="0">
                  <a:ea typeface="宋体" charset="-122"/>
                </a:endParaRPr>
              </a:p>
              <a:p>
                <a:pPr algn="ctr" eaLnBrk="1" hangingPunct="1">
                  <a:lnSpc>
                    <a:spcPct val="90000"/>
                  </a:lnSpc>
                  <a:buFontTx/>
                  <a:buNone/>
                </a:pPr>
                <a14:m>
                  <m:oMathPara xmlns:m="http://schemas.openxmlformats.org/officeDocument/2006/math">
                    <m:oMathParaPr>
                      <m:jc m:val="centerGroup"/>
                    </m:oMathParaPr>
                    <m:oMath xmlns:m="http://schemas.openxmlformats.org/officeDocument/2006/math">
                      <m:r>
                        <a:rPr lang="pt-BR" altLang="zh-CN" sz="3600" i="1" dirty="0" smtClean="0">
                          <a:latin typeface="Cambria Math"/>
                          <a:ea typeface="宋体" charset="-122"/>
                        </a:rPr>
                        <m:t>𝐻</m:t>
                      </m:r>
                      <m:r>
                        <a:rPr lang="pt-BR" altLang="zh-CN" sz="3600" i="1" dirty="0" smtClean="0">
                          <a:latin typeface="Cambria Math"/>
                          <a:ea typeface="宋体" charset="-122"/>
                        </a:rPr>
                        <m:t>(</m:t>
                      </m:r>
                      <m:r>
                        <a:rPr lang="pt-BR" altLang="zh-CN" sz="3600" i="1" dirty="0" smtClean="0">
                          <a:latin typeface="Cambria Math"/>
                          <a:ea typeface="宋体" charset="-122"/>
                        </a:rPr>
                        <m:t>𝑥</m:t>
                      </m:r>
                      <m:r>
                        <a:rPr lang="pt-BR" altLang="zh-CN" sz="3600" i="1" baseline="-25000" dirty="0" smtClean="0">
                          <a:latin typeface="Cambria Math"/>
                          <a:ea typeface="宋体" charset="-122"/>
                        </a:rPr>
                        <m:t>1</m:t>
                      </m:r>
                      <m:r>
                        <a:rPr lang="pt-BR" altLang="zh-CN" sz="3600" i="1" dirty="0" smtClean="0">
                          <a:latin typeface="Cambria Math"/>
                          <a:ea typeface="宋体" charset="-122"/>
                        </a:rPr>
                        <m:t>, </m:t>
                      </m:r>
                      <m:r>
                        <a:rPr lang="pt-BR" altLang="zh-CN" sz="3600" i="1" dirty="0" smtClean="0">
                          <a:latin typeface="Cambria Math"/>
                          <a:ea typeface="宋体" charset="-122"/>
                        </a:rPr>
                        <m:t>𝑥</m:t>
                      </m:r>
                      <m:r>
                        <a:rPr lang="pt-BR" altLang="zh-CN" sz="3600" i="1" baseline="-25000" dirty="0" smtClean="0">
                          <a:latin typeface="Cambria Math"/>
                          <a:ea typeface="宋体" charset="-122"/>
                        </a:rPr>
                        <m:t>2</m:t>
                      </m:r>
                      <m:r>
                        <a:rPr lang="pt-BR" altLang="zh-CN" sz="3600" i="1" dirty="0" smtClean="0">
                          <a:latin typeface="Cambria Math"/>
                          <a:ea typeface="宋体" charset="-122"/>
                        </a:rPr>
                        <m:t>,…, .</m:t>
                      </m:r>
                      <m:sSub>
                        <m:sSubPr>
                          <m:ctrlPr>
                            <a:rPr lang="en-US" altLang="zh-CN" sz="3200" i="1" dirty="0">
                              <a:latin typeface="Cambria Math" panose="02040503050406030204" pitchFamily="18" charset="0"/>
                              <a:ea typeface="宋体" charset="-122"/>
                            </a:rPr>
                          </m:ctrlPr>
                        </m:sSubPr>
                        <m:e>
                          <m:r>
                            <a:rPr lang="en-US" altLang="zh-CN" sz="3200" i="1" dirty="0">
                              <a:latin typeface="Cambria Math"/>
                              <a:ea typeface="宋体" charset="-122"/>
                            </a:rPr>
                            <m:t>𝑥</m:t>
                          </m:r>
                        </m:e>
                        <m:sub>
                          <m:r>
                            <a:rPr lang="en-US" altLang="zh-CN" sz="3200" b="0" i="1" dirty="0" smtClean="0">
                              <a:latin typeface="Cambria Math"/>
                              <a:ea typeface="宋体" charset="-122"/>
                            </a:rPr>
                            <m:t>𝑛</m:t>
                          </m:r>
                        </m:sub>
                      </m:sSub>
                      <m:r>
                        <a:rPr lang="pt-BR" altLang="zh-CN" sz="3600" i="1" dirty="0" smtClean="0">
                          <a:latin typeface="Cambria Math"/>
                          <a:ea typeface="宋体" charset="-122"/>
                        </a:rPr>
                        <m:t>)</m:t>
                      </m:r>
                      <m:r>
                        <a:rPr lang="zh-CN" altLang="pt-BR" sz="3600" i="1" dirty="0" smtClean="0">
                          <a:latin typeface="Cambria Math"/>
                          <a:ea typeface="宋体" charset="-122"/>
                        </a:rPr>
                        <m:t>＝</m:t>
                      </m:r>
                      <m:r>
                        <a:rPr lang="pt-BR" altLang="zh-CN" sz="3600" i="1" dirty="0" smtClean="0">
                          <a:latin typeface="Cambria Math"/>
                          <a:ea typeface="宋体" charset="-122"/>
                        </a:rPr>
                        <m:t>𝐻</m:t>
                      </m:r>
                      <m:r>
                        <a:rPr lang="pt-BR" altLang="zh-CN" sz="3600" i="1" dirty="0" smtClean="0">
                          <a:latin typeface="Cambria Math"/>
                          <a:ea typeface="宋体" charset="-122"/>
                        </a:rPr>
                        <m:t>(</m:t>
                      </m:r>
                      <m:r>
                        <a:rPr lang="pt-BR" altLang="zh-CN" sz="3600" i="1" dirty="0" smtClean="0">
                          <a:latin typeface="Cambria Math"/>
                          <a:ea typeface="宋体" charset="-122"/>
                        </a:rPr>
                        <m:t>𝑥</m:t>
                      </m:r>
                      <m:r>
                        <a:rPr lang="pt-BR" altLang="zh-CN" sz="3600" i="1" baseline="-25000" dirty="0" smtClean="0">
                          <a:latin typeface="Cambria Math"/>
                          <a:ea typeface="宋体" charset="-122"/>
                        </a:rPr>
                        <m:t>2</m:t>
                      </m:r>
                      <m:r>
                        <a:rPr lang="pt-BR" altLang="zh-CN" sz="3600" i="1" dirty="0" smtClean="0">
                          <a:latin typeface="Cambria Math"/>
                          <a:ea typeface="宋体" charset="-122"/>
                        </a:rPr>
                        <m:t>, </m:t>
                      </m:r>
                      <m:r>
                        <a:rPr lang="pt-BR" altLang="zh-CN" sz="3600" i="1" dirty="0" smtClean="0">
                          <a:latin typeface="Cambria Math"/>
                          <a:ea typeface="宋体" charset="-122"/>
                        </a:rPr>
                        <m:t>𝑥</m:t>
                      </m:r>
                      <m:r>
                        <a:rPr lang="pt-BR" altLang="zh-CN" sz="3600" i="1" baseline="-25000" dirty="0" smtClean="0">
                          <a:latin typeface="Cambria Math"/>
                          <a:ea typeface="宋体" charset="-122"/>
                        </a:rPr>
                        <m:t>1</m:t>
                      </m:r>
                      <m:r>
                        <a:rPr lang="pt-BR" altLang="zh-CN" sz="3600" i="1" dirty="0" smtClean="0">
                          <a:latin typeface="Cambria Math"/>
                          <a:ea typeface="宋体" charset="-122"/>
                        </a:rPr>
                        <m:t>, …,</m:t>
                      </m:r>
                      <m:sSub>
                        <m:sSubPr>
                          <m:ctrlPr>
                            <a:rPr lang="en-US" altLang="zh-CN" i="1" dirty="0">
                              <a:latin typeface="Cambria Math" panose="02040503050406030204" pitchFamily="18" charset="0"/>
                              <a:ea typeface="宋体" charset="-122"/>
                            </a:rPr>
                          </m:ctrlPr>
                        </m:sSubPr>
                        <m:e>
                          <m:r>
                            <a:rPr lang="en-US" altLang="zh-CN" i="1" dirty="0">
                              <a:latin typeface="Cambria Math"/>
                              <a:ea typeface="宋体" charset="-122"/>
                            </a:rPr>
                            <m:t>𝑥</m:t>
                          </m:r>
                        </m:e>
                        <m:sub>
                          <m:r>
                            <a:rPr lang="en-US" altLang="zh-CN" b="0" i="1" dirty="0" smtClean="0">
                              <a:latin typeface="Cambria Math"/>
                              <a:ea typeface="宋体" charset="-122"/>
                            </a:rPr>
                            <m:t>𝑛</m:t>
                          </m:r>
                        </m:sub>
                      </m:sSub>
                      <m:r>
                        <a:rPr lang="pt-BR" altLang="zh-CN" sz="3600" i="1" dirty="0" smtClean="0">
                          <a:latin typeface="Cambria Math"/>
                          <a:ea typeface="宋体" charset="-122"/>
                        </a:rPr>
                        <m:t>)</m:t>
                      </m:r>
                    </m:oMath>
                  </m:oMathPara>
                </a14:m>
                <a:endParaRPr lang="en-US" altLang="zh-CN" sz="2400" dirty="0" smtClean="0">
                  <a:ea typeface="宋体" charset="-122"/>
                </a:endParaRPr>
              </a:p>
              <a:p>
                <a:pPr eaLnBrk="1" hangingPunct="1">
                  <a:lnSpc>
                    <a:spcPct val="90000"/>
                  </a:lnSpc>
                </a:pPr>
                <a:endParaRPr lang="zh-CN" altLang="en-US" dirty="0" smtClean="0">
                  <a:ea typeface="宋体" charset="-122"/>
                </a:endParaRPr>
              </a:p>
            </p:txBody>
          </p:sp>
        </mc:Choice>
        <mc:Fallback xmlns="">
          <p:sp>
            <p:nvSpPr>
              <p:cNvPr id="71682" name="内容占位符 2"/>
              <p:cNvSpPr>
                <a:spLocks noGrp="1" noRot="1" noChangeAspect="1" noMove="1" noResize="1" noEditPoints="1" noAdjustHandles="1" noChangeArrowheads="1" noChangeShapeType="1" noTextEdit="1"/>
              </p:cNvSpPr>
              <p:nvPr>
                <p:ph idx="1"/>
              </p:nvPr>
            </p:nvSpPr>
            <p:spPr>
              <a:xfrm>
                <a:off x="304800" y="1828800"/>
                <a:ext cx="8382000" cy="4495800"/>
              </a:xfrm>
              <a:blipFill>
                <a:blip r:embed="rId2"/>
                <a:stretch>
                  <a:fillRect l="-1236" t="-1762" r="-5673"/>
                </a:stretch>
              </a:blipFill>
            </p:spPr>
            <p:txBody>
              <a:bodyPr/>
              <a:lstStyle/>
              <a:p>
                <a:r>
                  <a:rPr lang="zh-CN" altLang="en-US">
                    <a:noFill/>
                  </a:rPr>
                  <a:t> </a:t>
                </a:r>
              </a:p>
            </p:txBody>
          </p:sp>
        </mc:Fallback>
      </mc:AlternateContent>
      <p:sp>
        <p:nvSpPr>
          <p:cNvPr id="71683" name="日期占位符 3"/>
          <p:cNvSpPr>
            <a:spLocks noGrp="1"/>
          </p:cNvSpPr>
          <p:nvPr>
            <p:ph type="dt" sz="quarter" idx="10"/>
          </p:nvPr>
        </p:nvSpPr>
        <p:spPr>
          <a:noFill/>
        </p:spPr>
        <p:txBody>
          <a:bodyPr/>
          <a:lstStyle/>
          <a:p>
            <a:fld id="{836ED4B9-DC04-44D2-9019-127DE20245FE}" type="datetime1">
              <a:rPr lang="zh-CN" altLang="en-US" smtClean="0">
                <a:ea typeface="宋体" charset="-122"/>
              </a:rPr>
              <a:t>2020/11/19</a:t>
            </a:fld>
            <a:endParaRPr lang="en-US" altLang="zh-CN" smtClean="0">
              <a:ea typeface="宋体" charset="-122"/>
            </a:endParaRPr>
          </a:p>
        </p:txBody>
      </p:sp>
      <p:sp>
        <p:nvSpPr>
          <p:cNvPr id="71684"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71685" name="灯片编号占位符 5"/>
          <p:cNvSpPr>
            <a:spLocks noGrp="1"/>
          </p:cNvSpPr>
          <p:nvPr>
            <p:ph type="sldNum" sz="quarter" idx="12"/>
          </p:nvPr>
        </p:nvSpPr>
        <p:spPr>
          <a:noFill/>
        </p:spPr>
        <p:txBody>
          <a:bodyPr/>
          <a:lstStyle/>
          <a:p>
            <a:fld id="{B3BCAFEE-E12A-4FA0-AEB3-FC9D998D4828}" type="slidenum">
              <a:rPr lang="en-US" altLang="zh-CN" smtClean="0">
                <a:ea typeface="宋体" charset="-122"/>
              </a:rPr>
              <a:pPr/>
              <a:t>82</a:t>
            </a:fld>
            <a:endParaRPr lang="en-US" altLang="zh-CN" smtClean="0">
              <a:ea typeface="宋体" charset="-122"/>
            </a:endParaRPr>
          </a:p>
        </p:txBody>
      </p:sp>
    </p:spTree>
    <p:extLst>
      <p:ext uri="{BB962C8B-B14F-4D97-AF65-F5344CB8AC3E}">
        <p14:creationId xmlns:p14="http://schemas.microsoft.com/office/powerpoint/2010/main" val="3778539820"/>
      </p:ext>
    </p:extLst>
  </p:cSld>
  <p:clrMapOvr>
    <a:masterClrMapping/>
  </p:clrMapOvr>
  <p:transition>
    <p:wedg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58372" name="内容占位符 2"/>
              <p:cNvSpPr>
                <a:spLocks noGrp="1"/>
              </p:cNvSpPr>
              <p:nvPr>
                <p:ph idx="1"/>
              </p:nvPr>
            </p:nvSpPr>
            <p:spPr/>
            <p:txBody>
              <a:bodyPr/>
              <a:lstStyle/>
              <a:p>
                <a:pPr eaLnBrk="1" hangingPunct="1"/>
                <a:r>
                  <a:rPr lang="zh-CN" altLang="en-US" dirty="0" smtClean="0">
                    <a:ea typeface="宋体" charset="-122"/>
                  </a:rPr>
                  <a:t>熵只与随机变量的总体结构有关，例如下列信源的熵都是相等的 ：</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b="1" dirty="0" smtClean="0">
                  <a:solidFill>
                    <a:srgbClr val="FF0000"/>
                  </a:solidFill>
                  <a:ea typeface="宋体" charset="-122"/>
                </a:endParaRPr>
              </a:p>
              <a:p>
                <a:pPr eaLnBrk="1" hangingPunct="1"/>
                <a:r>
                  <a:rPr lang="zh-CN" altLang="en-US" b="1" dirty="0" smtClean="0">
                    <a:solidFill>
                      <a:srgbClr val="FF0000"/>
                    </a:solidFill>
                    <a:ea typeface="宋体" charset="-122"/>
                  </a:rPr>
                  <a:t>性质</a:t>
                </a:r>
                <a:r>
                  <a:rPr lang="en-US" altLang="zh-CN" b="1" dirty="0" smtClean="0">
                    <a:solidFill>
                      <a:srgbClr val="FF0000"/>
                    </a:solidFill>
                    <a:ea typeface="宋体" charset="-122"/>
                  </a:rPr>
                  <a:t>3</a:t>
                </a:r>
                <a:r>
                  <a:rPr lang="zh-CN" altLang="en-US" b="1" dirty="0" smtClean="0">
                    <a:solidFill>
                      <a:srgbClr val="FF0000"/>
                    </a:solidFill>
                    <a:ea typeface="宋体" charset="-122"/>
                  </a:rPr>
                  <a:t>：确定性</a:t>
                </a:r>
                <a:endParaRPr lang="zh-CN" altLang="en-US" b="1" i="1" dirty="0" smtClean="0">
                  <a:solidFill>
                    <a:srgbClr val="FF0000"/>
                  </a:solidFill>
                  <a:ea typeface="宋体" charset="-122"/>
                </a:endParaRPr>
              </a:p>
              <a:p>
                <a:pPr algn="ctr" eaLnBrk="1" hangingPunct="1">
                  <a:buFontTx/>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(0, 1)</m:t>
                      </m:r>
                      <m:r>
                        <a:rPr lang="zh-CN" altLang="en-US"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(1, 0, 0, …, 0)</m:t>
                      </m:r>
                      <m:r>
                        <a:rPr lang="zh-CN" altLang="en-US" i="1" dirty="0" smtClean="0">
                          <a:latin typeface="Cambria Math"/>
                          <a:ea typeface="宋体" charset="-122"/>
                        </a:rPr>
                        <m:t>＝</m:t>
                      </m:r>
                      <m:r>
                        <a:rPr lang="en-US" altLang="zh-CN" i="1" dirty="0" smtClean="0">
                          <a:latin typeface="Cambria Math"/>
                          <a:ea typeface="宋体" charset="-122"/>
                        </a:rPr>
                        <m:t>0</m:t>
                      </m:r>
                    </m:oMath>
                  </m:oMathPara>
                </a14:m>
                <a:endParaRPr lang="en-US" altLang="zh-CN" dirty="0" smtClean="0">
                  <a:ea typeface="宋体" charset="-122"/>
                </a:endParaRPr>
              </a:p>
              <a:p>
                <a:pPr eaLnBrk="1" hangingPunct="1">
                  <a:buFontTx/>
                  <a:buNone/>
                </a:pPr>
                <a:r>
                  <a:rPr lang="en-US" altLang="zh-CN" dirty="0" smtClean="0">
                    <a:ea typeface="宋体" charset="-122"/>
                  </a:rPr>
                  <a:t>   </a:t>
                </a:r>
                <a:r>
                  <a:rPr lang="zh-CN" altLang="en-US" dirty="0">
                    <a:ea typeface="宋体" charset="-122"/>
                  </a:rPr>
                  <a:t>即</a:t>
                </a:r>
                <a:r>
                  <a:rPr lang="zh-CN" altLang="en-US" dirty="0" smtClean="0">
                    <a:ea typeface="宋体" charset="-122"/>
                  </a:rPr>
                  <a:t>只要信源符号表中，有一个符号的出现概率为</a:t>
                </a:r>
                <a:r>
                  <a:rPr lang="en-US" altLang="zh-CN" dirty="0" smtClean="0">
                    <a:ea typeface="宋体" charset="-122"/>
                  </a:rPr>
                  <a:t>1</a:t>
                </a:r>
                <a:r>
                  <a:rPr lang="zh-CN" altLang="en-US" dirty="0" smtClean="0">
                    <a:ea typeface="宋体" charset="-122"/>
                  </a:rPr>
                  <a:t>，信源熵就等于零</a:t>
                </a:r>
              </a:p>
              <a:p>
                <a:pPr eaLnBrk="1" hangingPunct="1"/>
                <a:endParaRPr lang="zh-CN" altLang="en-US" dirty="0" smtClean="0">
                  <a:ea typeface="宋体" charset="-122"/>
                </a:endParaRPr>
              </a:p>
            </p:txBody>
          </p:sp>
        </mc:Choice>
        <mc:Fallback xmlns="">
          <p:sp>
            <p:nvSpPr>
              <p:cNvPr id="58372"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355" r="-4815" b="-271"/>
                </a:stretch>
              </a:blipFill>
            </p:spPr>
            <p:txBody>
              <a:bodyPr/>
              <a:lstStyle/>
              <a:p>
                <a:r>
                  <a:rPr lang="zh-CN" altLang="en-US">
                    <a:noFill/>
                  </a:rPr>
                  <a:t> </a:t>
                </a:r>
              </a:p>
            </p:txBody>
          </p:sp>
        </mc:Fallback>
      </mc:AlternateContent>
      <p:sp>
        <p:nvSpPr>
          <p:cNvPr id="58373" name="日期占位符 3"/>
          <p:cNvSpPr>
            <a:spLocks noGrp="1"/>
          </p:cNvSpPr>
          <p:nvPr>
            <p:ph type="dt" sz="quarter" idx="10"/>
          </p:nvPr>
        </p:nvSpPr>
        <p:spPr>
          <a:noFill/>
        </p:spPr>
        <p:txBody>
          <a:bodyPr/>
          <a:lstStyle/>
          <a:p>
            <a:fld id="{D34B0F26-9EEF-4394-9B52-AE750F5A1DFB}" type="datetime1">
              <a:rPr lang="zh-CN" altLang="en-US" smtClean="0">
                <a:ea typeface="宋体" charset="-122"/>
              </a:rPr>
              <a:t>2020/11/19</a:t>
            </a:fld>
            <a:endParaRPr lang="en-US" altLang="zh-CN" smtClean="0">
              <a:ea typeface="宋体" charset="-122"/>
            </a:endParaRPr>
          </a:p>
        </p:txBody>
      </p:sp>
      <p:sp>
        <p:nvSpPr>
          <p:cNvPr id="58374"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58375" name="灯片编号占位符 5"/>
          <p:cNvSpPr>
            <a:spLocks noGrp="1"/>
          </p:cNvSpPr>
          <p:nvPr>
            <p:ph type="sldNum" sz="quarter" idx="12"/>
          </p:nvPr>
        </p:nvSpPr>
        <p:spPr>
          <a:noFill/>
        </p:spPr>
        <p:txBody>
          <a:bodyPr/>
          <a:lstStyle/>
          <a:p>
            <a:fld id="{170D6C70-F200-430E-BD3F-A84DB2126915}" type="slidenum">
              <a:rPr lang="en-US" altLang="zh-CN" smtClean="0">
                <a:ea typeface="宋体" charset="-122"/>
              </a:rPr>
              <a:pPr/>
              <a:t>83</a:t>
            </a:fld>
            <a:endParaRPr lang="en-US" altLang="zh-CN" smtClean="0">
              <a:ea typeface="宋体" charset="-122"/>
            </a:endParaRPr>
          </a:p>
        </p:txBody>
      </p:sp>
      <p:graphicFrame>
        <p:nvGraphicFramePr>
          <p:cNvPr id="58370" name="Object 4"/>
          <p:cNvGraphicFramePr>
            <a:graphicFrameLocks noChangeAspect="1"/>
          </p:cNvGraphicFramePr>
          <p:nvPr/>
        </p:nvGraphicFramePr>
        <p:xfrm>
          <a:off x="762000" y="2819400"/>
          <a:ext cx="3281363" cy="1233488"/>
        </p:xfrm>
        <a:graphic>
          <a:graphicData uri="http://schemas.openxmlformats.org/presentationml/2006/ole">
            <mc:AlternateContent xmlns:mc="http://schemas.openxmlformats.org/markup-compatibility/2006">
              <mc:Choice xmlns:v="urn:schemas-microsoft-com:vml" Requires="v">
                <p:oleObj spid="_x0000_s109580" name="公式" r:id="rId4" imgW="1536480" imgH="457200" progId="Equation.3">
                  <p:embed/>
                </p:oleObj>
              </mc:Choice>
              <mc:Fallback>
                <p:oleObj name="公式" r:id="rId4" imgW="1536480" imgH="457200" progId="Equation.3">
                  <p:embed/>
                  <p:pic>
                    <p:nvPicPr>
                      <p:cNvPr id="5837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819400"/>
                        <a:ext cx="3281363" cy="123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7" name="Object 9"/>
          <p:cNvGraphicFramePr>
            <a:graphicFrameLocks noChangeAspect="1"/>
          </p:cNvGraphicFramePr>
          <p:nvPr>
            <p:extLst/>
          </p:nvPr>
        </p:nvGraphicFramePr>
        <p:xfrm>
          <a:off x="4432300" y="2895600"/>
          <a:ext cx="3938588" cy="1163638"/>
        </p:xfrm>
        <a:graphic>
          <a:graphicData uri="http://schemas.openxmlformats.org/presentationml/2006/ole">
            <mc:AlternateContent xmlns:mc="http://schemas.openxmlformats.org/markup-compatibility/2006">
              <mc:Choice xmlns:v="urn:schemas-microsoft-com:vml" Requires="v">
                <p:oleObj spid="_x0000_s109581" name="Equation" r:id="rId6" imgW="1549080" imgH="457200" progId="Equation.DSMT4">
                  <p:embed/>
                </p:oleObj>
              </mc:Choice>
              <mc:Fallback>
                <p:oleObj name="Equation" r:id="rId6" imgW="1549080" imgH="457200" progId="Equation.DSMT4">
                  <p:embed/>
                  <p:pic>
                    <p:nvPicPr>
                      <p:cNvPr id="58377" name="Object 9"/>
                      <p:cNvPicPr>
                        <a:picLocks noChangeAspect="1" noChangeArrowheads="1"/>
                      </p:cNvPicPr>
                      <p:nvPr/>
                    </p:nvPicPr>
                    <p:blipFill>
                      <a:blip r:embed="rId7"/>
                      <a:srcRect/>
                      <a:stretch>
                        <a:fillRect/>
                      </a:stretch>
                    </p:blipFill>
                    <p:spPr bwMode="auto">
                      <a:xfrm>
                        <a:off x="4432300" y="2895600"/>
                        <a:ext cx="3938588"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14826927"/>
      </p:ext>
    </p:extLst>
  </p:cSld>
  <p:clrMapOvr>
    <a:masterClrMapping/>
  </p:clrMapOvr>
  <p:transition>
    <p:wedg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89090" name="内容占位符 2"/>
              <p:cNvSpPr>
                <a:spLocks noGrp="1"/>
              </p:cNvSpPr>
              <p:nvPr>
                <p:ph idx="1"/>
              </p:nvPr>
            </p:nvSpPr>
            <p:spPr>
              <a:xfrm>
                <a:off x="457200" y="1524000"/>
                <a:ext cx="8229600" cy="4800600"/>
              </a:xfrm>
            </p:spPr>
            <p:txBody>
              <a:bodyPr/>
              <a:lstStyle/>
              <a:p>
                <a:pPr eaLnBrk="1" hangingPunct="1">
                  <a:buFont typeface="Wingdings" pitchFamily="2" charset="2"/>
                  <a:buNone/>
                </a:pPr>
                <a:r>
                  <a:rPr lang="zh-CN" altLang="en-US" b="1" dirty="0" smtClean="0">
                    <a:solidFill>
                      <a:srgbClr val="FF0000"/>
                    </a:solidFill>
                    <a:ea typeface="宋体" charset="-122"/>
                  </a:rPr>
                  <a:t>例</a:t>
                </a:r>
                <a:r>
                  <a:rPr lang="zh-CN" altLang="en-US" dirty="0" smtClean="0">
                    <a:ea typeface="宋体" charset="-122"/>
                  </a:rPr>
                  <a:t>：设明文</a:t>
                </a:r>
                <a14:m>
                  <m:oMath xmlns:m="http://schemas.openxmlformats.org/officeDocument/2006/math">
                    <m:r>
                      <a:rPr lang="en-US" altLang="zh-CN" i="1" dirty="0" smtClean="0">
                        <a:latin typeface="Cambria Math"/>
                        <a:ea typeface="宋体" charset="-122"/>
                      </a:rPr>
                      <m:t>𝑃</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 </m:t>
                    </m:r>
                    <m:r>
                      <a:rPr lang="en-US" altLang="zh-CN" i="1" dirty="0" smtClean="0">
                        <a:latin typeface="Cambria Math"/>
                        <a:ea typeface="宋体" charset="-122"/>
                      </a:rPr>
                      <m:t>𝑏</m:t>
                    </m:r>
                    <m:r>
                      <a:rPr lang="en-US" altLang="zh-CN" i="1" dirty="0" smtClean="0">
                        <a:latin typeface="Cambria Math"/>
                        <a:ea typeface="宋体" charset="-122"/>
                      </a:rPr>
                      <m:t>}</m:t>
                    </m:r>
                  </m:oMath>
                </a14:m>
                <a:r>
                  <a:rPr lang="zh-CN" altLang="en-US" dirty="0" smtClean="0">
                    <a:ea typeface="宋体" charset="-122"/>
                  </a:rPr>
                  <a:t>满足</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𝑎</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1/4</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𝑏</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3/4</m:t>
                    </m:r>
                  </m:oMath>
                </a14:m>
                <a:r>
                  <a:rPr lang="zh-CN" altLang="en-US" dirty="0" smtClean="0">
                    <a:ea typeface="宋体" charset="-122"/>
                  </a:rPr>
                  <a:t>，设密钥</a:t>
                </a:r>
                <a14:m>
                  <m:oMath xmlns:m="http://schemas.openxmlformats.org/officeDocument/2006/math">
                    <m:r>
                      <a:rPr lang="en-US" altLang="zh-CN" i="1" dirty="0" smtClean="0">
                        <a:latin typeface="Cambria Math"/>
                        <a:ea typeface="宋体" charset="-122"/>
                      </a:rPr>
                      <m:t>𝐾</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3</m:t>
                    </m:r>
                    <m:r>
                      <a:rPr lang="en-US" altLang="zh-CN" i="1" dirty="0" smtClean="0">
                        <a:latin typeface="Cambria Math"/>
                        <a:ea typeface="宋体" charset="-122"/>
                      </a:rPr>
                      <m:t> }</m:t>
                    </m:r>
                  </m:oMath>
                </a14:m>
                <a:r>
                  <a:rPr lang="zh-CN" altLang="en-US" dirty="0" smtClean="0">
                    <a:ea typeface="宋体" charset="-122"/>
                  </a:rPr>
                  <a:t>，</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1/2</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1/4</m:t>
                    </m:r>
                  </m:oMath>
                </a14:m>
                <a:r>
                  <a:rPr lang="zh-CN" altLang="en-US" dirty="0" smtClean="0">
                    <a:ea typeface="宋体" charset="-122"/>
                  </a:rPr>
                  <a:t>，</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3</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1/4</m:t>
                    </m:r>
                  </m:oMath>
                </a14:m>
                <a:r>
                  <a:rPr lang="zh-CN" altLang="en-US" dirty="0" smtClean="0">
                    <a:ea typeface="宋体" charset="-122"/>
                  </a:rPr>
                  <a:t>，设密文</a:t>
                </a:r>
                <a14:m>
                  <m:oMath xmlns:m="http://schemas.openxmlformats.org/officeDocument/2006/math">
                    <m:r>
                      <a:rPr lang="en-US" altLang="zh-CN" i="1" dirty="0" smtClean="0">
                        <a:latin typeface="Cambria Math"/>
                        <a:ea typeface="宋体" charset="-122"/>
                      </a:rPr>
                      <m:t>𝐶</m:t>
                    </m:r>
                    <m:r>
                      <a:rPr lang="zh-CN" altLang="en-US" i="1" dirty="0" smtClean="0">
                        <a:latin typeface="Cambria Math"/>
                        <a:ea typeface="宋体" charset="-122"/>
                      </a:rPr>
                      <m:t>＝</m:t>
                    </m:r>
                    <m:r>
                      <a:rPr lang="en-US" altLang="zh-CN" i="1" dirty="0" smtClean="0">
                        <a:latin typeface="Cambria Math"/>
                        <a:ea typeface="宋体" charset="-122"/>
                      </a:rPr>
                      <m:t>{1,2,3,4}</m:t>
                    </m:r>
                  </m:oMath>
                </a14:m>
                <a:r>
                  <a:rPr lang="zh-CN" altLang="en-US" dirty="0" smtClean="0">
                    <a:ea typeface="宋体" charset="-122"/>
                  </a:rPr>
                  <a:t>，且加密矩阵如下：</a:t>
                </a:r>
                <a:endParaRPr lang="en-US" altLang="zh-CN" dirty="0" smtClean="0">
                  <a:ea typeface="宋体" charset="-122"/>
                </a:endParaRPr>
              </a:p>
              <a:p>
                <a:pPr eaLnBrk="1" hangingPunct="1">
                  <a:buFont typeface="Wingdings" pitchFamily="2" charset="2"/>
                  <a:buNone/>
                </a:pPr>
                <a:endParaRPr lang="en-US" altLang="zh-CN" sz="2400" dirty="0">
                  <a:ea typeface="宋体" charset="-122"/>
                </a:endParaRPr>
              </a:p>
              <a:p>
                <a:pPr eaLnBrk="1" hangingPunct="1">
                  <a:buFont typeface="Wingdings" pitchFamily="2" charset="2"/>
                  <a:buNone/>
                </a:pPr>
                <a:endParaRPr lang="en-US" altLang="zh-CN" sz="3200" dirty="0" smtClean="0">
                  <a:ea typeface="宋体" charset="-122"/>
                </a:endParaRPr>
              </a:p>
              <a:p>
                <a:pPr eaLnBrk="1" hangingPunct="1">
                  <a:buFont typeface="Wingdings" pitchFamily="2" charset="2"/>
                  <a:buNone/>
                </a:pPr>
                <a:endParaRPr lang="en-US" altLang="zh-CN" sz="3200" dirty="0" smtClean="0">
                  <a:ea typeface="宋体" charset="-122"/>
                </a:endParaRPr>
              </a:p>
              <a:p>
                <a:pPr eaLnBrk="1" hangingPunct="1">
                  <a:buFont typeface="Wingdings" pitchFamily="2" charset="2"/>
                  <a:buNone/>
                </a:pPr>
                <a:endParaRPr lang="en-US" altLang="zh-CN" sz="3200" dirty="0">
                  <a:ea typeface="宋体" charset="-122"/>
                </a:endParaRPr>
              </a:p>
              <a:p>
                <a:pPr eaLnBrk="1" hangingPunct="1">
                  <a:buNone/>
                </a:pPr>
                <a:r>
                  <a:rPr lang="zh-CN" altLang="en-US" sz="3200" dirty="0" smtClean="0">
                    <a:ea typeface="宋体" charset="-122"/>
                  </a:rPr>
                  <a:t>   </a:t>
                </a:r>
                <a:r>
                  <a:rPr lang="zh-CN" altLang="en-US" dirty="0">
                    <a:ea typeface="宋体" charset="-122"/>
                  </a:rPr>
                  <a:t>计算熵</a:t>
                </a:r>
                <a14:m>
                  <m:oMath xmlns:m="http://schemas.openxmlformats.org/officeDocument/2006/math">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m:t>
                    </m:r>
                    <m:r>
                      <a:rPr lang="zh-CN" altLang="en-US" i="1" dirty="0">
                        <a:latin typeface="Cambria Math"/>
                        <a:ea typeface="宋体" charset="-122"/>
                      </a:rPr>
                      <m:t>，</m:t>
                    </m:r>
                    <m:r>
                      <a:rPr lang="en-US" altLang="zh-CN" i="1" dirty="0">
                        <a:latin typeface="Cambria Math"/>
                        <a:ea typeface="宋体" charset="-122"/>
                      </a:rPr>
                      <m:t>𝐻</m:t>
                    </m:r>
                    <m:r>
                      <a:rPr lang="en-US" altLang="zh-CN" i="1" dirty="0">
                        <a:latin typeface="Cambria Math"/>
                        <a:ea typeface="宋体" charset="-122"/>
                      </a:rPr>
                      <m:t>(</m:t>
                    </m:r>
                    <m:r>
                      <a:rPr lang="en-US" altLang="zh-CN" i="1" dirty="0">
                        <a:latin typeface="Cambria Math"/>
                        <a:ea typeface="宋体" charset="-122"/>
                      </a:rPr>
                      <m:t>𝐾</m:t>
                    </m:r>
                    <m:r>
                      <a:rPr lang="en-US" altLang="zh-CN" i="1" dirty="0">
                        <a:latin typeface="Cambria Math"/>
                        <a:ea typeface="宋体" charset="-122"/>
                      </a:rPr>
                      <m:t>)</m:t>
                    </m:r>
                    <m:r>
                      <a:rPr lang="zh-CN" altLang="en-US" i="1" dirty="0">
                        <a:latin typeface="Cambria Math"/>
                        <a:ea typeface="宋体" charset="-122"/>
                      </a:rPr>
                      <m:t>，</m:t>
                    </m:r>
                    <m:r>
                      <a:rPr lang="en-US" altLang="zh-CN" i="1" dirty="0">
                        <a:latin typeface="Cambria Math"/>
                        <a:ea typeface="宋体" charset="-122"/>
                      </a:rPr>
                      <m:t>𝐻</m:t>
                    </m:r>
                    <m:r>
                      <a:rPr lang="en-US" altLang="zh-CN" i="1" dirty="0">
                        <a:latin typeface="Cambria Math"/>
                        <a:ea typeface="宋体" charset="-122"/>
                      </a:rPr>
                      <m:t>(</m:t>
                    </m:r>
                    <m:r>
                      <a:rPr lang="en-US" altLang="zh-CN" i="1" dirty="0">
                        <a:latin typeface="Cambria Math"/>
                        <a:ea typeface="宋体" charset="-122"/>
                      </a:rPr>
                      <m:t>𝐶</m:t>
                    </m:r>
                    <m:r>
                      <a:rPr lang="en-US" altLang="zh-CN" i="1" dirty="0">
                        <a:latin typeface="Cambria Math"/>
                        <a:ea typeface="宋体" charset="-122"/>
                      </a:rPr>
                      <m:t>)</m:t>
                    </m:r>
                  </m:oMath>
                </a14:m>
                <a:r>
                  <a:rPr lang="zh-CN" altLang="en-US" dirty="0">
                    <a:ea typeface="宋体" charset="-122"/>
                  </a:rPr>
                  <a:t>。</a:t>
                </a:r>
              </a:p>
              <a:p>
                <a:pPr eaLnBrk="1" hangingPunct="1">
                  <a:buFont typeface="Wingdings" pitchFamily="2" charset="2"/>
                  <a:buNone/>
                </a:pPr>
                <a:endParaRPr lang="zh-CN" altLang="en-US" sz="3200" dirty="0" smtClean="0">
                  <a:ea typeface="宋体" charset="-122"/>
                </a:endParaRPr>
              </a:p>
              <a:p>
                <a:pPr eaLnBrk="1" hangingPunct="1"/>
                <a:endParaRPr lang="zh-CN" altLang="en-US" dirty="0" smtClean="0">
                  <a:ea typeface="宋体" charset="-122"/>
                </a:endParaRPr>
              </a:p>
            </p:txBody>
          </p:sp>
        </mc:Choice>
        <mc:Fallback xmlns="">
          <p:sp>
            <p:nvSpPr>
              <p:cNvPr id="89090"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a:stretch>
                  <a:fillRect l="-1481" t="-1523" r="-5778"/>
                </a:stretch>
              </a:blipFill>
            </p:spPr>
            <p:txBody>
              <a:bodyPr/>
              <a:lstStyle/>
              <a:p>
                <a:r>
                  <a:rPr lang="zh-CN" altLang="en-US">
                    <a:noFill/>
                  </a:rPr>
                  <a:t> </a:t>
                </a:r>
              </a:p>
            </p:txBody>
          </p:sp>
        </mc:Fallback>
      </mc:AlternateContent>
      <p:sp>
        <p:nvSpPr>
          <p:cNvPr id="89091" name="日期占位符 3"/>
          <p:cNvSpPr>
            <a:spLocks noGrp="1"/>
          </p:cNvSpPr>
          <p:nvPr>
            <p:ph type="dt" sz="quarter" idx="10"/>
          </p:nvPr>
        </p:nvSpPr>
        <p:spPr>
          <a:noFill/>
        </p:spPr>
        <p:txBody>
          <a:bodyPr/>
          <a:lstStyle/>
          <a:p>
            <a:fld id="{7653A8EA-BB74-4C5D-AAAD-879BE3991250}" type="datetime1">
              <a:rPr lang="zh-CN" altLang="en-US" smtClean="0">
                <a:ea typeface="宋体" charset="-122"/>
              </a:rPr>
              <a:t>2020/11/19</a:t>
            </a:fld>
            <a:endParaRPr lang="en-US" altLang="zh-CN" smtClean="0">
              <a:ea typeface="宋体" charset="-122"/>
            </a:endParaRPr>
          </a:p>
        </p:txBody>
      </p:sp>
      <p:sp>
        <p:nvSpPr>
          <p:cNvPr id="89092" name="页脚占位符 4"/>
          <p:cNvSpPr>
            <a:spLocks noGrp="1"/>
          </p:cNvSpPr>
          <p:nvPr>
            <p:ph type="ftr" sz="quarter" idx="11"/>
          </p:nvPr>
        </p:nvSpPr>
        <p:spPr>
          <a:noFill/>
        </p:spPr>
        <p:txBody>
          <a:bodyPr/>
          <a:lstStyle/>
          <a:p>
            <a:r>
              <a:rPr lang="en-US" altLang="zh-CN" dirty="0" smtClean="0">
                <a:ea typeface="华文隶书"/>
                <a:cs typeface="华文隶书"/>
              </a:rPr>
              <a:t>is.cumt.edu.cn</a:t>
            </a:r>
          </a:p>
        </p:txBody>
      </p:sp>
      <p:sp>
        <p:nvSpPr>
          <p:cNvPr id="89093" name="灯片编号占位符 5"/>
          <p:cNvSpPr>
            <a:spLocks noGrp="1"/>
          </p:cNvSpPr>
          <p:nvPr>
            <p:ph type="sldNum" sz="quarter" idx="12"/>
          </p:nvPr>
        </p:nvSpPr>
        <p:spPr>
          <a:noFill/>
        </p:spPr>
        <p:txBody>
          <a:bodyPr/>
          <a:lstStyle/>
          <a:p>
            <a:fld id="{005681CE-ABD0-4E91-81D5-1E2DA323BF82}" type="slidenum">
              <a:rPr lang="en-US" altLang="zh-CN" smtClean="0">
                <a:ea typeface="宋体" charset="-122"/>
              </a:rPr>
              <a:pPr/>
              <a:t>84</a:t>
            </a:fld>
            <a:endParaRPr lang="en-US" altLang="zh-CN" dirty="0" smtClean="0">
              <a:ea typeface="宋体" charset="-122"/>
            </a:endParaRPr>
          </a:p>
        </p:txBody>
      </p:sp>
      <p:pic>
        <p:nvPicPr>
          <p:cNvPr id="89094" name="图片 6" descr="图片1.png"/>
          <p:cNvPicPr>
            <a:picLocks noChangeAspect="1"/>
          </p:cNvPicPr>
          <p:nvPr/>
        </p:nvPicPr>
        <p:blipFill>
          <a:blip r:embed="rId3"/>
          <a:srcRect/>
          <a:stretch>
            <a:fillRect/>
          </a:stretch>
        </p:blipFill>
        <p:spPr bwMode="auto">
          <a:xfrm>
            <a:off x="2362200" y="2971800"/>
            <a:ext cx="3810000" cy="2646972"/>
          </a:xfrm>
          <a:prstGeom prst="rect">
            <a:avLst/>
          </a:prstGeom>
          <a:noFill/>
          <a:ln w="9525">
            <a:noFill/>
            <a:miter lim="800000"/>
            <a:headEnd/>
            <a:tailEnd/>
          </a:ln>
        </p:spPr>
      </p:pic>
    </p:spTree>
    <p:extLst>
      <p:ext uri="{BB962C8B-B14F-4D97-AF65-F5344CB8AC3E}">
        <p14:creationId xmlns:p14="http://schemas.microsoft.com/office/powerpoint/2010/main" val="2222130086"/>
      </p:ext>
    </p:extLst>
  </p:cSld>
  <p:clrMapOvr>
    <a:masterClrMapping/>
  </p:clrMapOvr>
  <p:transition>
    <p:wedg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28600" y="1524000"/>
                <a:ext cx="8915400" cy="4800600"/>
              </a:xfrm>
            </p:spPr>
            <p:txBody>
              <a:bodyPr/>
              <a:lstStyle/>
              <a:p>
                <a:pPr marL="0" indent="0" eaLnBrk="1" hangingPunct="1">
                  <a:lnSpc>
                    <a:spcPct val="90000"/>
                  </a:lnSpc>
                  <a:buFontTx/>
                  <a:buNone/>
                </a:pPr>
                <a:r>
                  <a:rPr lang="zh-CN" altLang="en-US" sz="2400" dirty="0" smtClean="0">
                    <a:ea typeface="宋体" charset="-122"/>
                  </a:rPr>
                  <a:t>解：根据熵的定义： </a:t>
                </a:r>
              </a:p>
              <a:p>
                <a:pPr marL="0" indent="0" eaLnBrk="1" hangingPunct="1">
                  <a:lnSpc>
                    <a:spcPct val="90000"/>
                  </a:lnSpc>
                  <a:buFontTx/>
                  <a:buNone/>
                </a:pPr>
                <a:r>
                  <a:rPr lang="en-US" altLang="zh-CN" sz="2400" dirty="0" smtClean="0">
                    <a:ea typeface="宋体" charset="-122"/>
                  </a:rPr>
                  <a:t>                   </a:t>
                </a:r>
                <a14:m>
                  <m:oMath xmlns:m="http://schemas.openxmlformats.org/officeDocument/2006/math">
                    <m:r>
                      <a:rPr lang="en-US" altLang="zh-CN" sz="2400" i="1" dirty="0" smtClean="0">
                        <a:latin typeface="Cambria Math"/>
                        <a:ea typeface="宋体" charset="-122"/>
                      </a:rPr>
                      <m:t>𝐻</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𝑝</m:t>
                        </m:r>
                      </m:e>
                    </m:d>
                    <m:r>
                      <a:rPr lang="zh-CN" altLang="en-US" sz="2400" i="1" dirty="0" smtClean="0">
                        <a:latin typeface="Cambria Math"/>
                        <a:ea typeface="宋体" charset="-122"/>
                      </a:rPr>
                      <m:t>＝</m:t>
                    </m:r>
                    <m:r>
                      <a:rPr lang="en-US" altLang="zh-CN"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𝑎</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 </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𝑎</m:t>
                        </m:r>
                      </m:e>
                    </m:d>
                    <m:r>
                      <a:rPr lang="zh-CN" altLang="en-US"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𝑏</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 </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𝑏</m:t>
                        </m:r>
                      </m:e>
                    </m:d>
                  </m:oMath>
                </a14:m>
                <a:endParaRPr lang="en-US" altLang="zh-CN" sz="2400" i="1" dirty="0" smtClean="0">
                  <a:latin typeface="Cambria Math"/>
                  <a:ea typeface="宋体" charset="-122"/>
                </a:endParaRPr>
              </a:p>
              <a:p>
                <a:pPr marL="0" indent="0" eaLnBrk="1" hangingPunct="1">
                  <a:lnSpc>
                    <a:spcPct val="90000"/>
                  </a:lnSpc>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宋体" charset="-122"/>
                        </a:rPr>
                        <m:t> </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a:latin typeface="Cambria Math"/>
                              <a:ea typeface="宋体" charset="-122"/>
                            </a:rPr>
                            <m:t>3</m:t>
                          </m:r>
                        </m:num>
                        <m:den>
                          <m:r>
                            <a:rPr lang="en-US" altLang="zh-CN" sz="2400" i="1" dirty="0">
                              <a:latin typeface="Cambria Math"/>
                              <a:ea typeface="宋体" charset="-122"/>
                            </a:rPr>
                            <m:t>4</m:t>
                          </m:r>
                        </m:den>
                      </m:f>
                      <m:r>
                        <a:rPr lang="en-US" altLang="zh-CN" sz="2400" i="1" dirty="0" smtClean="0">
                          <a:latin typeface="Cambria Math"/>
                          <a:ea typeface="宋体" charset="-122"/>
                        </a:rPr>
                        <m:t>)</m:t>
                      </m:r>
                    </m:oMath>
                  </m:oMathPara>
                </a14:m>
                <a:endParaRPr lang="en-US" altLang="zh-CN" sz="2400" dirty="0" smtClean="0">
                  <a:ea typeface="宋体" charset="-122"/>
                </a:endParaRPr>
              </a:p>
              <a:p>
                <a:pPr marL="0" indent="0" eaLnBrk="1" hangingPunct="1">
                  <a:lnSpc>
                    <a:spcPct val="90000"/>
                  </a:lnSpc>
                  <a:buFontTx/>
                  <a:buNone/>
                </a:pPr>
                <a:r>
                  <a:rPr lang="en-US" altLang="zh-CN" sz="2400" dirty="0" smtClean="0">
                    <a:ea typeface="宋体" charset="-122"/>
                  </a:rPr>
                  <a:t>                          </a:t>
                </a:r>
                <a14:m>
                  <m:oMath xmlns:m="http://schemas.openxmlformats.org/officeDocument/2006/math">
                    <m:r>
                      <a:rPr lang="en-US" altLang="zh-CN" sz="2400" i="1" dirty="0" smtClean="0">
                        <a:latin typeface="Cambria Math"/>
                        <a:ea typeface="宋体" charset="-122"/>
                      </a:rPr>
                      <m:t> </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2)</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3</m:t>
                    </m:r>
                    <m:r>
                      <a:rPr lang="en-US" altLang="zh-CN" sz="2400" b="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2</m:t>
                    </m:r>
                  </m:oMath>
                </a14:m>
                <a:endParaRPr lang="en-US" altLang="zh-CN" sz="2400" i="1" dirty="0" smtClean="0">
                  <a:latin typeface="Cambria Math"/>
                  <a:ea typeface="宋体" charset="-122"/>
                </a:endParaRPr>
              </a:p>
              <a:p>
                <a:pPr marL="0" indent="0" eaLnBrk="1" hangingPunct="1">
                  <a:lnSpc>
                    <a:spcPct val="90000"/>
                  </a:lnSpc>
                  <a:buFontTx/>
                  <a:buNone/>
                </a:pPr>
                <a14:m>
                  <m:oMathPara xmlns:m="http://schemas.openxmlformats.org/officeDocument/2006/math">
                    <m:oMathParaPr>
                      <m:jc m:val="centerGroup"/>
                    </m:oMathParaPr>
                    <m:oMath xmlns:m="http://schemas.openxmlformats.org/officeDocument/2006/math">
                      <m:r>
                        <a:rPr lang="zh-CN" altLang="en-US" sz="2400" i="1" dirty="0" smtClean="0">
                          <a:latin typeface="Cambria Math"/>
                          <a:ea typeface="宋体" charset="-122"/>
                        </a:rPr>
                        <m:t>＝</m:t>
                      </m:r>
                      <m:r>
                        <a:rPr lang="en-US" altLang="zh-CN" sz="2400" i="1" dirty="0" smtClean="0">
                          <a:latin typeface="Cambria Math"/>
                          <a:ea typeface="宋体" charset="-122"/>
                        </a:rPr>
                        <m:t>2</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3</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 3</m:t>
                      </m:r>
                      <m:r>
                        <a:rPr lang="zh-CN" altLang="en-US" sz="2400" i="1" dirty="0" smtClean="0">
                          <a:latin typeface="Cambria Math"/>
                          <a:ea typeface="宋体" charset="-122"/>
                        </a:rPr>
                        <m:t>＝</m:t>
                      </m:r>
                      <m:r>
                        <a:rPr lang="en-US" altLang="zh-CN" sz="2400" i="1" dirty="0" smtClean="0">
                          <a:latin typeface="Cambria Math"/>
                          <a:ea typeface="宋体" charset="-122"/>
                        </a:rPr>
                        <m:t>0.81 </m:t>
                      </m:r>
                    </m:oMath>
                  </m:oMathPara>
                </a14:m>
                <a:endParaRPr lang="en-US" altLang="zh-CN" sz="2400" dirty="0" smtClean="0">
                  <a:ea typeface="宋体" charset="-122"/>
                </a:endParaRPr>
              </a:p>
              <a:p>
                <a:pPr marL="0" indent="0" eaLnBrk="1" hangingPunct="1">
                  <a:lnSpc>
                    <a:spcPct val="90000"/>
                  </a:lnSpc>
                  <a:buFontTx/>
                  <a:buNone/>
                </a:pPr>
                <a:r>
                  <a:rPr lang="en-US" altLang="zh-CN" sz="2400" dirty="0" smtClean="0">
                    <a:ea typeface="宋体" charset="-122"/>
                  </a:rPr>
                  <a:t> </a:t>
                </a:r>
                <a14:m>
                  <m:oMath xmlns:m="http://schemas.openxmlformats.org/officeDocument/2006/math">
                    <m:r>
                      <a:rPr lang="en-US" altLang="zh-CN" sz="2400" i="1" dirty="0" smtClean="0">
                        <a:latin typeface="Cambria Math"/>
                        <a:ea typeface="宋体" charset="-122"/>
                      </a:rPr>
                      <m:t>𝐻</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e>
                    </m:d>
                    <m:r>
                      <a:rPr lang="en-US" altLang="zh-CN"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1</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1</m:t>
                        </m:r>
                      </m:e>
                    </m:d>
                    <m:r>
                      <a:rPr lang="en-US" altLang="zh-CN"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2</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2</m:t>
                        </m:r>
                      </m:e>
                    </m:d>
                    <m:r>
                      <a:rPr lang="en-US" altLang="zh-CN" sz="2400" i="1" dirty="0" smtClean="0">
                        <a:latin typeface="Cambria Math"/>
                        <a:ea typeface="宋体" charset="-122"/>
                      </a:rPr>
                      <m:t>－</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3</m:t>
                        </m:r>
                      </m:e>
                    </m:d>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r>
                      <a:rPr lang="en-US" altLang="zh-CN" sz="2400" i="1" dirty="0" smtClean="0">
                        <a:latin typeface="Cambria Math"/>
                        <a:ea typeface="宋体" charset="-122"/>
                      </a:rPr>
                      <m:t>𝑝</m:t>
                    </m:r>
                    <m:d>
                      <m:dPr>
                        <m:ctrlPr>
                          <a:rPr lang="en-US" altLang="zh-CN" sz="2400" i="1" dirty="0" smtClean="0">
                            <a:latin typeface="Cambria Math" panose="02040503050406030204" pitchFamily="18" charset="0"/>
                            <a:ea typeface="宋体" charset="-122"/>
                          </a:rPr>
                        </m:ctrlPr>
                      </m:dPr>
                      <m:e>
                        <m:r>
                          <a:rPr lang="en-US" altLang="zh-CN" sz="2400" i="1" dirty="0" smtClean="0">
                            <a:latin typeface="Cambria Math"/>
                            <a:ea typeface="宋体" charset="-122"/>
                          </a:rPr>
                          <m:t>𝑘</m:t>
                        </m:r>
                        <m:r>
                          <a:rPr lang="en-US" altLang="zh-CN" sz="2400" i="1" baseline="-25000" dirty="0" smtClean="0">
                            <a:latin typeface="Cambria Math"/>
                            <a:ea typeface="宋体" charset="-122"/>
                          </a:rPr>
                          <m:t>3</m:t>
                        </m:r>
                      </m:e>
                    </m:d>
                  </m:oMath>
                </a14:m>
                <a:endParaRPr lang="en-US" altLang="zh-CN" sz="2400" i="1" dirty="0" smtClean="0">
                  <a:latin typeface="Cambria Math"/>
                  <a:ea typeface="宋体" charset="-122"/>
                </a:endParaRPr>
              </a:p>
              <a:p>
                <a:pPr marL="0" indent="0" eaLnBrk="1" hangingPunct="1">
                  <a:lnSpc>
                    <a:spcPct val="90000"/>
                  </a:lnSpc>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ea typeface="宋体" charset="-122"/>
                        </a:rPr>
                        <m:t>＝</m:t>
                      </m:r>
                      <m:r>
                        <a:rPr lang="en-US" altLang="zh-CN" sz="2400" i="1" dirty="0" smtClean="0">
                          <a:latin typeface="Cambria Math"/>
                          <a:ea typeface="宋体" charset="-122"/>
                        </a:rPr>
                        <m:t> </m:t>
                      </m:r>
                      <m:r>
                        <a:rPr lang="en-US" altLang="zh-CN" sz="2400" i="1" dirty="0" smtClean="0">
                          <a:latin typeface="Cambria Math"/>
                          <a:ea typeface="宋体" charset="-122"/>
                        </a:rPr>
                        <m:t>－</m:t>
                      </m:r>
                      <m:d>
                        <m:dPr>
                          <m:ctrlPr>
                            <a:rPr lang="en-US" altLang="zh-CN" sz="2400" i="1" dirty="0" smtClean="0">
                              <a:latin typeface="Cambria Math" panose="02040503050406030204" pitchFamily="18" charset="0"/>
                              <a:ea typeface="宋体" charset="-122"/>
                            </a:rPr>
                          </m:ctrlPr>
                        </m:dPr>
                        <m:e>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2</m:t>
                              </m:r>
                            </m:den>
                          </m:f>
                        </m:e>
                      </m:d>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d>
                        <m:dPr>
                          <m:ctrlPr>
                            <a:rPr lang="en-US" altLang="zh-CN" sz="2400" i="1" dirty="0">
                              <a:latin typeface="Cambria Math" panose="02040503050406030204" pitchFamily="18" charset="0"/>
                              <a:ea typeface="宋体" charset="-122"/>
                            </a:rPr>
                          </m:ctrlPr>
                        </m:dPr>
                        <m:e>
                          <m:f>
                            <m:fPr>
                              <m:ctrlPr>
                                <a:rPr lang="en-US" altLang="zh-CN" sz="2400" i="1" dirty="0">
                                  <a:latin typeface="Cambria Math" panose="02040503050406030204" pitchFamily="18" charset="0"/>
                                  <a:ea typeface="宋体" charset="-122"/>
                                </a:rPr>
                              </m:ctrlPr>
                            </m:fPr>
                            <m:num>
                              <m:r>
                                <a:rPr lang="en-US" altLang="zh-CN" sz="2400" i="1" dirty="0">
                                  <a:latin typeface="Cambria Math"/>
                                  <a:ea typeface="宋体" charset="-122"/>
                                </a:rPr>
                                <m:t>1</m:t>
                              </m:r>
                            </m:num>
                            <m:den>
                              <m:r>
                                <a:rPr lang="en-US" altLang="zh-CN" sz="2400" i="1" dirty="0">
                                  <a:latin typeface="Cambria Math"/>
                                  <a:ea typeface="宋体" charset="-122"/>
                                </a:rPr>
                                <m:t>2</m:t>
                              </m:r>
                            </m:den>
                          </m:f>
                        </m:e>
                      </m:d>
                      <m:r>
                        <a:rPr lang="en-US" altLang="zh-CN" sz="2400" i="1" dirty="0" smtClean="0">
                          <a:latin typeface="Cambria Math"/>
                          <a:ea typeface="宋体" charset="-122"/>
                        </a:rPr>
                        <m:t>－</m:t>
                      </m:r>
                      <m:d>
                        <m:dPr>
                          <m:ctrlPr>
                            <a:rPr lang="en-US" altLang="zh-CN" sz="2400" i="1" dirty="0" smtClean="0">
                              <a:latin typeface="Cambria Math" panose="02040503050406030204" pitchFamily="18" charset="0"/>
                              <a:ea typeface="宋体" charset="-122"/>
                            </a:rPr>
                          </m:ctrlPr>
                        </m:dPr>
                        <m:e>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e>
                      </m:d>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d>
                        <m:dPr>
                          <m:ctrlPr>
                            <a:rPr lang="en-US" altLang="zh-CN" sz="2400" i="1" dirty="0">
                              <a:latin typeface="Cambria Math" panose="02040503050406030204" pitchFamily="18" charset="0"/>
                              <a:ea typeface="宋体" charset="-122"/>
                            </a:rPr>
                          </m:ctrlPr>
                        </m:dPr>
                        <m:e>
                          <m:f>
                            <m:fPr>
                              <m:ctrlPr>
                                <a:rPr lang="en-US" altLang="zh-CN" sz="2400" i="1" dirty="0">
                                  <a:latin typeface="Cambria Math" panose="02040503050406030204" pitchFamily="18" charset="0"/>
                                  <a:ea typeface="宋体" charset="-122"/>
                                </a:rPr>
                              </m:ctrlPr>
                            </m:fPr>
                            <m:num>
                              <m:r>
                                <a:rPr lang="en-US" altLang="zh-CN" sz="2400" i="1" dirty="0">
                                  <a:latin typeface="Cambria Math"/>
                                  <a:ea typeface="宋体" charset="-122"/>
                                </a:rPr>
                                <m:t>1</m:t>
                              </m:r>
                            </m:num>
                            <m:den>
                              <m:r>
                                <a:rPr lang="en-US" altLang="zh-CN" sz="2400" i="1" dirty="0">
                                  <a:latin typeface="Cambria Math"/>
                                  <a:ea typeface="宋体" charset="-122"/>
                                </a:rPr>
                                <m:t>4</m:t>
                              </m:r>
                            </m:den>
                          </m:f>
                        </m:e>
                      </m:d>
                      <m:r>
                        <a:rPr lang="en-US" altLang="zh-CN" sz="2400" i="1" dirty="0">
                          <a:latin typeface="Cambria Math"/>
                          <a:ea typeface="宋体" charset="-122"/>
                        </a:rPr>
                        <m:t>－</m:t>
                      </m:r>
                      <m:d>
                        <m:dPr>
                          <m:ctrlPr>
                            <a:rPr lang="en-US" altLang="zh-CN" sz="2400" i="1" dirty="0" smtClean="0">
                              <a:latin typeface="Cambria Math" panose="02040503050406030204" pitchFamily="18" charset="0"/>
                              <a:ea typeface="宋体" charset="-122"/>
                            </a:rPr>
                          </m:ctrlPr>
                        </m:dPr>
                        <m:e>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e>
                      </m:d>
                      <m:r>
                        <a:rPr lang="en-US" altLang="zh-CN" sz="2400" i="1" dirty="0" smtClean="0">
                          <a:latin typeface="Cambria Math"/>
                          <a:ea typeface="宋体" charset="-122"/>
                        </a:rPr>
                        <m:t>×</m:t>
                      </m:r>
                      <m:r>
                        <m:rPr>
                          <m:sty m:val="p"/>
                        </m:rPr>
                        <a:rPr lang="en-US" altLang="zh-CN" sz="2400" i="1" dirty="0" smtClean="0">
                          <a:latin typeface="Cambria Math"/>
                          <a:ea typeface="宋体" charset="-122"/>
                        </a:rPr>
                        <m:t>log</m:t>
                      </m:r>
                      <m:r>
                        <a:rPr lang="en-US" altLang="zh-CN" sz="2400" i="1" baseline="-25000" dirty="0" smtClean="0">
                          <a:latin typeface="Cambria Math"/>
                          <a:ea typeface="宋体" charset="-122"/>
                        </a:rPr>
                        <m:t>2</m:t>
                      </m:r>
                      <m:d>
                        <m:dPr>
                          <m:ctrlPr>
                            <a:rPr lang="en-US" altLang="zh-CN" sz="2400" i="1" dirty="0">
                              <a:latin typeface="Cambria Math" panose="02040503050406030204" pitchFamily="18" charset="0"/>
                              <a:ea typeface="宋体" charset="-122"/>
                            </a:rPr>
                          </m:ctrlPr>
                        </m:dPr>
                        <m:e>
                          <m:f>
                            <m:fPr>
                              <m:ctrlPr>
                                <a:rPr lang="en-US" altLang="zh-CN" sz="2400" i="1" dirty="0">
                                  <a:latin typeface="Cambria Math" panose="02040503050406030204" pitchFamily="18" charset="0"/>
                                  <a:ea typeface="宋体" charset="-122"/>
                                </a:rPr>
                              </m:ctrlPr>
                            </m:fPr>
                            <m:num>
                              <m:r>
                                <a:rPr lang="en-US" altLang="zh-CN" sz="2400" i="1" dirty="0">
                                  <a:latin typeface="Cambria Math"/>
                                  <a:ea typeface="宋体" charset="-122"/>
                                </a:rPr>
                                <m:t>1</m:t>
                              </m:r>
                            </m:num>
                            <m:den>
                              <m:r>
                                <a:rPr lang="en-US" altLang="zh-CN" sz="2400" i="1" dirty="0">
                                  <a:latin typeface="Cambria Math"/>
                                  <a:ea typeface="宋体" charset="-122"/>
                                </a:rPr>
                                <m:t>4</m:t>
                              </m:r>
                            </m:den>
                          </m:f>
                        </m:e>
                      </m:d>
                    </m:oMath>
                  </m:oMathPara>
                </a14:m>
                <a:endParaRPr lang="en-US" altLang="zh-CN" sz="2400" i="1" dirty="0" smtClean="0">
                  <a:latin typeface="Cambria Math"/>
                  <a:ea typeface="宋体" charset="-122"/>
                </a:endParaRPr>
              </a:p>
              <a:p>
                <a:pPr marL="0" indent="0" eaLnBrk="1" hangingPunct="1">
                  <a:lnSpc>
                    <a:spcPct val="90000"/>
                  </a:lnSpc>
                  <a:buFontTx/>
                  <a:buNone/>
                </a:pPr>
                <a:r>
                  <a:rPr lang="en-US" altLang="zh-CN" sz="2400" dirty="0" smtClean="0">
                    <a:ea typeface="宋体" charset="-122"/>
                  </a:rPr>
                  <a:t>        </a:t>
                </a:r>
                <a14:m>
                  <m:oMath xmlns:m="http://schemas.openxmlformats.org/officeDocument/2006/math">
                    <m:r>
                      <a:rPr lang="en-US" altLang="zh-CN" sz="2400" i="1" dirty="0" smtClean="0">
                        <a:latin typeface="Cambria Math"/>
                        <a:ea typeface="宋体" charset="-122"/>
                      </a:rPr>
                      <m:t>＝</m:t>
                    </m:r>
                    <m:r>
                      <a:rPr lang="en-US" altLang="zh-CN" sz="2400" i="1" dirty="0" smtClean="0">
                        <a:latin typeface="Cambria Math"/>
                        <a:ea typeface="宋体" charset="-122"/>
                      </a:rPr>
                      <m:t>1.5</m:t>
                    </m:r>
                  </m:oMath>
                </a14:m>
                <a:r>
                  <a:rPr lang="en-US" altLang="zh-CN" sz="2400" i="1" dirty="0" smtClean="0">
                    <a:ea typeface="宋体" charset="-122"/>
                  </a:rPr>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28600" y="1524000"/>
                <a:ext cx="8915400" cy="4800600"/>
              </a:xfrm>
              <a:blipFill rotWithShape="1">
                <a:blip r:embed="rId2"/>
                <a:stretch>
                  <a:fillRect l="-1094" t="-2157"/>
                </a:stretch>
              </a:blipFill>
            </p:spPr>
            <p:txBody>
              <a:bodyPr/>
              <a:lstStyle/>
              <a:p>
                <a:r>
                  <a:rPr lang="zh-CN" altLang="en-US">
                    <a:noFill/>
                  </a:rPr>
                  <a:t> </a:t>
                </a:r>
              </a:p>
            </p:txBody>
          </p:sp>
        </mc:Fallback>
      </mc:AlternateContent>
      <p:sp>
        <p:nvSpPr>
          <p:cNvPr id="90115" name="日期占位符 3"/>
          <p:cNvSpPr>
            <a:spLocks noGrp="1"/>
          </p:cNvSpPr>
          <p:nvPr>
            <p:ph type="dt" sz="quarter" idx="10"/>
          </p:nvPr>
        </p:nvSpPr>
        <p:spPr>
          <a:noFill/>
        </p:spPr>
        <p:txBody>
          <a:bodyPr/>
          <a:lstStyle/>
          <a:p>
            <a:fld id="{2FA40CAA-2465-441C-A2D9-DBD38DB4EC68}" type="datetime1">
              <a:rPr lang="zh-CN" altLang="en-US" smtClean="0">
                <a:ea typeface="宋体" charset="-122"/>
              </a:rPr>
              <a:t>2020/11/19</a:t>
            </a:fld>
            <a:endParaRPr lang="en-US" altLang="zh-CN" smtClean="0">
              <a:ea typeface="宋体" charset="-122"/>
            </a:endParaRPr>
          </a:p>
        </p:txBody>
      </p:sp>
      <p:sp>
        <p:nvSpPr>
          <p:cNvPr id="90116"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90117" name="灯片编号占位符 5"/>
          <p:cNvSpPr>
            <a:spLocks noGrp="1"/>
          </p:cNvSpPr>
          <p:nvPr>
            <p:ph type="sldNum" sz="quarter" idx="12"/>
          </p:nvPr>
        </p:nvSpPr>
        <p:spPr>
          <a:noFill/>
        </p:spPr>
        <p:txBody>
          <a:bodyPr/>
          <a:lstStyle/>
          <a:p>
            <a:fld id="{1D81A230-C33B-4E73-8186-33B34B137CFD}" type="slidenum">
              <a:rPr lang="en-US" altLang="zh-CN" smtClean="0">
                <a:ea typeface="宋体" charset="-122"/>
              </a:rPr>
              <a:pPr/>
              <a:t>85</a:t>
            </a:fld>
            <a:endParaRPr lang="en-US" altLang="zh-CN" smtClean="0">
              <a:ea typeface="宋体" charset="-122"/>
            </a:endParaRPr>
          </a:p>
        </p:txBody>
      </p:sp>
    </p:spTree>
    <p:extLst>
      <p:ext uri="{BB962C8B-B14F-4D97-AF65-F5344CB8AC3E}">
        <p14:creationId xmlns:p14="http://schemas.microsoft.com/office/powerpoint/2010/main" val="503757386"/>
      </p:ext>
    </p:extLst>
  </p:cSld>
  <p:clrMapOvr>
    <a:masterClrMapping/>
  </p:clrMapOvr>
  <p:transition>
    <p:wedg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447800"/>
                <a:ext cx="8229600" cy="4876800"/>
              </a:xfrm>
            </p:spPr>
            <p:txBody>
              <a:bodyPr/>
              <a:lstStyle/>
              <a:p>
                <a:pPr eaLnBrk="1" hangingPunct="1">
                  <a:spcBef>
                    <a:spcPts val="1200"/>
                  </a:spcBef>
                </a:pPr>
                <a:r>
                  <a:rPr lang="zh-CN" altLang="en-US" sz="2400" b="1" dirty="0" smtClean="0">
                    <a:solidFill>
                      <a:srgbClr val="FF0000"/>
                    </a:solidFill>
                    <a:ea typeface="宋体" charset="-122"/>
                  </a:rPr>
                  <a:t>明文和密钥相互独立</a:t>
                </a:r>
                <a:r>
                  <a:rPr lang="zh-CN" altLang="en-US" sz="2400" dirty="0" smtClean="0">
                    <a:ea typeface="宋体" charset="-122"/>
                  </a:rPr>
                  <a:t>。求</a:t>
                </a:r>
                <a14:m>
                  <m:oMath xmlns:m="http://schemas.openxmlformats.org/officeDocument/2006/math">
                    <m:r>
                      <a:rPr lang="en-US" altLang="zh-CN" sz="2400" i="1" dirty="0" smtClean="0">
                        <a:latin typeface="Cambria Math"/>
                        <a:ea typeface="宋体" charset="-122"/>
                      </a:rPr>
                      <m:t>𝐻</m:t>
                    </m:r>
                    <m:r>
                      <a:rPr lang="en-US" altLang="zh-CN" sz="2400" i="1" dirty="0" smtClean="0">
                        <a:latin typeface="Cambria Math"/>
                        <a:ea typeface="宋体" charset="-122"/>
                      </a:rPr>
                      <m:t>(</m:t>
                    </m:r>
                    <m:r>
                      <a:rPr lang="en-US" altLang="zh-CN" sz="2400" i="1" dirty="0" smtClean="0">
                        <a:latin typeface="Cambria Math"/>
                        <a:ea typeface="宋体" charset="-122"/>
                      </a:rPr>
                      <m:t>𝑐</m:t>
                    </m:r>
                    <m:r>
                      <a:rPr lang="en-US" altLang="zh-CN" sz="2400" i="1" dirty="0" smtClean="0">
                        <a:latin typeface="Cambria Math"/>
                        <a:ea typeface="宋体" charset="-122"/>
                      </a:rPr>
                      <m:t>)</m:t>
                    </m:r>
                  </m:oMath>
                </a14:m>
                <a:r>
                  <a:rPr lang="zh-CN" altLang="en-US" sz="2400" dirty="0" smtClean="0">
                    <a:ea typeface="宋体" charset="-122"/>
                  </a:rPr>
                  <a:t>必须先求出</a:t>
                </a:r>
                <a14:m>
                  <m:oMath xmlns:m="http://schemas.openxmlformats.org/officeDocument/2006/math">
                    <m:r>
                      <a:rPr lang="en-US" altLang="zh-CN" b="0" i="0" dirty="0" smtClean="0">
                        <a:latin typeface="Cambria Math"/>
                        <a:ea typeface="宋体" charset="-122"/>
                      </a:rPr>
                      <m:t>   </m:t>
                    </m:r>
                    <m:r>
                      <a:rPr lang="en-US" altLang="zh-CN" b="0" i="1" dirty="0" smtClean="0">
                        <a:latin typeface="Cambria Math"/>
                        <a:ea typeface="宋体" charset="-122"/>
                      </a:rPr>
                      <m:t>            </m:t>
                    </m:r>
                  </m:oMath>
                </a14:m>
                <a:endParaRPr lang="en-US" altLang="zh-CN" b="0" i="1" dirty="0" smtClean="0">
                  <a:latin typeface="Cambria Math"/>
                  <a:ea typeface="宋体" charset="-122"/>
                </a:endParaRPr>
              </a:p>
              <a:p>
                <a:pPr marL="0" indent="0" eaLnBrk="1" hangingPunct="1">
                  <a:spcBef>
                    <a:spcPts val="1200"/>
                  </a:spcBef>
                  <a:buNone/>
                </a:pPr>
                <a14:m>
                  <m:oMathPara xmlns:m="http://schemas.openxmlformats.org/officeDocument/2006/math">
                    <m:oMathParaPr>
                      <m:jc m:val="centerGroup"/>
                    </m:oMathParaPr>
                    <m:oMath xmlns:m="http://schemas.openxmlformats.org/officeDocument/2006/math">
                      <m:r>
                        <a:rPr lang="en-US" altLang="zh-CN" sz="2400" b="0" i="1" dirty="0" smtClean="0">
                          <a:latin typeface="Cambria Math"/>
                          <a:ea typeface="宋体" charset="-122"/>
                        </a:rPr>
                        <m:t>  </m:t>
                      </m:r>
                      <m:r>
                        <a:rPr lang="en-US" altLang="zh-CN" sz="2400" i="1" dirty="0" smtClean="0">
                          <a:latin typeface="Cambria Math"/>
                          <a:ea typeface="宋体" charset="-122"/>
                        </a:rPr>
                        <m:t>𝑝</m:t>
                      </m:r>
                      <m:r>
                        <a:rPr lang="en-US" altLang="zh-CN" sz="2400" i="1" dirty="0" smtClean="0">
                          <a:latin typeface="Cambria Math"/>
                          <a:ea typeface="宋体" charset="-122"/>
                        </a:rPr>
                        <m:t>(1)</m:t>
                      </m:r>
                      <m:r>
                        <a:rPr lang="zh-CN" altLang="en-US"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𝑎</m:t>
                      </m:r>
                      <m:r>
                        <a:rPr lang="en-US" altLang="zh-CN" sz="2400" i="1" dirty="0" smtClean="0">
                          <a:latin typeface="Cambria Math"/>
                          <a:ea typeface="宋体" charset="-122"/>
                        </a:rPr>
                        <m:t>)</m:t>
                      </m:r>
                      <m:r>
                        <a:rPr lang="en-US" altLang="zh-CN" sz="2400" i="1" dirty="0" smtClean="0">
                          <a:latin typeface="Cambria Math"/>
                          <a:ea typeface="宋体" charset="-122"/>
                        </a:rPr>
                        <m:t>𝑝</m:t>
                      </m:r>
                      <m:r>
                        <a:rPr lang="en-US" altLang="zh-CN" sz="2400" i="1" dirty="0" smtClean="0">
                          <a:latin typeface="Cambria Math"/>
                          <a:ea typeface="宋体" charset="-122"/>
                        </a:rPr>
                        <m:t>(</m:t>
                      </m:r>
                      <m:r>
                        <a:rPr lang="en-US" altLang="zh-CN" sz="2400" i="1" dirty="0" smtClean="0">
                          <a:latin typeface="Cambria Math"/>
                          <a:ea typeface="宋体" charset="-122"/>
                        </a:rPr>
                        <m:t>𝑘</m:t>
                      </m:r>
                      <m:r>
                        <a:rPr lang="en-US" altLang="zh-CN" sz="2400" i="1" baseline="-25000" dirty="0" smtClean="0">
                          <a:latin typeface="Cambria Math"/>
                          <a:ea typeface="宋体" charset="-122"/>
                        </a:rPr>
                        <m:t>1</m:t>
                      </m:r>
                      <m:r>
                        <a:rPr lang="en-US" altLang="zh-CN" sz="2400" i="1" dirty="0" smtClean="0">
                          <a:latin typeface="Cambria Math"/>
                          <a:ea typeface="宋体" charset="-122"/>
                        </a:rPr>
                        <m:t>)</m:t>
                      </m:r>
                      <m:r>
                        <a:rPr lang="zh-CN" altLang="en-US" sz="2400" i="1" dirty="0" smtClean="0">
                          <a:latin typeface="Cambria Math"/>
                          <a:ea typeface="宋体" charset="-122"/>
                        </a:rPr>
                        <m:t>＝</m:t>
                      </m:r>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4</m:t>
                          </m:r>
                        </m:den>
                      </m:f>
                      <m:r>
                        <a:rPr lang="en-US" altLang="zh-CN" sz="2400" i="1" dirty="0" smtClean="0">
                          <a:latin typeface="Cambria Math"/>
                          <a:ea typeface="宋体" charset="-122"/>
                        </a:rPr>
                        <m:t>)×(</m:t>
                      </m:r>
                      <m:f>
                        <m:fPr>
                          <m:ctrlPr>
                            <a:rPr lang="en-US" altLang="zh-CN" sz="2400" i="1" dirty="0" smtClean="0">
                              <a:latin typeface="Cambria Math" panose="02040503050406030204" pitchFamily="18" charset="0"/>
                              <a:ea typeface="宋体" charset="-122"/>
                            </a:rPr>
                          </m:ctrlPr>
                        </m:fPr>
                        <m:num>
                          <m:r>
                            <a:rPr lang="en-US" altLang="zh-CN" sz="2400" i="1" dirty="0" smtClean="0">
                              <a:latin typeface="Cambria Math"/>
                              <a:ea typeface="宋体" charset="-122"/>
                            </a:rPr>
                            <m:t>1</m:t>
                          </m:r>
                        </m:num>
                        <m:den>
                          <m:r>
                            <a:rPr lang="en-US" altLang="zh-CN" sz="2400" i="1" dirty="0" smtClean="0">
                              <a:latin typeface="Cambria Math"/>
                              <a:ea typeface="宋体" charset="-122"/>
                            </a:rPr>
                            <m:t>2</m:t>
                          </m:r>
                        </m:den>
                      </m:f>
                      <m:r>
                        <a:rPr lang="en-US" altLang="zh-CN" sz="2400" i="1" dirty="0" smtClean="0">
                          <a:latin typeface="Cambria Math"/>
                          <a:ea typeface="宋体" charset="-122"/>
                        </a:rPr>
                        <m:t>)</m:t>
                      </m:r>
                      <m:r>
                        <a:rPr lang="zh-CN" altLang="en-US" sz="2400" i="1" dirty="0" smtClean="0">
                          <a:solidFill>
                            <a:srgbClr val="FF0000"/>
                          </a:solidFill>
                          <a:latin typeface="Cambria Math"/>
                          <a:ea typeface="宋体" charset="-122"/>
                        </a:rPr>
                        <m:t>＝</m:t>
                      </m:r>
                      <m:r>
                        <a:rPr lang="en-US" altLang="zh-CN" sz="2400" i="1" dirty="0" smtClean="0">
                          <a:solidFill>
                            <a:srgbClr val="FF0000"/>
                          </a:solidFill>
                          <a:latin typeface="Cambria Math"/>
                          <a:ea typeface="宋体" charset="-122"/>
                        </a:rPr>
                        <m:t>1/8</m:t>
                      </m:r>
                    </m:oMath>
                  </m:oMathPara>
                </a14:m>
                <a:endParaRPr lang="en-US" altLang="zh-CN" sz="2400" dirty="0" smtClean="0">
                  <a:solidFill>
                    <a:srgbClr val="FF0000"/>
                  </a:solidFill>
                  <a:ea typeface="宋体" charset="-122"/>
                </a:endParaRPr>
              </a:p>
              <a:p>
                <a:pPr lvl="1" indent="65088" eaLnBrk="1" hangingPunct="1">
                  <a:spcBef>
                    <a:spcPts val="1200"/>
                  </a:spcBef>
                  <a:buFont typeface="Wingdings" pitchFamily="2" charset="2"/>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a:ea typeface="宋体" charset="-122"/>
                        </a:rPr>
                        <m:t>𝑝</m:t>
                      </m:r>
                      <m:r>
                        <a:rPr lang="en-US" altLang="zh-CN" sz="2000" i="1" dirty="0" smtClean="0">
                          <a:latin typeface="Cambria Math"/>
                          <a:ea typeface="宋体" charset="-122"/>
                        </a:rPr>
                        <m:t>(2)</m:t>
                      </m:r>
                      <m:r>
                        <a:rPr lang="zh-CN" altLang="en-US"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𝑎</m:t>
                      </m:r>
                      <m:r>
                        <a:rPr lang="en-US" altLang="zh-CN"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𝑘</m:t>
                      </m:r>
                      <m:r>
                        <a:rPr lang="en-US" altLang="zh-CN" sz="2000" i="1" baseline="-25000" dirty="0" smtClean="0">
                          <a:latin typeface="Cambria Math"/>
                          <a:ea typeface="宋体" charset="-122"/>
                        </a:rPr>
                        <m:t>2</m:t>
                      </m:r>
                      <m:r>
                        <a:rPr lang="en-US" altLang="zh-CN" sz="2000" i="1" dirty="0" smtClean="0">
                          <a:latin typeface="Cambria Math"/>
                          <a:ea typeface="宋体" charset="-122"/>
                        </a:rPr>
                        <m:t>)</m:t>
                      </m:r>
                      <m:r>
                        <a:rPr lang="zh-CN" altLang="en-US"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𝑏</m:t>
                      </m:r>
                      <m:r>
                        <a:rPr lang="en-US" altLang="zh-CN"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𝑘</m:t>
                      </m:r>
                      <m:r>
                        <a:rPr lang="en-US" altLang="zh-CN" sz="2000" i="1" baseline="-25000" dirty="0" smtClean="0">
                          <a:latin typeface="Cambria Math"/>
                          <a:ea typeface="宋体" charset="-122"/>
                        </a:rPr>
                        <m:t>1</m:t>
                      </m:r>
                      <m:r>
                        <a:rPr lang="en-US" altLang="zh-CN" sz="2000" i="1" dirty="0" smtClean="0">
                          <a:latin typeface="Cambria Math"/>
                          <a:ea typeface="宋体" charset="-122"/>
                        </a:rPr>
                        <m:t>)</m:t>
                      </m:r>
                    </m:oMath>
                  </m:oMathPara>
                </a14:m>
                <a:endParaRPr lang="en-US" altLang="zh-CN" sz="2000" dirty="0" smtClean="0">
                  <a:ea typeface="宋体" charset="-122"/>
                </a:endParaRPr>
              </a:p>
              <a:p>
                <a:pPr lvl="1" eaLnBrk="1" hangingPunct="1">
                  <a:spcBef>
                    <a:spcPts val="1200"/>
                  </a:spcBef>
                  <a:buFont typeface="Wingdings" pitchFamily="2" charset="2"/>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a:ea typeface="宋体" charset="-122"/>
                        </a:rPr>
                        <m:t>    </m:t>
                      </m:r>
                      <m:r>
                        <a:rPr lang="en-US" altLang="zh-CN" sz="2000" b="0" i="1" dirty="0" smtClean="0">
                          <a:latin typeface="Cambria Math"/>
                          <a:ea typeface="宋体" charset="-122"/>
                        </a:rPr>
                        <m:t>              </m:t>
                      </m:r>
                      <m:r>
                        <a:rPr lang="zh-CN" altLang="en-US" sz="2000" i="1" dirty="0" smtClean="0">
                          <a:latin typeface="Cambria Math"/>
                          <a:ea typeface="宋体" charset="-122"/>
                        </a:rPr>
                        <m:t>＝</m:t>
                      </m:r>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1</m:t>
                          </m:r>
                        </m:num>
                        <m:den>
                          <m:r>
                            <a:rPr lang="en-US" altLang="zh-CN" sz="2000" i="1" dirty="0" smtClean="0">
                              <a:latin typeface="Cambria Math"/>
                              <a:ea typeface="宋体" charset="-122"/>
                            </a:rPr>
                            <m:t>4</m:t>
                          </m:r>
                        </m:den>
                      </m:f>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1</m:t>
                          </m:r>
                        </m:num>
                        <m:den>
                          <m:r>
                            <a:rPr lang="en-US" altLang="zh-CN" sz="2000" i="1" dirty="0" smtClean="0">
                              <a:latin typeface="Cambria Math"/>
                              <a:ea typeface="宋体" charset="-122"/>
                            </a:rPr>
                            <m:t>4</m:t>
                          </m:r>
                        </m:den>
                      </m:f>
                      <m:r>
                        <a:rPr lang="en-US" altLang="zh-CN" sz="2000" i="1" dirty="0" smtClean="0">
                          <a:latin typeface="Cambria Math"/>
                          <a:ea typeface="宋体" charset="-122"/>
                        </a:rPr>
                        <m:t>)</m:t>
                      </m:r>
                      <m:r>
                        <a:rPr lang="zh-CN" altLang="en-US" sz="2000" i="1" dirty="0" smtClean="0">
                          <a:latin typeface="Cambria Math"/>
                          <a:ea typeface="宋体" charset="-122"/>
                        </a:rPr>
                        <m:t>＋</m:t>
                      </m:r>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3</m:t>
                          </m:r>
                        </m:num>
                        <m:den>
                          <m:r>
                            <a:rPr lang="en-US" altLang="zh-CN" sz="2000" i="1" dirty="0" smtClean="0">
                              <a:latin typeface="Cambria Math"/>
                              <a:ea typeface="宋体" charset="-122"/>
                            </a:rPr>
                            <m:t>4</m:t>
                          </m:r>
                        </m:den>
                      </m:f>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1</m:t>
                          </m:r>
                        </m:num>
                        <m:den>
                          <m:r>
                            <a:rPr lang="en-US" altLang="zh-CN" sz="2000" i="1" dirty="0" smtClean="0">
                              <a:latin typeface="Cambria Math"/>
                              <a:ea typeface="宋体" charset="-122"/>
                            </a:rPr>
                            <m:t>2</m:t>
                          </m:r>
                        </m:den>
                      </m:f>
                      <m:r>
                        <a:rPr lang="en-US" altLang="zh-CN" sz="2000" i="1" dirty="0" smtClean="0">
                          <a:latin typeface="Cambria Math"/>
                          <a:ea typeface="宋体" charset="-122"/>
                        </a:rPr>
                        <m:t>)</m:t>
                      </m:r>
                      <m:r>
                        <a:rPr lang="zh-CN" altLang="en-US" sz="2000" i="1" dirty="0" smtClean="0">
                          <a:solidFill>
                            <a:srgbClr val="FF0000"/>
                          </a:solidFill>
                          <a:latin typeface="Cambria Math"/>
                          <a:ea typeface="宋体" charset="-122"/>
                        </a:rPr>
                        <m:t>＝</m:t>
                      </m:r>
                      <m:r>
                        <a:rPr lang="en-US" altLang="zh-CN" sz="2000" i="1" dirty="0" smtClean="0">
                          <a:solidFill>
                            <a:srgbClr val="FF0000"/>
                          </a:solidFill>
                          <a:latin typeface="Cambria Math"/>
                          <a:ea typeface="宋体" charset="-122"/>
                        </a:rPr>
                        <m:t>7/16</m:t>
                      </m:r>
                    </m:oMath>
                  </m:oMathPara>
                </a14:m>
                <a:endParaRPr lang="en-US" altLang="zh-CN" sz="2000" i="1" dirty="0" smtClean="0">
                  <a:solidFill>
                    <a:srgbClr val="FF0000"/>
                  </a:solidFill>
                  <a:ea typeface="宋体" charset="-122"/>
                </a:endParaRPr>
              </a:p>
              <a:p>
                <a:pPr lvl="1" eaLnBrk="1" hangingPunct="1">
                  <a:spcBef>
                    <a:spcPts val="1200"/>
                  </a:spcBef>
                  <a:buFont typeface="Wingdings" pitchFamily="2" charset="2"/>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a:ea typeface="宋体" charset="-122"/>
                        </a:rPr>
                        <m:t>𝑝</m:t>
                      </m:r>
                      <m:r>
                        <a:rPr lang="en-US" altLang="zh-CN" sz="2000" i="1" dirty="0" smtClean="0">
                          <a:latin typeface="Cambria Math"/>
                          <a:ea typeface="宋体" charset="-122"/>
                        </a:rPr>
                        <m:t>(3)</m:t>
                      </m:r>
                      <m:r>
                        <a:rPr lang="zh-CN" altLang="en-US"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𝑎</m:t>
                      </m:r>
                      <m:r>
                        <a:rPr lang="en-US" altLang="zh-CN"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𝑘</m:t>
                      </m:r>
                      <m:r>
                        <a:rPr lang="en-US" altLang="zh-CN" sz="2000" i="1" baseline="-25000" dirty="0" smtClean="0">
                          <a:latin typeface="Cambria Math"/>
                          <a:ea typeface="宋体" charset="-122"/>
                        </a:rPr>
                        <m:t>3</m:t>
                      </m:r>
                      <m:r>
                        <a:rPr lang="en-US" altLang="zh-CN" sz="2000" i="1" dirty="0" smtClean="0">
                          <a:latin typeface="Cambria Math"/>
                          <a:ea typeface="宋体" charset="-122"/>
                        </a:rPr>
                        <m:t>)</m:t>
                      </m:r>
                      <m:r>
                        <a:rPr lang="zh-CN" altLang="en-US"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𝑏</m:t>
                      </m:r>
                      <m:r>
                        <a:rPr lang="en-US" altLang="zh-CN"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𝑘</m:t>
                      </m:r>
                      <m:r>
                        <a:rPr lang="en-US" altLang="zh-CN" sz="2000" i="1" baseline="-25000" dirty="0" smtClean="0">
                          <a:latin typeface="Cambria Math"/>
                          <a:ea typeface="宋体" charset="-122"/>
                        </a:rPr>
                        <m:t>2</m:t>
                      </m:r>
                      <m:r>
                        <a:rPr lang="en-US" altLang="zh-CN" sz="2000" i="1" dirty="0" smtClean="0">
                          <a:latin typeface="Cambria Math"/>
                          <a:ea typeface="宋体" charset="-122"/>
                        </a:rPr>
                        <m:t>)</m:t>
                      </m:r>
                    </m:oMath>
                  </m:oMathPara>
                </a14:m>
                <a:endParaRPr lang="en-US" altLang="zh-CN" sz="2000" dirty="0" smtClean="0">
                  <a:ea typeface="宋体" charset="-122"/>
                </a:endParaRPr>
              </a:p>
              <a:p>
                <a:pPr lvl="1" eaLnBrk="1" hangingPunct="1">
                  <a:spcBef>
                    <a:spcPts val="1200"/>
                  </a:spcBef>
                  <a:buFont typeface="Wingdings" pitchFamily="2" charset="2"/>
                  <a:buNone/>
                </a:pPr>
                <a14:m>
                  <m:oMathPara xmlns:m="http://schemas.openxmlformats.org/officeDocument/2006/math">
                    <m:oMathParaPr>
                      <m:jc m:val="centerGroup"/>
                    </m:oMathParaPr>
                    <m:oMath xmlns:m="http://schemas.openxmlformats.org/officeDocument/2006/math">
                      <m:r>
                        <a:rPr lang="en-US" altLang="zh-CN" sz="2000" i="1" dirty="0" smtClean="0">
                          <a:latin typeface="Cambria Math"/>
                          <a:ea typeface="宋体" charset="-122"/>
                        </a:rPr>
                        <m:t>   </m:t>
                      </m:r>
                      <m:r>
                        <a:rPr lang="en-US" altLang="zh-CN" sz="2000" b="0" i="1" dirty="0" smtClean="0">
                          <a:latin typeface="Cambria Math"/>
                          <a:ea typeface="宋体" charset="-122"/>
                        </a:rPr>
                        <m:t>            </m:t>
                      </m:r>
                      <m:r>
                        <a:rPr lang="zh-CN" altLang="en-US" sz="2000" i="1" dirty="0" smtClean="0">
                          <a:latin typeface="Cambria Math"/>
                          <a:ea typeface="宋体" charset="-122"/>
                        </a:rPr>
                        <m:t>＝</m:t>
                      </m:r>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1</m:t>
                          </m:r>
                        </m:num>
                        <m:den>
                          <m:r>
                            <a:rPr lang="en-US" altLang="zh-CN" sz="2000" i="1" dirty="0" smtClean="0">
                              <a:latin typeface="Cambria Math"/>
                              <a:ea typeface="宋体" charset="-122"/>
                            </a:rPr>
                            <m:t>4</m:t>
                          </m:r>
                        </m:den>
                      </m:f>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1</m:t>
                          </m:r>
                        </m:num>
                        <m:den>
                          <m:r>
                            <a:rPr lang="en-US" altLang="zh-CN" sz="2000" i="1" dirty="0" smtClean="0">
                              <a:latin typeface="Cambria Math"/>
                              <a:ea typeface="宋体" charset="-122"/>
                            </a:rPr>
                            <m:t>4</m:t>
                          </m:r>
                        </m:den>
                      </m:f>
                      <m:r>
                        <a:rPr lang="en-US" altLang="zh-CN" sz="2000" i="1" dirty="0" smtClean="0">
                          <a:latin typeface="Cambria Math"/>
                          <a:ea typeface="宋体" charset="-122"/>
                        </a:rPr>
                        <m:t>)</m:t>
                      </m:r>
                      <m:r>
                        <a:rPr lang="zh-CN" altLang="en-US" sz="2000" i="1" dirty="0" smtClean="0">
                          <a:latin typeface="Cambria Math"/>
                          <a:ea typeface="宋体" charset="-122"/>
                        </a:rPr>
                        <m:t>＋</m:t>
                      </m:r>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3</m:t>
                          </m:r>
                        </m:num>
                        <m:den>
                          <m:r>
                            <a:rPr lang="en-US" altLang="zh-CN" sz="2000" i="1" dirty="0" smtClean="0">
                              <a:latin typeface="Cambria Math"/>
                              <a:ea typeface="宋体" charset="-122"/>
                            </a:rPr>
                            <m:t>4</m:t>
                          </m:r>
                        </m:den>
                      </m:f>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1</m:t>
                          </m:r>
                        </m:num>
                        <m:den>
                          <m:r>
                            <a:rPr lang="en-US" altLang="zh-CN" sz="2000" i="1" dirty="0" smtClean="0">
                              <a:latin typeface="Cambria Math"/>
                              <a:ea typeface="宋体" charset="-122"/>
                            </a:rPr>
                            <m:t>4</m:t>
                          </m:r>
                        </m:den>
                      </m:f>
                      <m:r>
                        <a:rPr lang="en-US" altLang="zh-CN" sz="2000" i="1" dirty="0" smtClean="0">
                          <a:latin typeface="Cambria Math"/>
                          <a:ea typeface="宋体" charset="-122"/>
                        </a:rPr>
                        <m:t>)</m:t>
                      </m:r>
                      <m:r>
                        <a:rPr lang="zh-CN" altLang="en-US" sz="2000" i="1" dirty="0" smtClean="0">
                          <a:solidFill>
                            <a:srgbClr val="FF0000"/>
                          </a:solidFill>
                          <a:latin typeface="Cambria Math"/>
                          <a:ea typeface="宋体" charset="-122"/>
                        </a:rPr>
                        <m:t>＝</m:t>
                      </m:r>
                      <m:r>
                        <a:rPr lang="en-US" altLang="zh-CN" sz="2000" i="1" dirty="0" smtClean="0">
                          <a:solidFill>
                            <a:srgbClr val="FF0000"/>
                          </a:solidFill>
                          <a:latin typeface="Cambria Math"/>
                          <a:ea typeface="宋体" charset="-122"/>
                        </a:rPr>
                        <m:t>1/4</m:t>
                      </m:r>
                    </m:oMath>
                  </m:oMathPara>
                </a14:m>
                <a:endParaRPr lang="en-US" altLang="zh-CN" sz="2000" i="1" dirty="0" smtClean="0">
                  <a:solidFill>
                    <a:srgbClr val="FF0000"/>
                  </a:solidFill>
                  <a:ea typeface="宋体" charset="-122"/>
                </a:endParaRPr>
              </a:p>
              <a:p>
                <a:pPr lvl="1" eaLnBrk="1" hangingPunct="1">
                  <a:spcBef>
                    <a:spcPts val="1200"/>
                  </a:spcBef>
                  <a:buFont typeface="Wingdings" pitchFamily="2" charset="2"/>
                  <a:buNone/>
                </a:pPr>
                <a:r>
                  <a:rPr lang="en-US" altLang="zh-CN" sz="2000" dirty="0" smtClean="0">
                    <a:ea typeface="宋体" charset="-122"/>
                  </a:rPr>
                  <a:t>               </a:t>
                </a:r>
                <a14:m>
                  <m:oMath xmlns:m="http://schemas.openxmlformats.org/officeDocument/2006/math">
                    <m:r>
                      <a:rPr lang="en-US" altLang="zh-CN" sz="2000" i="1" dirty="0" smtClean="0">
                        <a:latin typeface="Cambria Math"/>
                        <a:ea typeface="宋体" charset="-122"/>
                      </a:rPr>
                      <m:t>𝑝</m:t>
                    </m:r>
                    <m:r>
                      <a:rPr lang="en-US" altLang="zh-CN" sz="2000" i="1" dirty="0" smtClean="0">
                        <a:latin typeface="Cambria Math"/>
                        <a:ea typeface="宋体" charset="-122"/>
                      </a:rPr>
                      <m:t>(4)</m:t>
                    </m:r>
                    <m:r>
                      <a:rPr lang="zh-CN" altLang="en-US"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𝑏</m:t>
                    </m:r>
                    <m:r>
                      <a:rPr lang="en-US" altLang="zh-CN" sz="2000" i="1" dirty="0" smtClean="0">
                        <a:latin typeface="Cambria Math"/>
                        <a:ea typeface="宋体" charset="-122"/>
                      </a:rPr>
                      <m:t>)</m:t>
                    </m:r>
                    <m:r>
                      <a:rPr lang="en-US" altLang="zh-CN" sz="2000" i="1" dirty="0" smtClean="0">
                        <a:latin typeface="Cambria Math"/>
                        <a:ea typeface="宋体" charset="-122"/>
                      </a:rPr>
                      <m:t>𝑝</m:t>
                    </m:r>
                    <m:r>
                      <a:rPr lang="en-US" altLang="zh-CN" sz="2000" i="1" dirty="0" smtClean="0">
                        <a:latin typeface="Cambria Math"/>
                        <a:ea typeface="宋体" charset="-122"/>
                      </a:rPr>
                      <m:t>(</m:t>
                    </m:r>
                    <m:r>
                      <a:rPr lang="en-US" altLang="zh-CN" sz="2000" i="1" dirty="0" smtClean="0">
                        <a:latin typeface="Cambria Math"/>
                        <a:ea typeface="宋体" charset="-122"/>
                      </a:rPr>
                      <m:t>𝑘</m:t>
                    </m:r>
                    <m:r>
                      <a:rPr lang="en-US" altLang="zh-CN" sz="2000" i="1" baseline="-25000" dirty="0" smtClean="0">
                        <a:latin typeface="Cambria Math"/>
                        <a:ea typeface="宋体" charset="-122"/>
                      </a:rPr>
                      <m:t>3</m:t>
                    </m:r>
                    <m:r>
                      <a:rPr lang="en-US" altLang="zh-CN" sz="2000" i="1" dirty="0" smtClean="0">
                        <a:latin typeface="Cambria Math"/>
                        <a:ea typeface="宋体" charset="-122"/>
                      </a:rPr>
                      <m:t>)</m:t>
                    </m:r>
                    <m:r>
                      <a:rPr lang="zh-CN" altLang="en-US" sz="2000" i="1" dirty="0" smtClean="0">
                        <a:latin typeface="Cambria Math"/>
                        <a:ea typeface="宋体" charset="-122"/>
                      </a:rPr>
                      <m:t>＝</m:t>
                    </m:r>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3</m:t>
                        </m:r>
                      </m:num>
                      <m:den>
                        <m:r>
                          <a:rPr lang="en-US" altLang="zh-CN" sz="2000" i="1" dirty="0" smtClean="0">
                            <a:latin typeface="Cambria Math"/>
                            <a:ea typeface="宋体" charset="-122"/>
                          </a:rPr>
                          <m:t>4</m:t>
                        </m:r>
                      </m:den>
                    </m:f>
                    <m:r>
                      <a:rPr lang="en-US" altLang="zh-CN" sz="2000" i="1" dirty="0" smtClean="0">
                        <a:latin typeface="Cambria Math"/>
                        <a:ea typeface="宋体" charset="-122"/>
                      </a:rPr>
                      <m:t>)×(</m:t>
                    </m:r>
                    <m:f>
                      <m:fPr>
                        <m:ctrlPr>
                          <a:rPr lang="en-US" altLang="zh-CN" sz="2000" i="1" dirty="0" smtClean="0">
                            <a:latin typeface="Cambria Math" panose="02040503050406030204" pitchFamily="18" charset="0"/>
                            <a:ea typeface="宋体" charset="-122"/>
                          </a:rPr>
                        </m:ctrlPr>
                      </m:fPr>
                      <m:num>
                        <m:r>
                          <a:rPr lang="en-US" altLang="zh-CN" sz="2000" i="1" dirty="0" smtClean="0">
                            <a:latin typeface="Cambria Math"/>
                            <a:ea typeface="宋体" charset="-122"/>
                          </a:rPr>
                          <m:t>1</m:t>
                        </m:r>
                      </m:num>
                      <m:den>
                        <m:r>
                          <a:rPr lang="en-US" altLang="zh-CN" sz="2000" i="1" dirty="0" smtClean="0">
                            <a:latin typeface="Cambria Math"/>
                            <a:ea typeface="宋体" charset="-122"/>
                          </a:rPr>
                          <m:t>4</m:t>
                        </m:r>
                      </m:den>
                    </m:f>
                    <m:r>
                      <a:rPr lang="en-US" altLang="zh-CN" sz="2000" i="1" dirty="0" smtClean="0">
                        <a:latin typeface="Cambria Math"/>
                        <a:ea typeface="宋体" charset="-122"/>
                      </a:rPr>
                      <m:t>)</m:t>
                    </m:r>
                    <m:r>
                      <a:rPr lang="zh-CN" altLang="en-US" sz="2000" i="1" dirty="0" smtClean="0">
                        <a:solidFill>
                          <a:srgbClr val="FF0000"/>
                        </a:solidFill>
                        <a:latin typeface="Cambria Math"/>
                        <a:ea typeface="宋体" charset="-122"/>
                      </a:rPr>
                      <m:t>＝</m:t>
                    </m:r>
                    <m:r>
                      <a:rPr lang="en-US" altLang="zh-CN" sz="2000" i="1" dirty="0" smtClean="0">
                        <a:solidFill>
                          <a:srgbClr val="FF0000"/>
                        </a:solidFill>
                        <a:latin typeface="Cambria Math"/>
                        <a:ea typeface="宋体" charset="-122"/>
                      </a:rPr>
                      <m:t>3/16</m:t>
                    </m:r>
                  </m:oMath>
                </a14:m>
                <a:endParaRPr lang="en-US" altLang="zh-CN" sz="2000" i="1" dirty="0" smtClean="0">
                  <a:ea typeface="宋体" charset="-122"/>
                </a:endParaRPr>
              </a:p>
              <a:p>
                <a:pPr lvl="1" eaLnBrk="1" hangingPunct="1">
                  <a:lnSpc>
                    <a:spcPct val="80000"/>
                  </a:lnSpc>
                  <a:buFont typeface="Wingdings" pitchFamily="2" charset="2"/>
                  <a:buNone/>
                </a:pPr>
                <a:endParaRPr lang="en-US" altLang="zh-CN" sz="2000" i="1" dirty="0">
                  <a:ea typeface="宋体" charset="-122"/>
                </a:endParaRPr>
              </a:p>
              <a:p>
                <a:pPr eaLnBrk="1" hangingPunct="1">
                  <a:lnSpc>
                    <a:spcPct val="80000"/>
                  </a:lnSpc>
                  <a:buNone/>
                </a:pPr>
                <a14:m>
                  <m:oMathPara xmlns:m="http://schemas.openxmlformats.org/officeDocument/2006/math">
                    <m:oMathParaPr>
                      <m:jc m:val="centerGroup"/>
                    </m:oMathParaPr>
                    <m:oMath xmlns:m="http://schemas.openxmlformats.org/officeDocument/2006/math">
                      <m:r>
                        <a:rPr lang="en-US" altLang="zh-CN" sz="1800" i="1" dirty="0" smtClean="0">
                          <a:latin typeface="Cambria Math"/>
                          <a:ea typeface="宋体" charset="-122"/>
                        </a:rPr>
                        <m:t>𝐻</m:t>
                      </m:r>
                      <m:d>
                        <m:dPr>
                          <m:ctrlPr>
                            <a:rPr lang="en-US" altLang="zh-CN" sz="1800" i="1" dirty="0" smtClean="0">
                              <a:latin typeface="Cambria Math" panose="02040503050406030204" pitchFamily="18" charset="0"/>
                              <a:ea typeface="宋体" charset="-122"/>
                            </a:rPr>
                          </m:ctrlPr>
                        </m:dPr>
                        <m:e>
                          <m:r>
                            <a:rPr lang="en-US" altLang="zh-CN" sz="1800" i="1" dirty="0" smtClean="0">
                              <a:latin typeface="Cambria Math"/>
                              <a:ea typeface="宋体" charset="-122"/>
                            </a:rPr>
                            <m:t>𝑐</m:t>
                          </m:r>
                        </m:e>
                      </m:d>
                      <m:r>
                        <a:rPr lang="zh-CN" altLang="en-US" sz="1800" i="1" dirty="0" smtClean="0">
                          <a:latin typeface="Cambria Math"/>
                          <a:ea typeface="宋体" charset="-122"/>
                        </a:rPr>
                        <m:t>＝－</m:t>
                      </m:r>
                      <m:d>
                        <m:dPr>
                          <m:ctrlPr>
                            <a:rPr lang="en-US" altLang="zh-CN" sz="1800" i="1" dirty="0" smtClean="0">
                              <a:latin typeface="Cambria Math" panose="02040503050406030204" pitchFamily="18" charset="0"/>
                              <a:ea typeface="宋体" charset="-122"/>
                            </a:rPr>
                          </m:ctrlPr>
                        </m:dPr>
                        <m:e>
                          <m:f>
                            <m:fPr>
                              <m:ctrlPr>
                                <a:rPr lang="en-US" altLang="zh-CN" sz="1800" i="1" dirty="0" smtClean="0">
                                  <a:latin typeface="Cambria Math" panose="02040503050406030204" pitchFamily="18" charset="0"/>
                                  <a:ea typeface="宋体" charset="-122"/>
                                </a:rPr>
                              </m:ctrlPr>
                            </m:fPr>
                            <m:num>
                              <m:r>
                                <a:rPr lang="en-US" altLang="zh-CN" sz="1800" i="1" dirty="0" smtClean="0">
                                  <a:latin typeface="Cambria Math"/>
                                  <a:ea typeface="宋体" charset="-122"/>
                                </a:rPr>
                                <m:t>1</m:t>
                              </m:r>
                            </m:num>
                            <m:den>
                              <m:r>
                                <a:rPr lang="en-US" altLang="zh-CN" sz="1800" i="1" dirty="0" smtClean="0">
                                  <a:latin typeface="Cambria Math"/>
                                  <a:ea typeface="宋体" charset="-122"/>
                                </a:rPr>
                                <m:t>8</m:t>
                              </m:r>
                            </m:den>
                          </m:f>
                        </m:e>
                      </m:d>
                      <m:r>
                        <m:rPr>
                          <m:sty m:val="p"/>
                        </m:rPr>
                        <a:rPr lang="en-US" altLang="zh-CN" sz="1800" i="1" dirty="0" smtClean="0">
                          <a:latin typeface="Cambria Math"/>
                          <a:ea typeface="宋体" charset="-122"/>
                        </a:rPr>
                        <m:t>log</m:t>
                      </m:r>
                      <m:r>
                        <a:rPr lang="en-US" altLang="zh-CN" sz="1800" i="1" baseline="-25000" dirty="0" smtClean="0">
                          <a:latin typeface="Cambria Math"/>
                          <a:ea typeface="宋体" charset="-122"/>
                        </a:rPr>
                        <m:t>2</m:t>
                      </m:r>
                      <m:d>
                        <m:dPr>
                          <m:ctrlPr>
                            <a:rPr lang="en-US" altLang="zh-CN" sz="1800" i="1" dirty="0">
                              <a:latin typeface="Cambria Math" panose="02040503050406030204" pitchFamily="18" charset="0"/>
                              <a:ea typeface="宋体" charset="-122"/>
                            </a:rPr>
                          </m:ctrlPr>
                        </m:dPr>
                        <m:e>
                          <m:f>
                            <m:fPr>
                              <m:ctrlPr>
                                <a:rPr lang="en-US" altLang="zh-CN" sz="1800" i="1" dirty="0">
                                  <a:latin typeface="Cambria Math" panose="02040503050406030204" pitchFamily="18" charset="0"/>
                                  <a:ea typeface="宋体" charset="-122"/>
                                </a:rPr>
                              </m:ctrlPr>
                            </m:fPr>
                            <m:num>
                              <m:r>
                                <a:rPr lang="en-US" altLang="zh-CN" sz="1800" i="1" dirty="0">
                                  <a:latin typeface="Cambria Math"/>
                                  <a:ea typeface="宋体" charset="-122"/>
                                </a:rPr>
                                <m:t>1</m:t>
                              </m:r>
                            </m:num>
                            <m:den>
                              <m:r>
                                <a:rPr lang="en-US" altLang="zh-CN" sz="1800" i="1" dirty="0">
                                  <a:latin typeface="Cambria Math"/>
                                  <a:ea typeface="宋体" charset="-122"/>
                                </a:rPr>
                                <m:t>8</m:t>
                              </m:r>
                            </m:den>
                          </m:f>
                        </m:e>
                      </m:d>
                      <m:r>
                        <a:rPr lang="zh-CN" altLang="en-US" sz="1800" i="1" dirty="0" smtClean="0">
                          <a:latin typeface="Cambria Math"/>
                          <a:ea typeface="宋体" charset="-122"/>
                        </a:rPr>
                        <m:t>－</m:t>
                      </m:r>
                      <m:d>
                        <m:dPr>
                          <m:ctrlPr>
                            <a:rPr lang="en-US" altLang="zh-CN" sz="1800" i="1" dirty="0" smtClean="0">
                              <a:latin typeface="Cambria Math" panose="02040503050406030204" pitchFamily="18" charset="0"/>
                              <a:ea typeface="宋体" charset="-122"/>
                            </a:rPr>
                          </m:ctrlPr>
                        </m:dPr>
                        <m:e>
                          <m:f>
                            <m:fPr>
                              <m:ctrlPr>
                                <a:rPr lang="en-US" altLang="zh-CN" sz="1800" i="1" dirty="0" smtClean="0">
                                  <a:latin typeface="Cambria Math" panose="02040503050406030204" pitchFamily="18" charset="0"/>
                                  <a:ea typeface="宋体" charset="-122"/>
                                </a:rPr>
                              </m:ctrlPr>
                            </m:fPr>
                            <m:num>
                              <m:r>
                                <a:rPr lang="en-US" altLang="zh-CN" sz="1800" i="1" dirty="0" smtClean="0">
                                  <a:latin typeface="Cambria Math"/>
                                  <a:ea typeface="宋体" charset="-122"/>
                                </a:rPr>
                                <m:t>7</m:t>
                              </m:r>
                            </m:num>
                            <m:den>
                              <m:r>
                                <a:rPr lang="en-US" altLang="zh-CN" sz="1800" i="1" dirty="0" smtClean="0">
                                  <a:latin typeface="Cambria Math"/>
                                  <a:ea typeface="宋体" charset="-122"/>
                                </a:rPr>
                                <m:t>16</m:t>
                              </m:r>
                            </m:den>
                          </m:f>
                        </m:e>
                      </m:d>
                      <m:r>
                        <m:rPr>
                          <m:sty m:val="p"/>
                        </m:rPr>
                        <a:rPr lang="en-US" altLang="zh-CN" sz="1800" i="1" dirty="0" smtClean="0">
                          <a:latin typeface="Cambria Math"/>
                          <a:ea typeface="宋体" charset="-122"/>
                        </a:rPr>
                        <m:t>log</m:t>
                      </m:r>
                      <m:r>
                        <a:rPr lang="en-US" altLang="zh-CN" sz="1800" i="1" baseline="-25000" dirty="0" smtClean="0">
                          <a:latin typeface="Cambria Math"/>
                          <a:ea typeface="宋体" charset="-122"/>
                        </a:rPr>
                        <m:t>2</m:t>
                      </m:r>
                      <m:d>
                        <m:dPr>
                          <m:ctrlPr>
                            <a:rPr lang="en-US" altLang="zh-CN" sz="1800" i="1" dirty="0">
                              <a:latin typeface="Cambria Math" panose="02040503050406030204" pitchFamily="18" charset="0"/>
                              <a:ea typeface="宋体" charset="-122"/>
                            </a:rPr>
                          </m:ctrlPr>
                        </m:dPr>
                        <m:e>
                          <m:f>
                            <m:fPr>
                              <m:ctrlPr>
                                <a:rPr lang="en-US" altLang="zh-CN" sz="1800" i="1" dirty="0">
                                  <a:latin typeface="Cambria Math" panose="02040503050406030204" pitchFamily="18" charset="0"/>
                                  <a:ea typeface="宋体" charset="-122"/>
                                </a:rPr>
                              </m:ctrlPr>
                            </m:fPr>
                            <m:num>
                              <m:r>
                                <a:rPr lang="en-US" altLang="zh-CN" sz="1800" i="1" dirty="0">
                                  <a:latin typeface="Cambria Math"/>
                                  <a:ea typeface="宋体" charset="-122"/>
                                </a:rPr>
                                <m:t>7</m:t>
                              </m:r>
                            </m:num>
                            <m:den>
                              <m:r>
                                <a:rPr lang="en-US" altLang="zh-CN" sz="1800" i="1" dirty="0">
                                  <a:latin typeface="Cambria Math"/>
                                  <a:ea typeface="宋体" charset="-122"/>
                                </a:rPr>
                                <m:t>16</m:t>
                              </m:r>
                            </m:den>
                          </m:f>
                        </m:e>
                      </m:d>
                      <m:r>
                        <a:rPr lang="zh-CN" altLang="en-US" sz="1800" i="1" dirty="0" smtClean="0">
                          <a:latin typeface="Cambria Math"/>
                          <a:ea typeface="宋体" charset="-122"/>
                        </a:rPr>
                        <m:t>－</m:t>
                      </m:r>
                      <m:d>
                        <m:dPr>
                          <m:ctrlPr>
                            <a:rPr lang="en-US" altLang="zh-CN" sz="1800" i="1" dirty="0" smtClean="0">
                              <a:latin typeface="Cambria Math" panose="02040503050406030204" pitchFamily="18" charset="0"/>
                              <a:ea typeface="宋体" charset="-122"/>
                            </a:rPr>
                          </m:ctrlPr>
                        </m:dPr>
                        <m:e>
                          <m:f>
                            <m:fPr>
                              <m:ctrlPr>
                                <a:rPr lang="en-US" altLang="zh-CN" sz="1800" i="1" dirty="0" smtClean="0">
                                  <a:latin typeface="Cambria Math" panose="02040503050406030204" pitchFamily="18" charset="0"/>
                                  <a:ea typeface="宋体" charset="-122"/>
                                </a:rPr>
                              </m:ctrlPr>
                            </m:fPr>
                            <m:num>
                              <m:r>
                                <a:rPr lang="en-US" altLang="zh-CN" sz="1800" i="1" dirty="0" smtClean="0">
                                  <a:latin typeface="Cambria Math"/>
                                  <a:ea typeface="宋体" charset="-122"/>
                                </a:rPr>
                                <m:t>1</m:t>
                              </m:r>
                            </m:num>
                            <m:den>
                              <m:r>
                                <a:rPr lang="en-US" altLang="zh-CN" sz="1800" i="1" dirty="0" smtClean="0">
                                  <a:latin typeface="Cambria Math"/>
                                  <a:ea typeface="宋体" charset="-122"/>
                                </a:rPr>
                                <m:t>4</m:t>
                              </m:r>
                            </m:den>
                          </m:f>
                        </m:e>
                      </m:d>
                      <m:r>
                        <m:rPr>
                          <m:sty m:val="p"/>
                        </m:rPr>
                        <a:rPr lang="en-US" altLang="zh-CN" sz="1800" i="1" dirty="0" smtClean="0">
                          <a:latin typeface="Cambria Math"/>
                          <a:ea typeface="宋体" charset="-122"/>
                        </a:rPr>
                        <m:t>log</m:t>
                      </m:r>
                      <m:r>
                        <a:rPr lang="en-US" altLang="zh-CN" sz="1800" i="1" baseline="-25000" dirty="0" smtClean="0">
                          <a:latin typeface="Cambria Math"/>
                          <a:ea typeface="宋体" charset="-122"/>
                        </a:rPr>
                        <m:t>2</m:t>
                      </m:r>
                      <m:d>
                        <m:dPr>
                          <m:ctrlPr>
                            <a:rPr lang="en-US" altLang="zh-CN" sz="1800" i="1" dirty="0">
                              <a:latin typeface="Cambria Math" panose="02040503050406030204" pitchFamily="18" charset="0"/>
                              <a:ea typeface="宋体" charset="-122"/>
                            </a:rPr>
                          </m:ctrlPr>
                        </m:dPr>
                        <m:e>
                          <m:f>
                            <m:fPr>
                              <m:ctrlPr>
                                <a:rPr lang="en-US" altLang="zh-CN" sz="1800" i="1" dirty="0">
                                  <a:latin typeface="Cambria Math" panose="02040503050406030204" pitchFamily="18" charset="0"/>
                                  <a:ea typeface="宋体" charset="-122"/>
                                </a:rPr>
                              </m:ctrlPr>
                            </m:fPr>
                            <m:num>
                              <m:r>
                                <a:rPr lang="en-US" altLang="zh-CN" sz="1800" i="1" dirty="0">
                                  <a:latin typeface="Cambria Math"/>
                                  <a:ea typeface="宋体" charset="-122"/>
                                </a:rPr>
                                <m:t>1</m:t>
                              </m:r>
                            </m:num>
                            <m:den>
                              <m:r>
                                <a:rPr lang="en-US" altLang="zh-CN" sz="1800" i="1" dirty="0">
                                  <a:latin typeface="Cambria Math"/>
                                  <a:ea typeface="宋体" charset="-122"/>
                                </a:rPr>
                                <m:t>4</m:t>
                              </m:r>
                            </m:den>
                          </m:f>
                        </m:e>
                      </m:d>
                      <m:r>
                        <a:rPr lang="zh-CN" altLang="en-US" sz="1800" i="1" dirty="0" smtClean="0">
                          <a:latin typeface="Cambria Math"/>
                          <a:ea typeface="宋体" charset="-122"/>
                        </a:rPr>
                        <m:t>－</m:t>
                      </m:r>
                      <m:d>
                        <m:dPr>
                          <m:ctrlPr>
                            <a:rPr lang="en-US" altLang="zh-CN" sz="1800" i="1" dirty="0" smtClean="0">
                              <a:latin typeface="Cambria Math" panose="02040503050406030204" pitchFamily="18" charset="0"/>
                              <a:ea typeface="宋体" charset="-122"/>
                            </a:rPr>
                          </m:ctrlPr>
                        </m:dPr>
                        <m:e>
                          <m:f>
                            <m:fPr>
                              <m:ctrlPr>
                                <a:rPr lang="en-US" altLang="zh-CN" sz="1800" i="1" dirty="0" smtClean="0">
                                  <a:latin typeface="Cambria Math" panose="02040503050406030204" pitchFamily="18" charset="0"/>
                                  <a:ea typeface="宋体" charset="-122"/>
                                </a:rPr>
                              </m:ctrlPr>
                            </m:fPr>
                            <m:num>
                              <m:r>
                                <a:rPr lang="en-US" altLang="zh-CN" sz="1800" i="1" dirty="0" smtClean="0">
                                  <a:latin typeface="Cambria Math"/>
                                  <a:ea typeface="宋体" charset="-122"/>
                                </a:rPr>
                                <m:t>3</m:t>
                              </m:r>
                            </m:num>
                            <m:den>
                              <m:r>
                                <a:rPr lang="en-US" altLang="zh-CN" sz="1800" i="1" dirty="0" smtClean="0">
                                  <a:latin typeface="Cambria Math"/>
                                  <a:ea typeface="宋体" charset="-122"/>
                                </a:rPr>
                                <m:t>16</m:t>
                              </m:r>
                            </m:den>
                          </m:f>
                        </m:e>
                      </m:d>
                      <m:r>
                        <m:rPr>
                          <m:sty m:val="p"/>
                        </m:rPr>
                        <a:rPr lang="en-US" altLang="zh-CN" sz="1800" i="1" dirty="0" smtClean="0">
                          <a:latin typeface="Cambria Math"/>
                          <a:ea typeface="宋体" charset="-122"/>
                        </a:rPr>
                        <m:t>log</m:t>
                      </m:r>
                      <m:r>
                        <a:rPr lang="en-US" altLang="zh-CN" sz="1800" i="1" baseline="-25000" dirty="0" smtClean="0">
                          <a:latin typeface="Cambria Math"/>
                          <a:ea typeface="宋体" charset="-122"/>
                        </a:rPr>
                        <m:t>2</m:t>
                      </m:r>
                      <m:d>
                        <m:dPr>
                          <m:ctrlPr>
                            <a:rPr lang="en-US" altLang="zh-CN" sz="1800" i="1" dirty="0">
                              <a:latin typeface="Cambria Math" panose="02040503050406030204" pitchFamily="18" charset="0"/>
                              <a:ea typeface="宋体" charset="-122"/>
                            </a:rPr>
                          </m:ctrlPr>
                        </m:dPr>
                        <m:e>
                          <m:f>
                            <m:fPr>
                              <m:ctrlPr>
                                <a:rPr lang="en-US" altLang="zh-CN" sz="1800" i="1" dirty="0">
                                  <a:latin typeface="Cambria Math" panose="02040503050406030204" pitchFamily="18" charset="0"/>
                                  <a:ea typeface="宋体" charset="-122"/>
                                </a:rPr>
                              </m:ctrlPr>
                            </m:fPr>
                            <m:num>
                              <m:r>
                                <a:rPr lang="en-US" altLang="zh-CN" sz="1800" i="1" dirty="0">
                                  <a:latin typeface="Cambria Math"/>
                                  <a:ea typeface="宋体" charset="-122"/>
                                </a:rPr>
                                <m:t>3</m:t>
                              </m:r>
                            </m:num>
                            <m:den>
                              <m:r>
                                <a:rPr lang="en-US" altLang="zh-CN" sz="1800" i="1" dirty="0">
                                  <a:latin typeface="Cambria Math"/>
                                  <a:ea typeface="宋体" charset="-122"/>
                                </a:rPr>
                                <m:t>16</m:t>
                              </m:r>
                            </m:den>
                          </m:f>
                        </m:e>
                      </m:d>
                    </m:oMath>
                  </m:oMathPara>
                </a14:m>
                <a:endParaRPr lang="en-US" altLang="zh-CN" sz="2000" i="1" dirty="0" smtClean="0">
                  <a:latin typeface="Cambria Math"/>
                  <a:ea typeface="宋体" charset="-122"/>
                </a:endParaRPr>
              </a:p>
              <a:p>
                <a:pPr eaLnBrk="1" hangingPunct="1">
                  <a:lnSpc>
                    <a:spcPct val="80000"/>
                  </a:lnSpc>
                  <a:buFont typeface="Wingdings" pitchFamily="2" charset="2"/>
                  <a:buNone/>
                </a:pPr>
                <a:endParaRPr lang="en-US" altLang="zh-CN" sz="2400" i="1" dirty="0" smtClean="0">
                  <a:latin typeface="Cambria Math"/>
                  <a:ea typeface="宋体" charset="-122"/>
                </a:endParaRPr>
              </a:p>
              <a:p>
                <a:pPr eaLnBrk="1" hangingPunct="1">
                  <a:lnSpc>
                    <a:spcPct val="80000"/>
                  </a:lnSpc>
                  <a:buFont typeface="Wingdings" pitchFamily="2" charset="2"/>
                  <a:buNone/>
                </a:pPr>
                <a14:m>
                  <m:oMathPara xmlns:m="http://schemas.openxmlformats.org/officeDocument/2006/math">
                    <m:oMathParaPr>
                      <m:jc m:val="centerGroup"/>
                    </m:oMathParaPr>
                    <m:oMath xmlns:m="http://schemas.openxmlformats.org/officeDocument/2006/math">
                      <m:r>
                        <a:rPr lang="zh-CN" altLang="sv-SE" sz="2400" i="1" dirty="0" smtClean="0">
                          <a:latin typeface="Cambria Math"/>
                          <a:ea typeface="宋体" charset="-122"/>
                        </a:rPr>
                        <m:t>＝</m:t>
                      </m:r>
                      <m:r>
                        <a:rPr lang="en-US" altLang="zh-CN" sz="2400" i="1" dirty="0" smtClean="0">
                          <a:latin typeface="Cambria Math"/>
                          <a:ea typeface="宋体" charset="-122"/>
                        </a:rPr>
                        <m:t>1.85</m:t>
                      </m:r>
                    </m:oMath>
                  </m:oMathPara>
                </a14:m>
                <a:endParaRPr lang="en-US" altLang="zh-CN" sz="2400" dirty="0" smtClean="0">
                  <a:ea typeface="宋体" charset="-122"/>
                </a:endParaRPr>
              </a:p>
              <a:p>
                <a:pPr eaLnBrk="1" hangingPunct="1"/>
                <a:endParaRPr lang="zh-CN" altLang="en-US" dirty="0" smtClean="0">
                  <a:ea typeface="宋体"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a:blip r:embed="rId2"/>
                <a:stretch>
                  <a:fillRect l="-963" t="-375" b="-2250"/>
                </a:stretch>
              </a:blipFill>
            </p:spPr>
            <p:txBody>
              <a:bodyPr/>
              <a:lstStyle/>
              <a:p>
                <a:r>
                  <a:rPr lang="zh-CN" altLang="en-US">
                    <a:noFill/>
                  </a:rPr>
                  <a:t> </a:t>
                </a:r>
              </a:p>
            </p:txBody>
          </p:sp>
        </mc:Fallback>
      </mc:AlternateContent>
      <p:sp>
        <p:nvSpPr>
          <p:cNvPr id="91139" name="日期占位符 3"/>
          <p:cNvSpPr>
            <a:spLocks noGrp="1"/>
          </p:cNvSpPr>
          <p:nvPr>
            <p:ph type="dt" sz="quarter" idx="10"/>
          </p:nvPr>
        </p:nvSpPr>
        <p:spPr>
          <a:noFill/>
        </p:spPr>
        <p:txBody>
          <a:bodyPr/>
          <a:lstStyle/>
          <a:p>
            <a:fld id="{03D13003-516B-4AD4-B58C-7E71D07B6C69}" type="datetime1">
              <a:rPr lang="zh-CN" altLang="en-US" smtClean="0">
                <a:ea typeface="宋体" charset="-122"/>
              </a:rPr>
              <a:t>2020/11/19</a:t>
            </a:fld>
            <a:endParaRPr lang="en-US" altLang="zh-CN" smtClean="0">
              <a:ea typeface="宋体" charset="-122"/>
            </a:endParaRPr>
          </a:p>
        </p:txBody>
      </p:sp>
      <p:sp>
        <p:nvSpPr>
          <p:cNvPr id="91140"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91141" name="灯片编号占位符 5"/>
          <p:cNvSpPr>
            <a:spLocks noGrp="1"/>
          </p:cNvSpPr>
          <p:nvPr>
            <p:ph type="sldNum" sz="quarter" idx="12"/>
          </p:nvPr>
        </p:nvSpPr>
        <p:spPr>
          <a:noFill/>
        </p:spPr>
        <p:txBody>
          <a:bodyPr/>
          <a:lstStyle/>
          <a:p>
            <a:fld id="{124CB1B2-888A-402E-B1E3-98DB942A3B46}" type="slidenum">
              <a:rPr lang="en-US" altLang="zh-CN" smtClean="0">
                <a:ea typeface="宋体" charset="-122"/>
              </a:rPr>
              <a:pPr/>
              <a:t>86</a:t>
            </a:fld>
            <a:endParaRPr lang="en-US" altLang="zh-CN" smtClean="0">
              <a:ea typeface="宋体" charset="-122"/>
            </a:endParaRPr>
          </a:p>
        </p:txBody>
      </p:sp>
    </p:spTree>
    <p:extLst>
      <p:ext uri="{BB962C8B-B14F-4D97-AF65-F5344CB8AC3E}">
        <p14:creationId xmlns:p14="http://schemas.microsoft.com/office/powerpoint/2010/main" val="1326404274"/>
      </p:ext>
    </p:extLst>
  </p:cSld>
  <p:clrMapOvr>
    <a:masterClrMapping/>
  </p:clrMapOvr>
  <p:transition>
    <p:wedg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标题 1"/>
          <p:cNvSpPr>
            <a:spLocks noGrp="1"/>
          </p:cNvSpPr>
          <p:nvPr>
            <p:ph type="title"/>
          </p:nvPr>
        </p:nvSpPr>
        <p:spPr/>
        <p:txBody>
          <a:bodyPr/>
          <a:lstStyle/>
          <a:p>
            <a:pPr eaLnBrk="1" hangingPunct="1"/>
            <a:r>
              <a:rPr lang="zh-CN" altLang="en-US" dirty="0" smtClean="0">
                <a:ea typeface="宋体" charset="-122"/>
              </a:rPr>
              <a:t>互信息</a:t>
            </a:r>
          </a:p>
        </p:txBody>
      </p:sp>
      <mc:AlternateContent xmlns:mc="http://schemas.openxmlformats.org/markup-compatibility/2006" xmlns:a14="http://schemas.microsoft.com/office/drawing/2010/main">
        <mc:Choice Requires="a14">
          <p:sp>
            <p:nvSpPr>
              <p:cNvPr id="66564" name="内容占位符 2"/>
              <p:cNvSpPr>
                <a:spLocks noGrp="1"/>
              </p:cNvSpPr>
              <p:nvPr>
                <p:ph idx="1"/>
              </p:nvPr>
            </p:nvSpPr>
            <p:spPr/>
            <p:txBody>
              <a:bodyPr/>
              <a:lstStyle/>
              <a:p>
                <a:pPr eaLnBrk="1" hangingPunct="1"/>
                <a:r>
                  <a:rPr lang="zh-CN" altLang="en-US" dirty="0" smtClean="0">
                    <a:solidFill>
                      <a:srgbClr val="FF0000"/>
                    </a:solidFill>
                    <a:ea typeface="宋体" charset="-122"/>
                  </a:rPr>
                  <a:t>互信息</a:t>
                </a:r>
                <a14:m>
                  <m:oMath xmlns:m="http://schemas.openxmlformats.org/officeDocument/2006/math">
                    <m:r>
                      <a:rPr lang="en-US" altLang="zh-CN" i="1" dirty="0" smtClean="0">
                        <a:solidFill>
                          <a:srgbClr val="FF0000"/>
                        </a:solidFill>
                        <a:latin typeface="Cambria Math"/>
                        <a:ea typeface="宋体" charset="-122"/>
                      </a:rPr>
                      <m:t>𝐼</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𝑋</m:t>
                    </m:r>
                    <m:r>
                      <a:rPr lang="en-US" altLang="zh-CN" i="1" dirty="0" smtClean="0">
                        <a:solidFill>
                          <a:srgbClr val="FF0000"/>
                        </a:solidFill>
                        <a:latin typeface="Cambria Math"/>
                        <a:ea typeface="宋体" charset="-122"/>
                      </a:rPr>
                      <m:t>,</m:t>
                    </m:r>
                    <m:r>
                      <a:rPr lang="en-US" altLang="zh-CN" i="1" dirty="0" smtClean="0">
                        <a:solidFill>
                          <a:srgbClr val="FF0000"/>
                        </a:solidFill>
                        <a:latin typeface="Cambria Math"/>
                        <a:ea typeface="宋体" charset="-122"/>
                      </a:rPr>
                      <m:t>𝑌</m:t>
                    </m:r>
                    <m:r>
                      <a:rPr lang="en-US" altLang="zh-CN" i="1" dirty="0">
                        <a:solidFill>
                          <a:srgbClr val="FF0000"/>
                        </a:solidFill>
                        <a:latin typeface="Cambria Math"/>
                        <a:ea typeface="宋体" charset="-122"/>
                      </a:rPr>
                      <m:t>)</m:t>
                    </m:r>
                  </m:oMath>
                </a14:m>
                <a:r>
                  <a:rPr lang="zh-CN" altLang="en-US" dirty="0" smtClean="0">
                    <a:ea typeface="宋体" charset="-122"/>
                  </a:rPr>
                  <a:t>为联合分布</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err="1" smtClean="0">
                        <a:latin typeface="Cambria Math"/>
                        <a:ea typeface="宋体" charset="-122"/>
                      </a:rPr>
                      <m:t>𝑥</m:t>
                    </m:r>
                    <m:r>
                      <a:rPr lang="en-US" altLang="zh-CN" i="1" dirty="0" err="1" smtClean="0">
                        <a:latin typeface="Cambria Math"/>
                        <a:ea typeface="宋体" charset="-122"/>
                      </a:rPr>
                      <m:t>,</m:t>
                    </m:r>
                    <m:r>
                      <a:rPr lang="en-US" altLang="zh-CN" i="1" dirty="0" err="1" smtClean="0">
                        <a:latin typeface="Cambria Math"/>
                        <a:ea typeface="宋体" charset="-122"/>
                      </a:rPr>
                      <m:t>𝑦</m:t>
                    </m:r>
                    <m:r>
                      <a:rPr lang="en-US" altLang="zh-CN" i="1" dirty="0" smtClean="0">
                        <a:latin typeface="Cambria Math"/>
                        <a:ea typeface="宋体" charset="-122"/>
                      </a:rPr>
                      <m:t>)</m:t>
                    </m:r>
                  </m:oMath>
                </a14:m>
                <a:r>
                  <a:rPr lang="zh-CN" altLang="en-US" dirty="0" smtClean="0">
                    <a:ea typeface="宋体" charset="-122"/>
                  </a:rPr>
                  <a:t>和乘积分布</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𝑦</m:t>
                    </m:r>
                    <m:r>
                      <a:rPr lang="en-US" altLang="zh-CN" i="1" dirty="0" smtClean="0">
                        <a:latin typeface="Cambria Math"/>
                        <a:ea typeface="宋体" charset="-122"/>
                      </a:rPr>
                      <m:t>)</m:t>
                    </m:r>
                  </m:oMath>
                </a14:m>
                <a:r>
                  <a:rPr lang="zh-CN" altLang="en-US" dirty="0" smtClean="0">
                    <a:ea typeface="宋体" charset="-122"/>
                  </a:rPr>
                  <a:t>的相对熵，即</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eaLnBrk="1" hangingPunct="1"/>
                <a:r>
                  <a:rPr lang="zh-CN" altLang="en-US" dirty="0" smtClean="0">
                    <a:ea typeface="宋体" charset="-122"/>
                  </a:rPr>
                  <a:t>熵与互信息的关系：</a:t>
                </a:r>
                <a:endParaRPr lang="en-US" altLang="zh-CN" dirty="0" smtClean="0">
                  <a:ea typeface="宋体" charset="-122"/>
                </a:endParaRPr>
              </a:p>
              <a:p>
                <a:pPr eaLnBrk="1" hangingPunct="1">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i="1" dirty="0" smtClean="0">
                          <a:latin typeface="Cambria Math"/>
                          <a:ea typeface="宋体" charset="-122"/>
                        </a:rPr>
                        <m:t>𝐼</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oMath>
                  </m:oMathPara>
                </a14:m>
                <a:endParaRPr lang="en-US" altLang="zh-CN" i="1" dirty="0" smtClean="0">
                  <a:ea typeface="宋体" charset="-122"/>
                </a:endParaRPr>
              </a:p>
              <a:p>
                <a:pPr eaLnBrk="1" hangingPunct="1">
                  <a:buFont typeface="Wingdings" pitchFamily="2" charset="2"/>
                  <a:buNone/>
                </a:pPr>
                <a14:m>
                  <m:oMathPara xmlns:m="http://schemas.openxmlformats.org/officeDocument/2006/math">
                    <m:oMathParaPr>
                      <m:jc m:val="centerGroup"/>
                    </m:oMathParaPr>
                    <m:oMath xmlns:m="http://schemas.openxmlformats.org/officeDocument/2006/math">
                      <m:r>
                        <a:rPr lang="en-US" altLang="zh-CN" i="1" dirty="0" smtClean="0">
                          <a:latin typeface="Cambria Math"/>
                          <a:ea typeface="宋体" charset="-122"/>
                        </a:rPr>
                        <m:t>                    =</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𝑌</m:t>
                      </m:r>
                      <m:r>
                        <a:rPr lang="en-US" altLang="zh-CN" i="1" dirty="0" smtClean="0">
                          <a:latin typeface="Cambria Math"/>
                          <a:ea typeface="宋体" charset="-122"/>
                        </a:rPr>
                        <m:t>)−</m:t>
                      </m:r>
                      <m:r>
                        <a:rPr lang="en-US" altLang="zh-CN" i="1" dirty="0" smtClean="0">
                          <a:latin typeface="Cambria Math"/>
                          <a:ea typeface="宋体" charset="-122"/>
                        </a:rPr>
                        <m:t>𝐻</m:t>
                      </m:r>
                      <m:r>
                        <a:rPr lang="en-US" altLang="zh-CN" i="1" dirty="0" smtClean="0">
                          <a:latin typeface="Cambria Math"/>
                          <a:ea typeface="宋体" charset="-122"/>
                        </a:rPr>
                        <m:t>(</m:t>
                      </m:r>
                      <m:r>
                        <a:rPr lang="en-US" altLang="zh-CN" i="1" dirty="0" smtClean="0">
                          <a:latin typeface="Cambria Math"/>
                          <a:ea typeface="宋体" charset="-122"/>
                        </a:rPr>
                        <m:t>𝑋𝑌</m:t>
                      </m:r>
                      <m:r>
                        <a:rPr lang="en-US" altLang="zh-CN" i="1" dirty="0" smtClean="0">
                          <a:latin typeface="Cambria Math"/>
                          <a:ea typeface="宋体" charset="-122"/>
                        </a:rPr>
                        <m:t>)</m:t>
                      </m:r>
                    </m:oMath>
                  </m:oMathPara>
                </a14:m>
                <a:endParaRPr lang="en-US" altLang="zh-CN" i="1" dirty="0" smtClean="0">
                  <a:ea typeface="宋体" charset="-122"/>
                </a:endParaRPr>
              </a:p>
              <a:p>
                <a:pPr eaLnBrk="1" hangingPunct="1"/>
                <a:endParaRPr lang="zh-CN" altLang="en-US" dirty="0" smtClean="0">
                  <a:ea typeface="宋体" charset="-122"/>
                </a:endParaRPr>
              </a:p>
            </p:txBody>
          </p:sp>
        </mc:Choice>
        <mc:Fallback xmlns="">
          <p:sp>
            <p:nvSpPr>
              <p:cNvPr id="66564" name="内容占位符 2"/>
              <p:cNvSpPr>
                <a:spLocks noGrp="1" noRot="1" noChangeAspect="1" noMove="1" noResize="1" noEditPoints="1" noAdjustHandles="1" noChangeArrowheads="1" noChangeShapeType="1" noTextEdit="1"/>
              </p:cNvSpPr>
              <p:nvPr>
                <p:ph idx="1"/>
              </p:nvPr>
            </p:nvSpPr>
            <p:spPr>
              <a:blipFill rotWithShape="1">
                <a:blip r:embed="rId3"/>
                <a:stretch>
                  <a:fillRect l="-1259" t="-1626"/>
                </a:stretch>
              </a:blipFill>
            </p:spPr>
            <p:txBody>
              <a:bodyPr/>
              <a:lstStyle/>
              <a:p>
                <a:r>
                  <a:rPr lang="zh-CN" altLang="en-US">
                    <a:noFill/>
                  </a:rPr>
                  <a:t> </a:t>
                </a:r>
              </a:p>
            </p:txBody>
          </p:sp>
        </mc:Fallback>
      </mc:AlternateContent>
      <p:sp>
        <p:nvSpPr>
          <p:cNvPr id="66565" name="日期占位符 3"/>
          <p:cNvSpPr>
            <a:spLocks noGrp="1"/>
          </p:cNvSpPr>
          <p:nvPr>
            <p:ph type="dt" sz="quarter" idx="10"/>
          </p:nvPr>
        </p:nvSpPr>
        <p:spPr>
          <a:noFill/>
        </p:spPr>
        <p:txBody>
          <a:bodyPr/>
          <a:lstStyle/>
          <a:p>
            <a:fld id="{72182ACA-7E7F-467F-AE22-36517A81D0D5}" type="datetime1">
              <a:rPr lang="zh-CN" altLang="en-US" smtClean="0">
                <a:ea typeface="宋体" charset="-122"/>
              </a:rPr>
              <a:t>2020/11/19</a:t>
            </a:fld>
            <a:endParaRPr lang="en-US" altLang="zh-CN" smtClean="0">
              <a:ea typeface="宋体" charset="-122"/>
            </a:endParaRPr>
          </a:p>
        </p:txBody>
      </p:sp>
      <p:sp>
        <p:nvSpPr>
          <p:cNvPr id="66566"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66567" name="灯片编号占位符 5"/>
          <p:cNvSpPr>
            <a:spLocks noGrp="1"/>
          </p:cNvSpPr>
          <p:nvPr>
            <p:ph type="sldNum" sz="quarter" idx="12"/>
          </p:nvPr>
        </p:nvSpPr>
        <p:spPr>
          <a:noFill/>
        </p:spPr>
        <p:txBody>
          <a:bodyPr/>
          <a:lstStyle/>
          <a:p>
            <a:fld id="{A4931667-EE75-443D-9C35-5E8E9DEF8CD8}" type="slidenum">
              <a:rPr lang="en-US" altLang="zh-CN" smtClean="0">
                <a:ea typeface="宋体" charset="-122"/>
              </a:rPr>
              <a:pPr/>
              <a:t>87</a:t>
            </a:fld>
            <a:endParaRPr lang="en-US" altLang="zh-CN" smtClean="0">
              <a:ea typeface="宋体" charset="-122"/>
            </a:endParaRPr>
          </a:p>
        </p:txBody>
      </p:sp>
      <p:graphicFrame>
        <p:nvGraphicFramePr>
          <p:cNvPr id="66562" name="Object 2"/>
          <p:cNvGraphicFramePr>
            <a:graphicFrameLocks noChangeAspect="1"/>
          </p:cNvGraphicFramePr>
          <p:nvPr/>
        </p:nvGraphicFramePr>
        <p:xfrm>
          <a:off x="1828800" y="2971800"/>
          <a:ext cx="5302250" cy="990600"/>
        </p:xfrm>
        <a:graphic>
          <a:graphicData uri="http://schemas.openxmlformats.org/presentationml/2006/ole">
            <mc:AlternateContent xmlns:mc="http://schemas.openxmlformats.org/markup-compatibility/2006">
              <mc:Choice xmlns:v="urn:schemas-microsoft-com:vml" Requires="v">
                <p:oleObj spid="_x0000_s110599" name="Equation" r:id="rId4" imgW="2311200" imgH="431640" progId="Equation.DSMT4">
                  <p:embed/>
                </p:oleObj>
              </mc:Choice>
              <mc:Fallback>
                <p:oleObj name="Equation" r:id="rId4" imgW="2311200" imgH="431640" progId="Equation.DSMT4">
                  <p:embed/>
                  <p:pic>
                    <p:nvPicPr>
                      <p:cNvPr id="665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971800"/>
                        <a:ext cx="530225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173968"/>
      </p:ext>
    </p:extLst>
  </p:cSld>
  <p:clrMapOvr>
    <a:masterClrMapping/>
  </p:clrMapOvr>
  <p:transition>
    <p:wedg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p:nvPr>
        </p:nvSpPr>
        <p:spPr/>
        <p:txBody>
          <a:bodyPr/>
          <a:lstStyle/>
          <a:p>
            <a:pPr eaLnBrk="1" hangingPunct="1"/>
            <a:endParaRPr lang="zh-CN" altLang="en-US" smtClean="0">
              <a:ea typeface="宋体" charset="-122"/>
            </a:endParaRPr>
          </a:p>
        </p:txBody>
      </p:sp>
      <p:sp>
        <p:nvSpPr>
          <p:cNvPr id="93186" name="日期占位符 3"/>
          <p:cNvSpPr>
            <a:spLocks noGrp="1"/>
          </p:cNvSpPr>
          <p:nvPr>
            <p:ph type="dt" sz="quarter" idx="10"/>
          </p:nvPr>
        </p:nvSpPr>
        <p:spPr>
          <a:noFill/>
        </p:spPr>
        <p:txBody>
          <a:bodyPr/>
          <a:lstStyle/>
          <a:p>
            <a:fld id="{BA3A8A24-3CF6-4489-9A25-13A76A01629E}" type="datetime1">
              <a:rPr lang="zh-CN" altLang="en-US" smtClean="0">
                <a:ea typeface="宋体" charset="-122"/>
              </a:rPr>
              <a:t>2020/11/19</a:t>
            </a:fld>
            <a:endParaRPr lang="en-US" altLang="zh-CN" smtClean="0">
              <a:ea typeface="宋体" charset="-122"/>
            </a:endParaRPr>
          </a:p>
        </p:txBody>
      </p:sp>
      <p:sp>
        <p:nvSpPr>
          <p:cNvPr id="93187"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93188" name="灯片编号占位符 5"/>
          <p:cNvSpPr>
            <a:spLocks noGrp="1"/>
          </p:cNvSpPr>
          <p:nvPr>
            <p:ph type="sldNum" sz="quarter" idx="12"/>
          </p:nvPr>
        </p:nvSpPr>
        <p:spPr>
          <a:noFill/>
        </p:spPr>
        <p:txBody>
          <a:bodyPr/>
          <a:lstStyle/>
          <a:p>
            <a:fld id="{A1F48C9F-A6EA-4BD9-840E-56F9E85FB3E7}" type="slidenum">
              <a:rPr lang="en-US" altLang="zh-CN" smtClean="0">
                <a:ea typeface="宋体" charset="-122"/>
              </a:rPr>
              <a:pPr/>
              <a:t>88</a:t>
            </a:fld>
            <a:endParaRPr lang="en-US" altLang="zh-CN" smtClean="0">
              <a:ea typeface="宋体" charset="-122"/>
            </a:endParaRPr>
          </a:p>
        </p:txBody>
      </p:sp>
      <p:graphicFrame>
        <p:nvGraphicFramePr>
          <p:cNvPr id="11" name="内容占位符 10"/>
          <p:cNvGraphicFramePr>
            <a:graphicFrameLocks noGrp="1"/>
          </p:cNvGraphicFramePr>
          <p:nvPr>
            <p:ph idx="1"/>
          </p:nvPr>
        </p:nvGraphicFramePr>
        <p:xfrm>
          <a:off x="457200" y="2438400"/>
          <a:ext cx="822960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直接箭头连接符 12"/>
          <p:cNvCxnSpPr/>
          <p:nvPr/>
        </p:nvCxnSpPr>
        <p:spPr bwMode="auto">
          <a:xfrm rot="5400000" flipH="1" flipV="1">
            <a:off x="1066800" y="4648200"/>
            <a:ext cx="1143000" cy="685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4" name="TextBox 13"/>
          <p:cNvSpPr txBox="1"/>
          <p:nvPr/>
        </p:nvSpPr>
        <p:spPr>
          <a:xfrm>
            <a:off x="685800" y="5486400"/>
            <a:ext cx="1828800" cy="554038"/>
          </a:xfrm>
          <a:prstGeom prst="rect">
            <a:avLst/>
          </a:prstGeom>
          <a:solidFill>
            <a:schemeClr val="accent6">
              <a:lumMod val="40000"/>
              <a:lumOff val="60000"/>
            </a:schemeClr>
          </a:solidFill>
        </p:spPr>
        <p:txBody>
          <a:bodyPr>
            <a:spAutoFit/>
          </a:bodyPr>
          <a:lstStyle/>
          <a:p>
            <a:pPr>
              <a:defRPr/>
            </a:pPr>
            <a:r>
              <a:rPr lang="en-US" altLang="zh-CN" sz="3000" dirty="0">
                <a:ea typeface="宋体" pitchFamily="2" charset="-122"/>
              </a:rPr>
              <a:t>H</a:t>
            </a:r>
            <a:r>
              <a:rPr lang="zh-CN" altLang="en-US" sz="3000" dirty="0">
                <a:ea typeface="宋体" pitchFamily="2" charset="-122"/>
              </a:rPr>
              <a:t>（</a:t>
            </a:r>
            <a:r>
              <a:rPr lang="en-US" altLang="zh-CN" sz="3000" dirty="0">
                <a:ea typeface="宋体" pitchFamily="2" charset="-122"/>
              </a:rPr>
              <a:t>X/Y</a:t>
            </a:r>
            <a:r>
              <a:rPr lang="zh-CN" altLang="en-US" sz="3000" dirty="0">
                <a:ea typeface="宋体" pitchFamily="2" charset="-122"/>
              </a:rPr>
              <a:t>）</a:t>
            </a:r>
          </a:p>
        </p:txBody>
      </p:sp>
      <p:cxnSp>
        <p:nvCxnSpPr>
          <p:cNvPr id="15" name="直接箭头连接符 14"/>
          <p:cNvCxnSpPr/>
          <p:nvPr/>
        </p:nvCxnSpPr>
        <p:spPr bwMode="auto">
          <a:xfrm rot="16200000" flipV="1">
            <a:off x="6286500" y="4686300"/>
            <a:ext cx="1143000" cy="6096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TextBox 15"/>
          <p:cNvSpPr txBox="1"/>
          <p:nvPr/>
        </p:nvSpPr>
        <p:spPr>
          <a:xfrm>
            <a:off x="6553200" y="5486400"/>
            <a:ext cx="1828800" cy="554038"/>
          </a:xfrm>
          <a:prstGeom prst="rect">
            <a:avLst/>
          </a:prstGeom>
          <a:solidFill>
            <a:schemeClr val="accent6">
              <a:lumMod val="40000"/>
              <a:lumOff val="60000"/>
            </a:schemeClr>
          </a:solidFill>
        </p:spPr>
        <p:txBody>
          <a:bodyPr>
            <a:spAutoFit/>
          </a:bodyPr>
          <a:lstStyle/>
          <a:p>
            <a:pPr>
              <a:defRPr/>
            </a:pPr>
            <a:r>
              <a:rPr lang="en-US" altLang="zh-CN" sz="3000" dirty="0">
                <a:ea typeface="宋体" pitchFamily="2" charset="-122"/>
              </a:rPr>
              <a:t>H</a:t>
            </a:r>
            <a:r>
              <a:rPr lang="zh-CN" altLang="en-US" sz="3000" dirty="0">
                <a:ea typeface="宋体" pitchFamily="2" charset="-122"/>
              </a:rPr>
              <a:t>（</a:t>
            </a:r>
            <a:r>
              <a:rPr lang="en-US" altLang="zh-CN" sz="3000" dirty="0">
                <a:ea typeface="宋体" pitchFamily="2" charset="-122"/>
              </a:rPr>
              <a:t>Y/X</a:t>
            </a:r>
            <a:r>
              <a:rPr lang="zh-CN" altLang="en-US" sz="3000" dirty="0">
                <a:ea typeface="宋体" pitchFamily="2" charset="-122"/>
              </a:rPr>
              <a:t>）</a:t>
            </a:r>
          </a:p>
        </p:txBody>
      </p:sp>
      <p:cxnSp>
        <p:nvCxnSpPr>
          <p:cNvPr id="18" name="直接箭头连接符 17"/>
          <p:cNvCxnSpPr/>
          <p:nvPr/>
        </p:nvCxnSpPr>
        <p:spPr bwMode="auto">
          <a:xfrm rot="5400000">
            <a:off x="3390900" y="1866900"/>
            <a:ext cx="990600" cy="4572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9" name="TextBox 18"/>
          <p:cNvSpPr txBox="1"/>
          <p:nvPr/>
        </p:nvSpPr>
        <p:spPr>
          <a:xfrm>
            <a:off x="3505200" y="1524000"/>
            <a:ext cx="1828800" cy="554038"/>
          </a:xfrm>
          <a:prstGeom prst="rect">
            <a:avLst/>
          </a:prstGeom>
          <a:solidFill>
            <a:schemeClr val="accent6">
              <a:lumMod val="40000"/>
              <a:lumOff val="60000"/>
            </a:schemeClr>
          </a:solidFill>
        </p:spPr>
        <p:txBody>
          <a:bodyPr>
            <a:spAutoFit/>
          </a:bodyPr>
          <a:lstStyle/>
          <a:p>
            <a:pPr>
              <a:defRPr/>
            </a:pPr>
            <a:r>
              <a:rPr lang="en-US" altLang="zh-CN" sz="3000" dirty="0">
                <a:ea typeface="宋体" pitchFamily="2" charset="-122"/>
              </a:rPr>
              <a:t>H</a:t>
            </a:r>
            <a:r>
              <a:rPr lang="zh-CN" altLang="en-US" sz="3000" dirty="0">
                <a:ea typeface="宋体" pitchFamily="2" charset="-122"/>
              </a:rPr>
              <a:t>（</a:t>
            </a:r>
            <a:r>
              <a:rPr lang="en-US" altLang="zh-CN" sz="3000" dirty="0">
                <a:ea typeface="宋体" pitchFamily="2" charset="-122"/>
              </a:rPr>
              <a:t>XY</a:t>
            </a:r>
            <a:r>
              <a:rPr lang="zh-CN" altLang="en-US" sz="3000" dirty="0">
                <a:ea typeface="宋体" pitchFamily="2" charset="-122"/>
              </a:rPr>
              <a:t>）</a:t>
            </a:r>
          </a:p>
        </p:txBody>
      </p:sp>
      <p:cxnSp>
        <p:nvCxnSpPr>
          <p:cNvPr id="21" name="直接箭头连接符 20"/>
          <p:cNvCxnSpPr/>
          <p:nvPr/>
        </p:nvCxnSpPr>
        <p:spPr bwMode="auto">
          <a:xfrm rot="16200000" flipH="1">
            <a:off x="4876800" y="2133600"/>
            <a:ext cx="457200" cy="304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0" name="直接箭头连接符 19"/>
          <p:cNvCxnSpPr>
            <a:stCxn id="22" idx="0"/>
          </p:cNvCxnSpPr>
          <p:nvPr/>
        </p:nvCxnSpPr>
        <p:spPr bwMode="auto">
          <a:xfrm rot="16200000" flipV="1">
            <a:off x="3562350" y="4743450"/>
            <a:ext cx="14478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2" name="TextBox 21"/>
          <p:cNvSpPr txBox="1"/>
          <p:nvPr/>
        </p:nvSpPr>
        <p:spPr>
          <a:xfrm>
            <a:off x="3429000" y="5486400"/>
            <a:ext cx="1752600" cy="554038"/>
          </a:xfrm>
          <a:prstGeom prst="rect">
            <a:avLst/>
          </a:prstGeom>
          <a:solidFill>
            <a:schemeClr val="accent6">
              <a:lumMod val="40000"/>
              <a:lumOff val="60000"/>
            </a:schemeClr>
          </a:solidFill>
        </p:spPr>
        <p:txBody>
          <a:bodyPr>
            <a:spAutoFit/>
          </a:bodyPr>
          <a:lstStyle/>
          <a:p>
            <a:pPr>
              <a:defRPr/>
            </a:pPr>
            <a:r>
              <a:rPr lang="en-US" altLang="zh-CN" sz="3000" dirty="0">
                <a:ea typeface="宋体" pitchFamily="2" charset="-122"/>
              </a:rPr>
              <a:t>I</a:t>
            </a:r>
            <a:r>
              <a:rPr lang="zh-CN" altLang="en-US" sz="3000" dirty="0">
                <a:ea typeface="宋体" pitchFamily="2" charset="-122"/>
              </a:rPr>
              <a:t>（</a:t>
            </a:r>
            <a:r>
              <a:rPr lang="en-US" altLang="zh-CN" sz="3000" dirty="0">
                <a:ea typeface="宋体" pitchFamily="2" charset="-122"/>
              </a:rPr>
              <a:t>X;Y</a:t>
            </a:r>
            <a:r>
              <a:rPr lang="zh-CN" altLang="en-US" sz="3000" dirty="0">
                <a:ea typeface="宋体" pitchFamily="2" charset="-122"/>
              </a:rPr>
              <a:t>）</a:t>
            </a:r>
          </a:p>
        </p:txBody>
      </p:sp>
    </p:spTree>
    <p:extLst>
      <p:ext uri="{BB962C8B-B14F-4D97-AF65-F5344CB8AC3E}">
        <p14:creationId xmlns:p14="http://schemas.microsoft.com/office/powerpoint/2010/main" val="2984188218"/>
      </p:ext>
    </p:extLst>
  </p:cSld>
  <p:clrMapOvr>
    <a:masterClrMapping/>
  </p:clrMapOvr>
  <p:transition>
    <p:wedg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完全保密性（基于信息论的定义）</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2301081"/>
                <a:ext cx="8229600" cy="3048000"/>
              </a:xfrm>
            </p:spPr>
            <p:txBody>
              <a:bodyPr/>
              <a:lstStyle/>
              <a:p>
                <a:r>
                  <a:rPr lang="zh-CN" altLang="en-US" dirty="0" smtClean="0"/>
                  <a:t>一个保密系统</a:t>
                </a:r>
                <a14:m>
                  <m:oMath xmlns:m="http://schemas.openxmlformats.org/officeDocument/2006/math">
                    <m:r>
                      <a:rPr lang="zh-CN" altLang="en-US" i="1" dirty="0" smtClean="0">
                        <a:latin typeface="Cambria Math" panose="02040503050406030204" pitchFamily="18" charset="0"/>
                      </a:rPr>
                      <m:t>（</m:t>
                    </m:r>
                    <m:r>
                      <a:rPr lang="en-US" altLang="zh-CN" i="1" dirty="0" smtClean="0">
                        <a:latin typeface="Cambria Math" panose="02040503050406030204" pitchFamily="18" charset="0"/>
                      </a:rPr>
                      <m:t>𝑃</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𝐾</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𝐸</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𝐷</m:t>
                    </m:r>
                    <m:r>
                      <a:rPr lang="zh-CN" altLang="en-US" i="1" dirty="0" smtClean="0">
                        <a:latin typeface="Cambria Math" panose="02040503050406030204" pitchFamily="18" charset="0"/>
                      </a:rPr>
                      <m:t>）</m:t>
                    </m:r>
                  </m:oMath>
                </a14:m>
                <a:r>
                  <a:rPr lang="zh-CN" altLang="en-US" dirty="0" smtClean="0"/>
                  <a:t>，如果满足</a:t>
                </a:r>
                <a14:m>
                  <m:oMath xmlns:m="http://schemas.openxmlformats.org/officeDocument/2006/math">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oMath>
                </a14:m>
                <a:r>
                  <a:rPr lang="zh-CN" altLang="en-US" dirty="0" smtClean="0"/>
                  <a:t>或者</a:t>
                </a:r>
                <a14:m>
                  <m:oMath xmlns:m="http://schemas.openxmlformats.org/officeDocument/2006/math">
                    <m:r>
                      <a:rPr lang="en-US" altLang="zh-CN" i="1" dirty="0" smtClean="0">
                        <a:latin typeface="Cambria Math" panose="02040503050406030204" pitchFamily="18" charset="0"/>
                      </a:rPr>
                      <m:t>𝐼</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𝑃</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𝐶</m:t>
                    </m:r>
                    <m:r>
                      <a:rPr lang="en-US" altLang="zh-CN" i="1" dirty="0" smtClean="0">
                        <a:latin typeface="Cambria Math" panose="02040503050406030204" pitchFamily="18" charset="0"/>
                      </a:rPr>
                      <m:t>)=0</m:t>
                    </m:r>
                  </m:oMath>
                </a14:m>
                <a:r>
                  <a:rPr lang="zh-CN" altLang="en-US" dirty="0" smtClean="0"/>
                  <a:t>，则称其为完全保密系统或者无条件保密系统</a:t>
                </a:r>
                <a:endParaRPr lang="en-US" altLang="zh-CN" dirty="0" smtClean="0"/>
              </a:p>
              <a:p>
                <a:endParaRPr lang="en-US" altLang="zh-CN" dirty="0"/>
              </a:p>
              <a:p>
                <a14:m>
                  <m:oMath xmlns:m="http://schemas.openxmlformats.org/officeDocument/2006/math">
                    <m:r>
                      <a:rPr lang="en-US" altLang="zh-CN" dirty="0" smtClean="0">
                        <a:solidFill>
                          <a:srgbClr val="CC3300"/>
                        </a:solidFill>
                        <a:latin typeface="Cambria Math" panose="02040503050406030204" pitchFamily="18" charset="0"/>
                      </a:rPr>
                      <m:t>𝐼</m:t>
                    </m:r>
                    <m:r>
                      <a:rPr lang="en-US" altLang="zh-CN" dirty="0" smtClean="0">
                        <a:solidFill>
                          <a:srgbClr val="CC3300"/>
                        </a:solidFill>
                        <a:latin typeface="Cambria Math" panose="02040503050406030204" pitchFamily="18" charset="0"/>
                      </a:rPr>
                      <m:t>(</m:t>
                    </m:r>
                    <m:r>
                      <a:rPr lang="en-US" altLang="zh-CN" dirty="0" smtClean="0">
                        <a:solidFill>
                          <a:srgbClr val="CC3300"/>
                        </a:solidFill>
                        <a:latin typeface="Cambria Math" panose="02040503050406030204" pitchFamily="18" charset="0"/>
                      </a:rPr>
                      <m:t>𝑃</m:t>
                    </m:r>
                    <m:r>
                      <a:rPr lang="en-US" altLang="zh-CN" dirty="0" smtClean="0">
                        <a:solidFill>
                          <a:srgbClr val="CC3300"/>
                        </a:solidFill>
                        <a:latin typeface="Cambria Math" panose="02040503050406030204" pitchFamily="18" charset="0"/>
                      </a:rPr>
                      <m:t>; </m:t>
                    </m:r>
                    <m:r>
                      <a:rPr lang="en-US" altLang="zh-CN" dirty="0" smtClean="0">
                        <a:solidFill>
                          <a:srgbClr val="CC3300"/>
                        </a:solidFill>
                        <a:latin typeface="Cambria Math" panose="02040503050406030204" pitchFamily="18" charset="0"/>
                      </a:rPr>
                      <m:t>𝐶</m:t>
                    </m:r>
                    <m:r>
                      <a:rPr lang="en-US" altLang="zh-CN" dirty="0" smtClean="0">
                        <a:solidFill>
                          <a:srgbClr val="CC3300"/>
                        </a:solidFill>
                        <a:latin typeface="Cambria Math" panose="02040503050406030204" pitchFamily="18" charset="0"/>
                      </a:rPr>
                      <m:t>)</m:t>
                    </m:r>
                    <m:r>
                      <a:rPr lang="zh-CN" altLang="en-US" dirty="0">
                        <a:solidFill>
                          <a:srgbClr val="CC3300"/>
                        </a:solidFill>
                        <a:latin typeface="Cambria Math" panose="02040503050406030204" pitchFamily="18" charset="0"/>
                      </a:rPr>
                      <m:t>最小化</m:t>
                    </m:r>
                  </m:oMath>
                </a14:m>
                <a:r>
                  <a:rPr lang="zh-CN" altLang="en-US" dirty="0" smtClean="0">
                    <a:solidFill>
                      <a:srgbClr val="CC3300"/>
                    </a:solidFill>
                  </a:rPr>
                  <a:t>是密码系统的一个重要设计目标</a:t>
                </a:r>
                <a:endParaRPr lang="zh-CN" altLang="en-US" dirty="0">
                  <a:solidFill>
                    <a:srgbClr val="CC33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2301081"/>
                <a:ext cx="8229600" cy="3048000"/>
              </a:xfrm>
              <a:blipFill>
                <a:blip r:embed="rId2"/>
                <a:stretch>
                  <a:fillRect l="-1259" t="-20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E4A8A1F3-454F-4394-B409-8D523087CAD3}" type="datetime1">
              <a:rPr lang="zh-CN" altLang="en-US" smtClean="0"/>
              <a:t>2020/11/19</a:t>
            </a:fld>
            <a:endParaRPr lang="en-US" altLang="zh-CN" dirty="0"/>
          </a:p>
        </p:txBody>
      </p:sp>
      <p:sp>
        <p:nvSpPr>
          <p:cNvPr id="5" name="页脚占位符 4"/>
          <p:cNvSpPr>
            <a:spLocks noGrp="1"/>
          </p:cNvSpPr>
          <p:nvPr>
            <p:ph type="ftr" sz="quarter" idx="11"/>
          </p:nvPr>
        </p:nvSpPr>
        <p:spPr/>
        <p:txBody>
          <a:bodyPr/>
          <a:lstStyle/>
          <a:p>
            <a:pPr>
              <a:defRPr/>
            </a:pPr>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pPr>
              <a:defRPr/>
            </a:pPr>
            <a:fld id="{038CBE43-3690-4DF4-874D-04E591604850}" type="slidenum">
              <a:rPr lang="en-US" altLang="zh-CN" smtClean="0"/>
              <a:pPr>
                <a:defRPr/>
              </a:pPr>
              <a:t>89</a:t>
            </a:fld>
            <a:endParaRPr lang="en-US" altLang="zh-CN" dirty="0"/>
          </a:p>
        </p:txBody>
      </p:sp>
    </p:spTree>
    <p:extLst>
      <p:ext uri="{BB962C8B-B14F-4D97-AF65-F5344CB8AC3E}">
        <p14:creationId xmlns:p14="http://schemas.microsoft.com/office/powerpoint/2010/main" val="2230013911"/>
      </p:ext>
    </p:extLst>
  </p:cSld>
  <p:clrMapOvr>
    <a:masterClrMapping/>
  </p:clrMapOvr>
  <p:transition>
    <p:wedg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28600" y="1752600"/>
                <a:ext cx="8686800" cy="4495800"/>
              </a:xfrm>
            </p:spPr>
            <p:txBody>
              <a:bodyPr/>
              <a:lstStyle/>
              <a:p>
                <a:r>
                  <a:rPr lang="zh-CN" altLang="en-US" b="1" dirty="0" smtClean="0">
                    <a:solidFill>
                      <a:srgbClr val="FF0000"/>
                    </a:solidFill>
                  </a:rPr>
                  <a:t>实例</a:t>
                </a:r>
                <a:r>
                  <a:rPr lang="en-US" altLang="zh-CN" b="1" dirty="0" smtClean="0">
                    <a:solidFill>
                      <a:srgbClr val="FF0000"/>
                    </a:solidFill>
                  </a:rPr>
                  <a:t>2</a:t>
                </a:r>
                <a:r>
                  <a:rPr lang="zh-CN" altLang="en-US" dirty="0" smtClean="0"/>
                  <a:t>：</a:t>
                </a:r>
                <a:r>
                  <a:rPr lang="zh-CN" altLang="en-US" dirty="0" smtClean="0">
                    <a:solidFill>
                      <a:srgbClr val="FF0000"/>
                    </a:solidFill>
                  </a:rPr>
                  <a:t>乘数密码</a:t>
                </a:r>
                <a:r>
                  <a:rPr lang="zh-CN" altLang="pl-PL" dirty="0" smtClean="0"/>
                  <a:t>（</a:t>
                </a:r>
                <a:r>
                  <a:rPr lang="pl-PL" altLang="zh-CN" dirty="0" smtClean="0"/>
                  <a:t>multiplicative cipher</a:t>
                </a:r>
                <a:r>
                  <a:rPr lang="zh-CN" altLang="en-US" dirty="0" smtClean="0"/>
                  <a:t>，采样密码</a:t>
                </a:r>
                <a:r>
                  <a:rPr lang="zh-CN" altLang="pl-PL" dirty="0" smtClean="0"/>
                  <a:t>）</a:t>
                </a:r>
                <a:endParaRPr lang="en-US" altLang="zh-CN" dirty="0" smtClean="0"/>
              </a:p>
              <a:p>
                <a:pPr>
                  <a:buNone/>
                </a:pPr>
                <a:r>
                  <a:rPr lang="zh-CN" altLang="en-US" dirty="0" smtClean="0"/>
                  <a:t>    </a:t>
                </a:r>
                <a:r>
                  <a:rPr lang="zh-CN" altLang="en-US" b="1" dirty="0" smtClean="0">
                    <a:solidFill>
                      <a:srgbClr val="0070C0"/>
                    </a:solidFill>
                  </a:rPr>
                  <a:t>加密变换</a:t>
                </a:r>
                <a:r>
                  <a:rPr lang="en-US" altLang="zh-CN" dirty="0" smtClean="0"/>
                  <a:t>:</a:t>
                </a:r>
                <a:endParaRPr lang="zh-CN" altLang="pl-PL" i="1" dirty="0" smtClean="0"/>
              </a:p>
              <a:p>
                <a:pPr algn="ctr">
                  <a:buNone/>
                </a:pPr>
                <a14:m>
                  <m:oMathPara xmlns:m="http://schemas.openxmlformats.org/officeDocument/2006/math">
                    <m:oMathParaPr>
                      <m:jc m:val="centerGroup"/>
                    </m:oMathParaPr>
                    <m:oMath xmlns:m="http://schemas.openxmlformats.org/officeDocument/2006/math">
                      <m:r>
                        <a:rPr lang="pl-PL" altLang="zh-CN" i="1" dirty="0" smtClean="0">
                          <a:latin typeface="Cambria Math"/>
                        </a:rPr>
                        <m:t>𝐸</m:t>
                      </m:r>
                      <m:r>
                        <a:rPr lang="pl-PL" altLang="zh-CN" i="1" baseline="-25000" dirty="0" smtClean="0">
                          <a:latin typeface="Cambria Math"/>
                        </a:rPr>
                        <m:t>𝑘</m:t>
                      </m:r>
                      <m:r>
                        <a:rPr lang="en-US" altLang="zh-CN" i="1" dirty="0">
                          <a:latin typeface="Cambria Math"/>
                        </a:rPr>
                        <m:t>(</m:t>
                      </m:r>
                      <m:r>
                        <a:rPr lang="pl-PL" altLang="zh-CN" i="1" dirty="0" smtClean="0">
                          <a:latin typeface="Cambria Math"/>
                        </a:rPr>
                        <m:t>𝑖</m:t>
                      </m:r>
                      <m:r>
                        <a:rPr lang="pl-PL" altLang="zh-CN" i="1" dirty="0" smtClean="0">
                          <a:latin typeface="Cambria Math"/>
                        </a:rPr>
                        <m:t>) </m:t>
                      </m:r>
                      <m:r>
                        <a:rPr lang="zh-CN" altLang="pl-PL" i="1" dirty="0" smtClean="0">
                          <a:latin typeface="Cambria Math"/>
                        </a:rPr>
                        <m:t>＝</m:t>
                      </m:r>
                      <m:r>
                        <a:rPr lang="pl-PL" altLang="zh-CN" i="1" dirty="0" smtClean="0">
                          <a:latin typeface="Cambria Math"/>
                        </a:rPr>
                        <m:t>𝑖</m:t>
                      </m:r>
                      <m:r>
                        <a:rPr lang="pl-PL" altLang="zh-CN" i="1" dirty="0" smtClean="0">
                          <a:latin typeface="Cambria Math"/>
                        </a:rPr>
                        <m:t> ∗ </m:t>
                      </m:r>
                      <m:r>
                        <a:rPr lang="pl-PL" altLang="zh-CN" b="1" i="1" dirty="0" smtClean="0">
                          <a:solidFill>
                            <a:srgbClr val="FF0000"/>
                          </a:solidFill>
                          <a:latin typeface="Cambria Math"/>
                        </a:rPr>
                        <m:t>𝒌</m:t>
                      </m:r>
                      <m:r>
                        <a:rPr lang="pl-PL" altLang="zh-CN" i="1" dirty="0" smtClean="0">
                          <a:latin typeface="Cambria Math"/>
                        </a:rPr>
                        <m:t> </m:t>
                      </m:r>
                      <m:r>
                        <a:rPr lang="pl-PL" altLang="zh-CN" i="1" dirty="0" smtClean="0">
                          <a:latin typeface="Cambria Math"/>
                        </a:rPr>
                        <m:t>𝑚𝑜𝑑</m:t>
                      </m:r>
                      <m:r>
                        <a:rPr lang="pl-PL" altLang="zh-CN" i="1" dirty="0" smtClean="0">
                          <a:latin typeface="Cambria Math"/>
                        </a:rPr>
                        <m:t> </m:t>
                      </m:r>
                      <m:r>
                        <a:rPr lang="pl-PL" altLang="zh-CN" i="1" dirty="0" smtClean="0">
                          <a:latin typeface="Cambria Math"/>
                        </a:rPr>
                        <m:t>𝑞</m:t>
                      </m:r>
                      <m:r>
                        <a:rPr lang="zh-CN" altLang="pl-PL" i="1" dirty="0" smtClean="0">
                          <a:latin typeface="Cambria Math"/>
                        </a:rPr>
                        <m:t>＝</m:t>
                      </m:r>
                      <m:r>
                        <a:rPr lang="pl-PL" altLang="zh-CN" i="1" dirty="0" smtClean="0">
                          <a:latin typeface="Cambria Math"/>
                        </a:rPr>
                        <m:t>𝑗</m:t>
                      </m:r>
                      <m:r>
                        <a:rPr lang="pl-PL" altLang="zh-CN" i="1" dirty="0" smtClean="0">
                          <a:latin typeface="Cambria Math"/>
                        </a:rPr>
                        <m:t>     0≤</m:t>
                      </m:r>
                      <m:r>
                        <a:rPr lang="pl-PL" altLang="zh-CN" i="1" dirty="0" smtClean="0">
                          <a:latin typeface="Cambria Math"/>
                        </a:rPr>
                        <m:t>𝑗</m:t>
                      </m:r>
                      <m:r>
                        <a:rPr lang="zh-CN" altLang="pl-PL" i="1" dirty="0" smtClean="0">
                          <a:latin typeface="Cambria Math"/>
                        </a:rPr>
                        <m:t>＜</m:t>
                      </m:r>
                      <m:r>
                        <a:rPr lang="pl-PL" altLang="zh-CN" i="1" dirty="0" smtClean="0">
                          <a:latin typeface="Cambria Math"/>
                        </a:rPr>
                        <m:t>𝑞</m:t>
                      </m:r>
                    </m:oMath>
                  </m:oMathPara>
                </a14:m>
                <a:endParaRPr lang="en-US" altLang="zh-CN" i="1" dirty="0" smtClean="0"/>
              </a:p>
              <a:p>
                <a:pPr algn="ctr">
                  <a:buNone/>
                </a:pPr>
                <a:endParaRPr lang="pl-PL" altLang="zh-CN" dirty="0" smtClean="0"/>
              </a:p>
              <a:p>
                <a:pPr lvl="1"/>
                <a:r>
                  <a:rPr lang="zh-CN" altLang="fr-FR" dirty="0" smtClean="0"/>
                  <a:t>仅当</a:t>
                </a:r>
                <a14:m>
                  <m:oMath xmlns:m="http://schemas.openxmlformats.org/officeDocument/2006/math">
                    <m:r>
                      <a:rPr lang="en-US" altLang="zh-CN" i="1" dirty="0" smtClean="0">
                        <a:solidFill>
                          <a:srgbClr val="FF3300"/>
                        </a:solidFill>
                        <a:latin typeface="Cambria Math"/>
                      </a:rPr>
                      <m:t>(</m:t>
                    </m:r>
                    <m:r>
                      <a:rPr lang="en-US" altLang="zh-CN" i="1" dirty="0" smtClean="0">
                        <a:solidFill>
                          <a:srgbClr val="FF3300"/>
                        </a:solidFill>
                        <a:latin typeface="Cambria Math"/>
                      </a:rPr>
                      <m:t>𝑘</m:t>
                    </m:r>
                    <m:r>
                      <a:rPr lang="en-US" altLang="zh-CN" i="1" dirty="0" smtClean="0">
                        <a:solidFill>
                          <a:srgbClr val="FF3300"/>
                        </a:solidFill>
                        <a:latin typeface="Cambria Math"/>
                      </a:rPr>
                      <m:t> , </m:t>
                    </m:r>
                    <m:r>
                      <a:rPr lang="en-US" altLang="zh-CN" i="1" dirty="0" smtClean="0">
                        <a:solidFill>
                          <a:srgbClr val="FF3300"/>
                        </a:solidFill>
                        <a:latin typeface="Cambria Math"/>
                      </a:rPr>
                      <m:t>𝑞</m:t>
                    </m:r>
                    <m:r>
                      <a:rPr lang="en-US" altLang="zh-CN" i="1" dirty="0" smtClean="0">
                        <a:solidFill>
                          <a:srgbClr val="FF3300"/>
                        </a:solidFill>
                        <a:latin typeface="Cambria Math"/>
                      </a:rPr>
                      <m:t>)</m:t>
                    </m:r>
                    <m:r>
                      <a:rPr lang="zh-CN" altLang="en-US" i="1" dirty="0" smtClean="0">
                        <a:solidFill>
                          <a:srgbClr val="FF3300"/>
                        </a:solidFill>
                        <a:latin typeface="Cambria Math"/>
                      </a:rPr>
                      <m:t>＝</m:t>
                    </m:r>
                    <m:r>
                      <a:rPr lang="en-US" altLang="zh-CN" i="1" dirty="0" smtClean="0">
                        <a:solidFill>
                          <a:srgbClr val="FF3300"/>
                        </a:solidFill>
                        <a:latin typeface="Cambria Math"/>
                      </a:rPr>
                      <m:t>1</m:t>
                    </m:r>
                    <m:r>
                      <a:rPr lang="en-US" altLang="zh-CN" i="1" dirty="0" smtClean="0">
                        <a:latin typeface="Cambria Math"/>
                      </a:rPr>
                      <m:t> </m:t>
                    </m:r>
                  </m:oMath>
                </a14:m>
                <a:r>
                  <a:rPr lang="zh-CN" altLang="en-US" dirty="0" smtClean="0"/>
                  <a:t>时，明文</a:t>
                </a:r>
                <a:r>
                  <a:rPr lang="en-US" altLang="zh-CN" dirty="0" smtClean="0"/>
                  <a:t>/</a:t>
                </a:r>
                <a:r>
                  <a:rPr lang="zh-CN" altLang="en-US" dirty="0" smtClean="0"/>
                  <a:t>密文字母才一一对应</a:t>
                </a:r>
                <a:endParaRPr lang="en-US" altLang="zh-CN" dirty="0" smtClean="0"/>
              </a:p>
              <a:p>
                <a:pPr lvl="1"/>
                <a:endParaRPr lang="en-US" altLang="zh-CN" dirty="0" smtClean="0"/>
              </a:p>
              <a:p>
                <a:pPr>
                  <a:buNone/>
                </a:pPr>
                <a:r>
                  <a:rPr lang="zh-CN" altLang="en-US" b="1" dirty="0" smtClean="0">
                    <a:solidFill>
                      <a:srgbClr val="0070C0"/>
                    </a:solidFill>
                  </a:rPr>
                  <a:t>    解密变换</a:t>
                </a:r>
                <a:r>
                  <a:rPr lang="en-US" altLang="zh-CN" dirty="0" smtClean="0"/>
                  <a:t>:</a:t>
                </a:r>
                <a:endParaRPr lang="zh-CN" altLang="pl-PL" i="1" dirty="0" smtClean="0"/>
              </a:p>
              <a:p>
                <a:pPr algn="ctr">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𝐷</m:t>
                      </m:r>
                      <m:r>
                        <a:rPr lang="pl-PL" altLang="zh-CN" i="1" baseline="-25000" dirty="0" smtClean="0">
                          <a:latin typeface="Cambria Math"/>
                        </a:rPr>
                        <m:t>𝑘</m:t>
                      </m:r>
                      <m:r>
                        <a:rPr lang="pl-PL" altLang="zh-CN" i="1" baseline="-25000" dirty="0" smtClean="0">
                          <a:latin typeface="Cambria Math"/>
                        </a:rPr>
                        <m:t> </m:t>
                      </m:r>
                      <m:d>
                        <m:dPr>
                          <m:ctrlPr>
                            <a:rPr lang="pl-PL" altLang="zh-CN" i="1" dirty="0" smtClean="0">
                              <a:latin typeface="Cambria Math" panose="02040503050406030204" pitchFamily="18" charset="0"/>
                            </a:rPr>
                          </m:ctrlPr>
                        </m:dPr>
                        <m:e>
                          <m:r>
                            <a:rPr lang="en-US" altLang="zh-CN" i="1" dirty="0" smtClean="0">
                              <a:latin typeface="Cambria Math"/>
                            </a:rPr>
                            <m:t>𝑗</m:t>
                          </m:r>
                        </m:e>
                      </m:d>
                      <m:r>
                        <a:rPr lang="zh-CN" altLang="pl-PL" i="1" dirty="0" smtClean="0">
                          <a:latin typeface="Cambria Math"/>
                        </a:rPr>
                        <m:t>＝</m:t>
                      </m:r>
                      <m:r>
                        <a:rPr lang="en-US" altLang="zh-CN" i="1" dirty="0" smtClean="0">
                          <a:latin typeface="Cambria Math"/>
                        </a:rPr>
                        <m:t>𝑗</m:t>
                      </m:r>
                      <m:r>
                        <a:rPr lang="pl-PL" altLang="zh-CN" i="1" dirty="0" smtClean="0">
                          <a:latin typeface="Cambria Math"/>
                        </a:rPr>
                        <m:t> </m:t>
                      </m:r>
                      <m:r>
                        <a:rPr lang="en-US" altLang="zh-CN" i="1" dirty="0" smtClean="0">
                          <a:latin typeface="Cambria Math"/>
                        </a:rPr>
                        <m:t>∗ </m:t>
                      </m:r>
                      <m:sSup>
                        <m:sSupPr>
                          <m:ctrlPr>
                            <a:rPr lang="en-US" altLang="zh-CN" i="1" dirty="0" smtClean="0">
                              <a:solidFill>
                                <a:srgbClr val="FF0000"/>
                              </a:solidFill>
                              <a:latin typeface="Cambria Math" panose="02040503050406030204" pitchFamily="18" charset="0"/>
                            </a:rPr>
                          </m:ctrlPr>
                        </m:sSupPr>
                        <m:e>
                          <m:r>
                            <a:rPr lang="en-US" altLang="zh-CN" b="0" i="1" dirty="0" smtClean="0">
                              <a:solidFill>
                                <a:srgbClr val="FF0000"/>
                              </a:solidFill>
                              <a:latin typeface="Cambria Math"/>
                            </a:rPr>
                            <m:t>𝑘</m:t>
                          </m:r>
                        </m:e>
                        <m:sup>
                          <m:r>
                            <a:rPr lang="en-US" altLang="zh-CN" b="0" i="1" dirty="0" smtClean="0">
                              <a:solidFill>
                                <a:srgbClr val="FF0000"/>
                              </a:solidFill>
                              <a:latin typeface="Cambria Math"/>
                            </a:rPr>
                            <m:t>−1</m:t>
                          </m:r>
                        </m:sup>
                      </m:sSup>
                      <m:r>
                        <a:rPr lang="en-US" altLang="zh-CN" b="0" i="1" dirty="0" smtClean="0">
                          <a:latin typeface="Cambria Math"/>
                        </a:rPr>
                        <m:t>  </m:t>
                      </m:r>
                      <m:r>
                        <a:rPr lang="pl-PL" altLang="zh-CN" i="1" dirty="0" smtClean="0">
                          <a:latin typeface="Cambria Math"/>
                        </a:rPr>
                        <m:t>𝑚𝑜𝑑</m:t>
                      </m:r>
                      <m:r>
                        <a:rPr lang="pl-PL" altLang="zh-CN" i="1" dirty="0" smtClean="0">
                          <a:latin typeface="Cambria Math"/>
                        </a:rPr>
                        <m:t> </m:t>
                      </m:r>
                      <m:r>
                        <a:rPr lang="pl-PL" altLang="zh-CN" i="1" dirty="0" smtClean="0">
                          <a:latin typeface="Cambria Math"/>
                        </a:rPr>
                        <m:t>𝑞</m:t>
                      </m:r>
                      <m:r>
                        <a:rPr lang="zh-CN" altLang="pl-PL" i="1" dirty="0" smtClean="0">
                          <a:latin typeface="Cambria Math"/>
                        </a:rPr>
                        <m:t>＝</m:t>
                      </m:r>
                      <m:r>
                        <a:rPr lang="en-US" altLang="zh-CN" i="1" dirty="0" err="1" smtClean="0">
                          <a:latin typeface="Cambria Math"/>
                        </a:rPr>
                        <m:t>𝑖</m:t>
                      </m:r>
                      <m:r>
                        <a:rPr lang="pl-PL" altLang="zh-CN" i="1" dirty="0" smtClean="0">
                          <a:latin typeface="Cambria Math"/>
                        </a:rPr>
                        <m:t>    0≤</m:t>
                      </m:r>
                      <m:r>
                        <a:rPr lang="pl-PL" altLang="zh-CN" i="1" dirty="0" smtClean="0">
                          <a:latin typeface="Cambria Math"/>
                        </a:rPr>
                        <m:t>𝑗</m:t>
                      </m:r>
                      <m:r>
                        <a:rPr lang="zh-CN" altLang="pl-PL" i="1" dirty="0" smtClean="0">
                          <a:latin typeface="Cambria Math"/>
                        </a:rPr>
                        <m:t>＜</m:t>
                      </m:r>
                      <m:r>
                        <a:rPr lang="pl-PL" altLang="zh-CN" i="1" dirty="0" smtClean="0">
                          <a:latin typeface="Cambria Math"/>
                        </a:rPr>
                        <m:t>𝑞</m:t>
                      </m:r>
                    </m:oMath>
                  </m:oMathPara>
                </a14:m>
                <a:endParaRPr lang="en-US" altLang="zh-CN" i="1"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28600" y="1752600"/>
                <a:ext cx="8686800" cy="4495800"/>
              </a:xfrm>
              <a:blipFill>
                <a:blip r:embed="rId2" cstate="print"/>
                <a:stretch>
                  <a:fillRect l="-1263" t="-1628" r="-280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0CE996B-CBED-48CF-88E9-F2EE13ECBDB6}"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a:t>
            </a:fld>
            <a:endParaRPr lang="en-US" altLang="zh-CN" dirty="0"/>
          </a:p>
        </p:txBody>
      </p:sp>
    </p:spTree>
  </p:cSld>
  <p:clrMapOvr>
    <a:masterClrMapping/>
  </p:clrMapOvr>
  <p:transition>
    <p:wedg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smtClean="0"/>
                  <a:t>一般情况下，密钥空间满足均匀分布，即</a:t>
                </a:r>
                <a:endParaRPr lang="en-US" altLang="zh-CN" dirty="0" smtClean="0"/>
              </a:p>
              <a:p>
                <a:pPr marL="0" indent="0">
                  <a:buNone/>
                </a:pPr>
                <a:r>
                  <a:rPr lang="en-US" altLang="zh-CN" dirty="0"/>
                  <a:t> </a:t>
                </a:r>
                <a:r>
                  <a:rPr lang="en-US" altLang="zh-CN" dirty="0" smtClean="0"/>
                  <a:t>                              </a:t>
                </a:r>
                <a14:m>
                  <m:oMath xmlns:m="http://schemas.openxmlformats.org/officeDocument/2006/math">
                    <m:r>
                      <m:rPr>
                        <m:sty m:val="p"/>
                      </m:rPr>
                      <a:rPr lang="en-US" altLang="zh-CN" i="1" dirty="0">
                        <a:latin typeface="Cambria Math" panose="02040503050406030204" pitchFamily="18" charset="0"/>
                      </a:rPr>
                      <m:t>H</m:t>
                    </m:r>
                    <m:r>
                      <a:rPr lang="en-US" altLang="zh-CN" i="1" dirty="0">
                        <a:latin typeface="Cambria Math" panose="02040503050406030204" pitchFamily="18" charset="0"/>
                      </a:rPr>
                      <m:t>(</m:t>
                    </m:r>
                    <m:r>
                      <m:rPr>
                        <m:sty m:val="p"/>
                      </m:rPr>
                      <a:rPr lang="en-US" altLang="zh-CN" i="1" dirty="0">
                        <a:latin typeface="Cambria Math" panose="02040503050406030204" pitchFamily="18" charset="0"/>
                      </a:rPr>
                      <m:t>K</m:t>
                    </m:r>
                    <m:r>
                      <a:rPr lang="en-US" altLang="zh-CN" i="1" dirty="0">
                        <a:latin typeface="Cambria Math" panose="02040503050406030204" pitchFamily="18" charset="0"/>
                      </a:rPr>
                      <m:t>)</m:t>
                    </m:r>
                  </m:oMath>
                </a14:m>
                <a:r>
                  <a:rPr lang="en-US" altLang="zh-CN" dirty="0" smtClean="0"/>
                  <a:t>=</a:t>
                </a:r>
                <a14:m>
                  <m:oMath xmlns:m="http://schemas.openxmlformats.org/officeDocument/2006/math">
                    <m:sSub>
                      <m:sSubPr>
                        <m:ctrlPr>
                          <a:rPr lang="en-US" altLang="zh-CN" i="1" dirty="0" smtClean="0">
                            <a:latin typeface="Cambria Math" panose="02040503050406030204" pitchFamily="18" charset="0"/>
                          </a:rPr>
                        </m:ctrlPr>
                      </m:sSubPr>
                      <m:e>
                        <m:r>
                          <m:rPr>
                            <m:sty m:val="p"/>
                          </m:rPr>
                          <a:rPr lang="en-US" altLang="zh-CN" i="1" dirty="0">
                            <a:latin typeface="Cambria Math" panose="02040503050406030204" pitchFamily="18" charset="0"/>
                          </a:rPr>
                          <m:t>log</m:t>
                        </m:r>
                      </m:e>
                      <m:sub>
                        <m:r>
                          <a:rPr lang="en-US" altLang="zh-CN" b="0" i="1" dirty="0" smtClean="0">
                            <a:latin typeface="Cambria Math" panose="02040503050406030204" pitchFamily="18" charset="0"/>
                          </a:rPr>
                          <m:t>2</m:t>
                        </m:r>
                      </m:sub>
                    </m:sSub>
                  </m:oMath>
                </a14:m>
                <a:r>
                  <a:rPr lang="en-US" altLang="zh-CN" dirty="0" smtClean="0"/>
                  <a:t>|K|</a:t>
                </a:r>
              </a:p>
              <a:p>
                <a:pPr marL="0" indent="0">
                  <a:buNone/>
                </a:pPr>
                <a:r>
                  <a:rPr lang="en-US" altLang="zh-CN" dirty="0" smtClean="0"/>
                  <a:t>    </a:t>
                </a:r>
                <a:r>
                  <a:rPr lang="zh-CN" altLang="en-US" dirty="0" smtClean="0"/>
                  <a:t>完备保密要求：</a:t>
                </a:r>
                <a:endParaRPr lang="en-US" altLang="zh-CN" dirty="0" smtClean="0"/>
              </a:p>
              <a:p>
                <a:pPr marL="0" indent="0" algn="ctr">
                  <a:buNone/>
                </a:pPr>
                <a:r>
                  <a:rPr lang="zh-CN" altLang="en-US" dirty="0" smtClean="0">
                    <a:solidFill>
                      <a:srgbClr val="CC3300"/>
                    </a:solidFill>
                  </a:rPr>
                  <a:t>密钥量的对数必须不小于明文的熵</a:t>
                </a:r>
                <a:endParaRPr lang="en-US" altLang="zh-CN" dirty="0" smtClean="0">
                  <a:solidFill>
                    <a:srgbClr val="CC3300"/>
                  </a:solidFill>
                </a:endParaRPr>
              </a:p>
              <a:p>
                <a:pPr marL="0" indent="0">
                  <a:buNone/>
                </a:pPr>
                <a:r>
                  <a:rPr lang="en-US" altLang="zh-CN" dirty="0"/>
                  <a:t> </a:t>
                </a:r>
                <a:r>
                  <a:rPr lang="en-US" altLang="zh-CN" dirty="0" smtClean="0"/>
                  <a:t>   </a:t>
                </a:r>
                <a:r>
                  <a:rPr lang="zh-CN" altLang="en-US" dirty="0"/>
                  <a:t>同</a:t>
                </a:r>
                <a:r>
                  <a:rPr lang="zh-CN" altLang="en-US" dirty="0" smtClean="0"/>
                  <a:t>样：</a:t>
                </a:r>
                <a:endParaRPr lang="en-US" altLang="zh-CN" dirty="0" smtClean="0"/>
              </a:p>
              <a:p>
                <a:pPr marL="0" indent="0" algn="ctr">
                  <a:buNone/>
                </a:pPr>
                <a:r>
                  <a:rPr lang="zh-CN" altLang="en-US" dirty="0" smtClean="0">
                    <a:solidFill>
                      <a:srgbClr val="CC3300"/>
                    </a:solidFill>
                  </a:rPr>
                  <a:t>密钥空间的熵越大，越难破译</a:t>
                </a:r>
                <a:endParaRPr lang="en-US" altLang="zh-CN" dirty="0">
                  <a:solidFill>
                    <a:srgbClr val="CC3300"/>
                  </a:solidFill>
                </a:endParaRPr>
              </a:p>
              <a:p>
                <a:pPr marL="0" indent="0">
                  <a:buNone/>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59" t="-135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E4A8A1F3-454F-4394-B409-8D523087CAD3}" type="datetime1">
              <a:rPr lang="zh-CN" altLang="en-US" smtClean="0"/>
              <a:t>2020/11/23</a:t>
            </a:fld>
            <a:endParaRPr lang="en-US" altLang="zh-CN" dirty="0"/>
          </a:p>
        </p:txBody>
      </p:sp>
      <p:sp>
        <p:nvSpPr>
          <p:cNvPr id="5" name="页脚占位符 4"/>
          <p:cNvSpPr>
            <a:spLocks noGrp="1"/>
          </p:cNvSpPr>
          <p:nvPr>
            <p:ph type="ftr" sz="quarter" idx="11"/>
          </p:nvPr>
        </p:nvSpPr>
        <p:spPr/>
        <p:txBody>
          <a:bodyPr/>
          <a:lstStyle/>
          <a:p>
            <a:pPr>
              <a:defRPr/>
            </a:pPr>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pPr>
              <a:defRPr/>
            </a:pPr>
            <a:fld id="{038CBE43-3690-4DF4-874D-04E591604850}" type="slidenum">
              <a:rPr lang="en-US" altLang="zh-CN" smtClean="0"/>
              <a:pPr>
                <a:defRPr/>
              </a:pPr>
              <a:t>90</a:t>
            </a:fld>
            <a:endParaRPr lang="en-US" altLang="zh-CN" dirty="0"/>
          </a:p>
        </p:txBody>
      </p:sp>
    </p:spTree>
    <p:extLst>
      <p:ext uri="{BB962C8B-B14F-4D97-AF65-F5344CB8AC3E}">
        <p14:creationId xmlns:p14="http://schemas.microsoft.com/office/powerpoint/2010/main" val="169453485"/>
      </p:ext>
    </p:extLst>
  </p:cSld>
  <p:clrMapOvr>
    <a:masterClrMapping/>
  </p:clrMapOvr>
  <p:transition>
    <p:wedg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73733" name="内容占位符 2"/>
              <p:cNvSpPr>
                <a:spLocks noGrp="1"/>
              </p:cNvSpPr>
              <p:nvPr>
                <p:ph idx="1"/>
              </p:nvPr>
            </p:nvSpPr>
            <p:spPr>
              <a:xfrm>
                <a:off x="457200" y="1447800"/>
                <a:ext cx="8229600" cy="4724400"/>
              </a:xfrm>
            </p:spPr>
            <p:txBody>
              <a:bodyPr/>
              <a:lstStyle/>
              <a:p>
                <a:pPr eaLnBrk="1" hangingPunct="1"/>
                <a:r>
                  <a:rPr lang="zh-CN" altLang="en-US" b="1" dirty="0" smtClean="0">
                    <a:solidFill>
                      <a:srgbClr val="692AA2"/>
                    </a:solidFill>
                    <a:ea typeface="宋体" charset="-122"/>
                  </a:rPr>
                  <a:t>定义： </a:t>
                </a:r>
                <a:r>
                  <a:rPr lang="zh-CN" altLang="en-US" dirty="0" smtClean="0">
                    <a:ea typeface="宋体" charset="-122"/>
                  </a:rPr>
                  <a:t>假设</a:t>
                </a:r>
                <a14:m>
                  <m:oMath xmlns:m="http://schemas.openxmlformats.org/officeDocument/2006/math">
                    <m:r>
                      <a:rPr lang="en-US" altLang="zh-CN" i="1" dirty="0" smtClean="0">
                        <a:latin typeface="Cambria Math"/>
                        <a:ea typeface="宋体" charset="-122"/>
                      </a:rPr>
                      <m:t>𝐿</m:t>
                    </m:r>
                  </m:oMath>
                </a14:m>
                <a:r>
                  <a:rPr lang="zh-CN" altLang="en-US" dirty="0" smtClean="0">
                    <a:ea typeface="宋体" charset="-122"/>
                  </a:rPr>
                  <a:t>是一种自然语言，</a:t>
                </a:r>
                <a:r>
                  <a:rPr lang="zh-CN" altLang="en-US" b="1" dirty="0" smtClean="0">
                    <a:solidFill>
                      <a:srgbClr val="FF0000"/>
                    </a:solidFill>
                    <a:ea typeface="宋体" charset="-122"/>
                  </a:rPr>
                  <a:t>语言</a:t>
                </a:r>
                <a14:m>
                  <m:oMath xmlns:m="http://schemas.openxmlformats.org/officeDocument/2006/math">
                    <m:r>
                      <a:rPr lang="en-US" altLang="zh-CN" b="1" i="1" dirty="0" smtClean="0">
                        <a:solidFill>
                          <a:srgbClr val="FF0000"/>
                        </a:solidFill>
                        <a:latin typeface="Cambria Math"/>
                        <a:ea typeface="宋体" charset="-122"/>
                      </a:rPr>
                      <m:t>𝑳</m:t>
                    </m:r>
                  </m:oMath>
                </a14:m>
                <a:r>
                  <a:rPr lang="zh-CN" altLang="en-US" b="1" dirty="0" smtClean="0">
                    <a:solidFill>
                      <a:srgbClr val="FF0000"/>
                    </a:solidFill>
                    <a:ea typeface="宋体" charset="-122"/>
                  </a:rPr>
                  <a:t>的熵</a:t>
                </a:r>
                <a:r>
                  <a:rPr lang="zh-CN" altLang="en-US" dirty="0" smtClean="0">
                    <a:ea typeface="宋体" charset="-122"/>
                  </a:rPr>
                  <a:t>定义为</a:t>
                </a:r>
                <a:endParaRPr lang="en-US" altLang="zh-CN" dirty="0" smtClean="0">
                  <a:ea typeface="宋体" charset="-122"/>
                </a:endParaRPr>
              </a:p>
              <a:p>
                <a:pPr eaLnBrk="1" hangingPunct="1"/>
                <a:endParaRPr lang="en-US" altLang="zh-CN" dirty="0" smtClean="0">
                  <a:ea typeface="宋体" charset="-122"/>
                </a:endParaRPr>
              </a:p>
              <a:p>
                <a:pPr eaLnBrk="1" hangingPunct="1">
                  <a:buFont typeface="Wingdings" pitchFamily="2" charset="2"/>
                  <a:buNone/>
                </a:pPr>
                <a:r>
                  <a:rPr lang="zh-CN" altLang="en-US" dirty="0" smtClean="0">
                    <a:ea typeface="宋体" charset="-122"/>
                  </a:rPr>
                  <a:t>   </a:t>
                </a:r>
                <a:r>
                  <a:rPr lang="zh-CN" altLang="en-US" b="1" dirty="0" smtClean="0">
                    <a:solidFill>
                      <a:srgbClr val="FF0000"/>
                    </a:solidFill>
                    <a:ea typeface="宋体" charset="-122"/>
                  </a:rPr>
                  <a:t>语言</a:t>
                </a:r>
                <a14:m>
                  <m:oMath xmlns:m="http://schemas.openxmlformats.org/officeDocument/2006/math">
                    <m:r>
                      <a:rPr lang="en-US" altLang="zh-CN" b="1" i="1" dirty="0" smtClean="0">
                        <a:solidFill>
                          <a:srgbClr val="FF0000"/>
                        </a:solidFill>
                        <a:latin typeface="Cambria Math"/>
                        <a:ea typeface="宋体" charset="-122"/>
                      </a:rPr>
                      <m:t>𝑳</m:t>
                    </m:r>
                  </m:oMath>
                </a14:m>
                <a:r>
                  <a:rPr lang="zh-CN" altLang="en-US" b="1" dirty="0" smtClean="0">
                    <a:solidFill>
                      <a:srgbClr val="FF0000"/>
                    </a:solidFill>
                    <a:ea typeface="宋体" charset="-122"/>
                  </a:rPr>
                  <a:t>的冗余度</a:t>
                </a:r>
                <a:r>
                  <a:rPr lang="zh-CN" altLang="en-US" dirty="0" smtClean="0">
                    <a:ea typeface="宋体" charset="-122"/>
                  </a:rPr>
                  <a:t>定义为： </a:t>
                </a:r>
              </a:p>
              <a:p>
                <a:pPr eaLnBrk="1" hangingPunct="1"/>
                <a:endParaRPr lang="zh-CN" altLang="en-US" dirty="0" smtClean="0">
                  <a:ea typeface="宋体" charset="-122"/>
                </a:endParaRPr>
              </a:p>
              <a:p>
                <a:pPr eaLnBrk="1" hangingPunct="1">
                  <a:buFont typeface="Wingdings" pitchFamily="2" charset="2"/>
                  <a:buNone/>
                </a:pPr>
                <a:endParaRPr lang="en-US" altLang="zh-CN" dirty="0" smtClean="0">
                  <a:ea typeface="宋体" charset="-122"/>
                </a:endParaRPr>
              </a:p>
              <a:p>
                <a:pPr lvl="1" eaLnBrk="1" hangingPunct="1"/>
                <a:r>
                  <a:rPr lang="zh-CN" altLang="en-US" dirty="0" smtClean="0">
                    <a:ea typeface="宋体" charset="-122"/>
                  </a:rPr>
                  <a:t>其中</a:t>
                </a:r>
                <a14:m>
                  <m:oMath xmlns:m="http://schemas.openxmlformats.org/officeDocument/2006/math">
                    <m:r>
                      <a:rPr lang="en-US" altLang="zh-CN" i="1" dirty="0" smtClean="0">
                        <a:latin typeface="Cambria Math"/>
                        <a:ea typeface="宋体" charset="-122"/>
                      </a:rPr>
                      <m:t>𝑋</m:t>
                    </m:r>
                  </m:oMath>
                </a14:m>
                <a:r>
                  <a:rPr lang="zh-CN" altLang="en-US" dirty="0" smtClean="0">
                    <a:ea typeface="宋体" charset="-122"/>
                  </a:rPr>
                  <a:t>表示语言</a:t>
                </a:r>
                <a14:m>
                  <m:oMath xmlns:m="http://schemas.openxmlformats.org/officeDocument/2006/math">
                    <m:r>
                      <a:rPr lang="en-US" altLang="zh-CN" i="1" dirty="0" smtClean="0">
                        <a:latin typeface="Cambria Math"/>
                        <a:ea typeface="宋体" charset="-122"/>
                      </a:rPr>
                      <m:t>𝐿</m:t>
                    </m:r>
                  </m:oMath>
                </a14:m>
                <a:r>
                  <a:rPr lang="zh-CN" altLang="en-US" dirty="0" smtClean="0">
                    <a:ea typeface="宋体" charset="-122"/>
                  </a:rPr>
                  <a:t>的字符集，</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𝑋</m:t>
                    </m:r>
                    <m:r>
                      <a:rPr lang="en-US" altLang="zh-CN" i="1" dirty="0" smtClean="0">
                        <a:latin typeface="Cambria Math"/>
                        <a:ea typeface="宋体" charset="-122"/>
                      </a:rPr>
                      <m:t>|</m:t>
                    </m:r>
                    <m:r>
                      <a:rPr lang="zh-CN" altLang="en-US" i="1" dirty="0" smtClean="0">
                        <a:latin typeface="Cambria Math"/>
                        <a:ea typeface="宋体" charset="-122"/>
                      </a:rPr>
                      <m:t>表示</m:t>
                    </m:r>
                    <m:r>
                      <a:rPr lang="en-US" altLang="zh-CN" i="1" dirty="0" smtClean="0">
                        <a:latin typeface="Cambria Math"/>
                        <a:ea typeface="宋体" charset="-122"/>
                      </a:rPr>
                      <m:t>𝑋</m:t>
                    </m:r>
                  </m:oMath>
                </a14:m>
                <a:r>
                  <a:rPr lang="zh-CN" altLang="en-US" dirty="0" smtClean="0">
                    <a:ea typeface="宋体" charset="-122"/>
                  </a:rPr>
                  <a:t>中字母的个数，</a:t>
                </a:r>
                <a14:m>
                  <m:oMath xmlns:m="http://schemas.openxmlformats.org/officeDocument/2006/math">
                    <m:r>
                      <a:rPr lang="en-US" altLang="zh-CN" i="1" dirty="0" smtClean="0">
                        <a:latin typeface="Cambria Math"/>
                        <a:ea typeface="宋体" charset="-122"/>
                      </a:rPr>
                      <m:t>𝑋</m:t>
                    </m:r>
                    <m:r>
                      <a:rPr lang="en-US" altLang="zh-CN" i="1" baseline="30000" dirty="0" err="1" smtClean="0">
                        <a:latin typeface="Cambria Math"/>
                        <a:ea typeface="宋体" charset="-122"/>
                      </a:rPr>
                      <m:t>𝑛</m:t>
                    </m:r>
                  </m:oMath>
                </a14:m>
                <a:r>
                  <a:rPr lang="zh-CN" altLang="en-US" dirty="0">
                    <a:ea typeface="宋体" charset="-122"/>
                  </a:rPr>
                  <a:t>表示所有长度为</a:t>
                </a:r>
                <a14:m>
                  <m:oMath xmlns:m="http://schemas.openxmlformats.org/officeDocument/2006/math">
                    <m:r>
                      <a:rPr lang="en-US" altLang="zh-CN" i="1" dirty="0" smtClean="0">
                        <a:latin typeface="Cambria Math"/>
                        <a:ea typeface="宋体" charset="-122"/>
                      </a:rPr>
                      <m:t>𝑛</m:t>
                    </m:r>
                  </m:oMath>
                </a14:m>
                <a:r>
                  <a:rPr lang="zh-CN" altLang="en-US" dirty="0" smtClean="0">
                    <a:ea typeface="宋体" charset="-122"/>
                  </a:rPr>
                  <a:t>的明文字符串</a:t>
                </a:r>
                <a:r>
                  <a:rPr lang="zh-CN" altLang="en-US" dirty="0">
                    <a:ea typeface="宋体" charset="-122"/>
                  </a:rPr>
                  <a:t>的</a:t>
                </a:r>
                <a:r>
                  <a:rPr lang="zh-CN" altLang="en-US" dirty="0" smtClean="0">
                    <a:ea typeface="宋体" charset="-122"/>
                  </a:rPr>
                  <a:t>全体</a:t>
                </a:r>
                <a:endParaRPr lang="en-US" altLang="zh-CN" dirty="0">
                  <a:ea typeface="宋体" charset="-122"/>
                </a:endParaRPr>
              </a:p>
              <a:p>
                <a:pPr eaLnBrk="1" hangingPunct="1"/>
                <a14:m>
                  <m:oMath xmlns:m="http://schemas.openxmlformats.org/officeDocument/2006/math">
                    <m:r>
                      <a:rPr lang="en-US" altLang="zh-CN" i="1" dirty="0" smtClean="0">
                        <a:latin typeface="Cambria Math"/>
                        <a:ea typeface="宋体" charset="-122"/>
                      </a:rPr>
                      <m:t>𝐻</m:t>
                    </m:r>
                    <m:r>
                      <a:rPr lang="en-US" altLang="zh-CN" i="1" baseline="-25000" dirty="0">
                        <a:latin typeface="Cambria Math"/>
                        <a:ea typeface="宋体" charset="-122"/>
                      </a:rPr>
                      <m:t>𝐿</m:t>
                    </m:r>
                  </m:oMath>
                </a14:m>
                <a:r>
                  <a:rPr lang="zh-CN" altLang="en-US" dirty="0">
                    <a:ea typeface="宋体" charset="-122"/>
                  </a:rPr>
                  <a:t>表示自然语言</a:t>
                </a:r>
                <a14:m>
                  <m:oMath xmlns:m="http://schemas.openxmlformats.org/officeDocument/2006/math">
                    <m:r>
                      <a:rPr lang="en-US" altLang="zh-CN" i="1" dirty="0" smtClean="0">
                        <a:latin typeface="Cambria Math"/>
                        <a:ea typeface="宋体" charset="-122"/>
                      </a:rPr>
                      <m:t>𝐿</m:t>
                    </m:r>
                  </m:oMath>
                </a14:m>
                <a:r>
                  <a:rPr lang="zh-CN" altLang="en-US" dirty="0">
                    <a:ea typeface="宋体" charset="-122"/>
                  </a:rPr>
                  <a:t>中</a:t>
                </a:r>
                <a:r>
                  <a:rPr lang="zh-CN" altLang="en-US" b="1" dirty="0">
                    <a:solidFill>
                      <a:srgbClr val="CC3300"/>
                    </a:solidFill>
                    <a:ea typeface="宋体" charset="-122"/>
                  </a:rPr>
                  <a:t>每个字符的</a:t>
                </a:r>
                <a:r>
                  <a:rPr lang="zh-CN" altLang="en-US" b="1" dirty="0" smtClean="0">
                    <a:solidFill>
                      <a:srgbClr val="CC3300"/>
                    </a:solidFill>
                    <a:ea typeface="宋体" charset="-122"/>
                  </a:rPr>
                  <a:t>熵（每个字符的平均信息比特数）</a:t>
                </a:r>
                <a:r>
                  <a:rPr lang="zh-CN" altLang="en-US" dirty="0" smtClean="0">
                    <a:ea typeface="宋体" charset="-122"/>
                  </a:rPr>
                  <a:t>，</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𝐿</m:t>
                    </m:r>
                  </m:oMath>
                </a14:m>
                <a:r>
                  <a:rPr lang="zh-CN" altLang="en-US" dirty="0" smtClean="0">
                    <a:ea typeface="宋体" charset="-122"/>
                  </a:rPr>
                  <a:t>度量了“多余字符”的比例</a:t>
                </a:r>
              </a:p>
            </p:txBody>
          </p:sp>
        </mc:Choice>
        <mc:Fallback xmlns="">
          <p:sp>
            <p:nvSpPr>
              <p:cNvPr id="73733" name="内容占位符 2"/>
              <p:cNvSpPr>
                <a:spLocks noGrp="1" noRot="1" noChangeAspect="1" noMove="1" noResize="1" noEditPoints="1" noAdjustHandles="1" noChangeArrowheads="1" noChangeShapeType="1" noTextEdit="1"/>
              </p:cNvSpPr>
              <p:nvPr>
                <p:ph idx="1"/>
              </p:nvPr>
            </p:nvSpPr>
            <p:spPr>
              <a:xfrm>
                <a:off x="457200" y="1447800"/>
                <a:ext cx="8229600" cy="4724400"/>
              </a:xfrm>
              <a:blipFill rotWithShape="1">
                <a:blip r:embed="rId3"/>
                <a:stretch>
                  <a:fillRect l="-1259" t="-1677" r="-222" b="-3355"/>
                </a:stretch>
              </a:blipFill>
            </p:spPr>
            <p:txBody>
              <a:bodyPr/>
              <a:lstStyle/>
              <a:p>
                <a:r>
                  <a:rPr lang="zh-CN" altLang="en-US">
                    <a:noFill/>
                  </a:rPr>
                  <a:t> </a:t>
                </a:r>
              </a:p>
            </p:txBody>
          </p:sp>
        </mc:Fallback>
      </mc:AlternateContent>
      <p:sp>
        <p:nvSpPr>
          <p:cNvPr id="73734" name="日期占位符 3"/>
          <p:cNvSpPr>
            <a:spLocks noGrp="1"/>
          </p:cNvSpPr>
          <p:nvPr>
            <p:ph type="dt" sz="quarter" idx="10"/>
          </p:nvPr>
        </p:nvSpPr>
        <p:spPr>
          <a:noFill/>
        </p:spPr>
        <p:txBody>
          <a:bodyPr/>
          <a:lstStyle/>
          <a:p>
            <a:fld id="{E8D8FA8E-EB8A-4CB6-A1B9-84CE4613536C}" type="datetime1">
              <a:rPr lang="zh-CN" altLang="en-US" smtClean="0">
                <a:ea typeface="宋体" charset="-122"/>
              </a:rPr>
              <a:t>2020/11/19</a:t>
            </a:fld>
            <a:endParaRPr lang="en-US" altLang="zh-CN" smtClean="0">
              <a:ea typeface="宋体" charset="-122"/>
            </a:endParaRPr>
          </a:p>
        </p:txBody>
      </p:sp>
      <p:sp>
        <p:nvSpPr>
          <p:cNvPr id="73735"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73736" name="灯片编号占位符 5"/>
          <p:cNvSpPr>
            <a:spLocks noGrp="1"/>
          </p:cNvSpPr>
          <p:nvPr>
            <p:ph type="sldNum" sz="quarter" idx="12"/>
          </p:nvPr>
        </p:nvSpPr>
        <p:spPr>
          <a:noFill/>
        </p:spPr>
        <p:txBody>
          <a:bodyPr/>
          <a:lstStyle/>
          <a:p>
            <a:fld id="{7733937A-3CD3-4DBD-868E-F98770CBB5DB}" type="slidenum">
              <a:rPr lang="en-US" altLang="zh-CN" smtClean="0">
                <a:ea typeface="宋体" charset="-122"/>
              </a:rPr>
              <a:pPr/>
              <a:t>91</a:t>
            </a:fld>
            <a:endParaRPr lang="en-US" altLang="zh-CN" smtClean="0">
              <a:ea typeface="宋体" charset="-122"/>
            </a:endParaRPr>
          </a:p>
        </p:txBody>
      </p:sp>
      <p:graphicFrame>
        <p:nvGraphicFramePr>
          <p:cNvPr id="73730" name="Object 4"/>
          <p:cNvGraphicFramePr>
            <a:graphicFrameLocks noChangeAspect="1"/>
          </p:cNvGraphicFramePr>
          <p:nvPr>
            <p:extLst/>
          </p:nvPr>
        </p:nvGraphicFramePr>
        <p:xfrm>
          <a:off x="3565525" y="1906588"/>
          <a:ext cx="2011363" cy="741362"/>
        </p:xfrm>
        <a:graphic>
          <a:graphicData uri="http://schemas.openxmlformats.org/presentationml/2006/ole">
            <mc:AlternateContent xmlns:mc="http://schemas.openxmlformats.org/markup-compatibility/2006">
              <mc:Choice xmlns:v="urn:schemas-microsoft-com:vml" Requires="v">
                <p:oleObj spid="_x0000_s111628" name="Equation" r:id="rId4" imgW="1180800" imgH="431640" progId="Equation.DSMT4">
                  <p:embed/>
                </p:oleObj>
              </mc:Choice>
              <mc:Fallback>
                <p:oleObj name="Equation" r:id="rId4" imgW="1180800" imgH="431640" progId="Equation.DSMT4">
                  <p:embed/>
                  <p:pic>
                    <p:nvPicPr>
                      <p:cNvPr id="73730" name="Object 4"/>
                      <p:cNvPicPr>
                        <a:picLocks noChangeAspect="1" noChangeArrowheads="1"/>
                      </p:cNvPicPr>
                      <p:nvPr/>
                    </p:nvPicPr>
                    <p:blipFill>
                      <a:blip r:embed="rId5"/>
                      <a:srcRect/>
                      <a:stretch>
                        <a:fillRect/>
                      </a:stretch>
                    </p:blipFill>
                    <p:spPr bwMode="auto">
                      <a:xfrm>
                        <a:off x="3565525" y="1906588"/>
                        <a:ext cx="2011363" cy="741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1" name="Object 6"/>
          <p:cNvGraphicFramePr>
            <a:graphicFrameLocks noChangeAspect="1"/>
          </p:cNvGraphicFramePr>
          <p:nvPr>
            <p:extLst/>
          </p:nvPr>
        </p:nvGraphicFramePr>
        <p:xfrm>
          <a:off x="3581400" y="3124200"/>
          <a:ext cx="1968500" cy="846138"/>
        </p:xfrm>
        <a:graphic>
          <a:graphicData uri="http://schemas.openxmlformats.org/presentationml/2006/ole">
            <mc:AlternateContent xmlns:mc="http://schemas.openxmlformats.org/markup-compatibility/2006">
              <mc:Choice xmlns:v="urn:schemas-microsoft-com:vml" Requires="v">
                <p:oleObj spid="_x0000_s111629" name="Equation" r:id="rId6" imgW="1028520" imgH="444240" progId="Equation.DSMT4">
                  <p:embed/>
                </p:oleObj>
              </mc:Choice>
              <mc:Fallback>
                <p:oleObj name="Equation" r:id="rId6" imgW="1028520" imgH="444240" progId="Equation.DSMT4">
                  <p:embed/>
                  <p:pic>
                    <p:nvPicPr>
                      <p:cNvPr id="7373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3124200"/>
                        <a:ext cx="1968500"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29737871"/>
      </p:ext>
    </p:extLst>
  </p:cSld>
  <p:clrMapOvr>
    <a:masterClrMapping/>
  </p:clrMapOvr>
  <p:transition>
    <p:wedg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标题 1"/>
          <p:cNvSpPr>
            <a:spLocks noGrp="1"/>
          </p:cNvSpPr>
          <p:nvPr>
            <p:ph type="title"/>
          </p:nvPr>
        </p:nvSpPr>
        <p:spPr/>
        <p:txBody>
          <a:bodyPr/>
          <a:lstStyle/>
          <a:p>
            <a:pPr eaLnBrk="1" hangingPunct="1"/>
            <a:endParaRPr lang="zh-CN" altLang="en-US" smtClean="0">
              <a:ea typeface="宋体" charset="-122"/>
            </a:endParaRPr>
          </a:p>
        </p:txBody>
      </p:sp>
      <p:sp>
        <p:nvSpPr>
          <p:cNvPr id="74758" name="内容占位符 2"/>
          <p:cNvSpPr>
            <a:spLocks noGrp="1"/>
          </p:cNvSpPr>
          <p:nvPr>
            <p:ph idx="1"/>
          </p:nvPr>
        </p:nvSpPr>
        <p:spPr>
          <a:xfrm>
            <a:off x="457200" y="1752600"/>
            <a:ext cx="8229600" cy="4572000"/>
          </a:xfrm>
        </p:spPr>
        <p:txBody>
          <a:bodyPr/>
          <a:lstStyle/>
          <a:p>
            <a:pPr eaLnBrk="1" hangingPunct="1">
              <a:lnSpc>
                <a:spcPct val="90000"/>
              </a:lnSpc>
            </a:pPr>
            <a:r>
              <a:rPr lang="zh-CN" altLang="en-US" dirty="0" smtClean="0">
                <a:ea typeface="宋体" charset="-122"/>
              </a:rPr>
              <a:t>对字符表</a:t>
            </a:r>
            <a:r>
              <a:rPr lang="en-US" altLang="zh-CN" i="1" dirty="0" smtClean="0">
                <a:ea typeface="宋体" charset="-122"/>
              </a:rPr>
              <a:t>X</a:t>
            </a:r>
            <a:r>
              <a:rPr lang="zh-CN" altLang="en-US" dirty="0" smtClean="0">
                <a:ea typeface="宋体" charset="-122"/>
              </a:rPr>
              <a:t>上的一个</a:t>
            </a:r>
            <a:r>
              <a:rPr lang="zh-CN" altLang="en-US" b="1" dirty="0" smtClean="0">
                <a:solidFill>
                  <a:srgbClr val="CC3300"/>
                </a:solidFill>
                <a:ea typeface="宋体" charset="-122"/>
              </a:rPr>
              <a:t>随机语言</a:t>
            </a:r>
            <a:r>
              <a:rPr lang="en-US" altLang="zh-CN" b="1" i="1" dirty="0" smtClean="0">
                <a:solidFill>
                  <a:srgbClr val="CC3300"/>
                </a:solidFill>
                <a:ea typeface="宋体" charset="-122"/>
              </a:rPr>
              <a:t>L</a:t>
            </a:r>
            <a:r>
              <a:rPr lang="zh-CN" altLang="en-US" dirty="0" smtClean="0">
                <a:ea typeface="宋体" charset="-122"/>
              </a:rPr>
              <a:t>，</a:t>
            </a:r>
            <a:endParaRPr lang="en-US" altLang="zh-CN" dirty="0" smtClean="0">
              <a:ea typeface="宋体" charset="-122"/>
            </a:endParaRPr>
          </a:p>
          <a:p>
            <a:pPr eaLnBrk="1" hangingPunct="1">
              <a:lnSpc>
                <a:spcPct val="90000"/>
              </a:lnSpc>
              <a:buFontTx/>
              <a:buNone/>
            </a:pPr>
            <a:endParaRPr lang="en-US" altLang="zh-CN" dirty="0">
              <a:ea typeface="宋体" charset="-122"/>
            </a:endParaRPr>
          </a:p>
          <a:p>
            <a:pPr eaLnBrk="1" hangingPunct="1">
              <a:lnSpc>
                <a:spcPct val="90000"/>
              </a:lnSpc>
              <a:buFontTx/>
              <a:buNone/>
            </a:pPr>
            <a:endParaRPr lang="en-US" altLang="zh-CN" dirty="0" smtClean="0">
              <a:ea typeface="宋体" charset="-122"/>
            </a:endParaRPr>
          </a:p>
          <a:p>
            <a:pPr eaLnBrk="1" hangingPunct="1">
              <a:lnSpc>
                <a:spcPct val="90000"/>
              </a:lnSpc>
              <a:buFontTx/>
              <a:buNone/>
            </a:pPr>
            <a:endParaRPr lang="en-US" altLang="zh-CN" dirty="0">
              <a:ea typeface="宋体" charset="-122"/>
            </a:endParaRPr>
          </a:p>
          <a:p>
            <a:pPr eaLnBrk="1" hangingPunct="1">
              <a:lnSpc>
                <a:spcPct val="90000"/>
              </a:lnSpc>
              <a:buFontTx/>
              <a:buNone/>
            </a:pPr>
            <a:endParaRPr lang="en-US" altLang="zh-CN" dirty="0" smtClean="0">
              <a:ea typeface="宋体" charset="-122"/>
            </a:endParaRPr>
          </a:p>
          <a:p>
            <a:pPr eaLnBrk="1" hangingPunct="1">
              <a:lnSpc>
                <a:spcPct val="90000"/>
              </a:lnSpc>
              <a:buFontTx/>
              <a:buNone/>
            </a:pPr>
            <a:endParaRPr lang="en-US" altLang="zh-CN" dirty="0">
              <a:ea typeface="宋体" charset="-122"/>
            </a:endParaRPr>
          </a:p>
          <a:p>
            <a:pPr eaLnBrk="1" hangingPunct="1"/>
            <a:r>
              <a:rPr lang="zh-CN" altLang="en-US" dirty="0" smtClean="0">
                <a:ea typeface="宋体" charset="-122"/>
              </a:rPr>
              <a:t>即随机</a:t>
            </a:r>
            <a:r>
              <a:rPr lang="zh-CN" altLang="en-US" dirty="0">
                <a:ea typeface="宋体" charset="-122"/>
              </a:rPr>
              <a:t>语言</a:t>
            </a:r>
            <a:r>
              <a:rPr lang="en-US" altLang="zh-CN" i="1" dirty="0">
                <a:ea typeface="宋体" charset="-122"/>
              </a:rPr>
              <a:t>L</a:t>
            </a:r>
            <a:r>
              <a:rPr lang="zh-CN" altLang="en-US" dirty="0">
                <a:ea typeface="宋体" charset="-122"/>
              </a:rPr>
              <a:t>的熵为 ：</a:t>
            </a:r>
            <a:endParaRPr lang="en-US" altLang="zh-CN" dirty="0">
              <a:ea typeface="宋体" charset="-122"/>
            </a:endParaRPr>
          </a:p>
          <a:p>
            <a:pPr eaLnBrk="1" hangingPunct="1"/>
            <a:endParaRPr lang="en-US" altLang="zh-CN" dirty="0">
              <a:ea typeface="宋体" charset="-122"/>
            </a:endParaRPr>
          </a:p>
          <a:p>
            <a:pPr eaLnBrk="1" hangingPunct="1">
              <a:lnSpc>
                <a:spcPct val="90000"/>
              </a:lnSpc>
              <a:buFontTx/>
              <a:buNone/>
            </a:pPr>
            <a:endParaRPr lang="zh-CN" altLang="en-US" dirty="0" smtClean="0">
              <a:ea typeface="宋体" charset="-122"/>
            </a:endParaRPr>
          </a:p>
          <a:p>
            <a:pPr eaLnBrk="1" hangingPunct="1">
              <a:buFont typeface="Wingdings" pitchFamily="2" charset="2"/>
              <a:buNone/>
            </a:pPr>
            <a:endParaRPr lang="zh-CN" altLang="en-US" dirty="0" smtClean="0">
              <a:ea typeface="宋体" charset="-122"/>
            </a:endParaRPr>
          </a:p>
        </p:txBody>
      </p:sp>
      <p:sp>
        <p:nvSpPr>
          <p:cNvPr id="74759" name="日期占位符 3"/>
          <p:cNvSpPr>
            <a:spLocks noGrp="1"/>
          </p:cNvSpPr>
          <p:nvPr>
            <p:ph type="dt" sz="quarter" idx="10"/>
          </p:nvPr>
        </p:nvSpPr>
        <p:spPr>
          <a:noFill/>
        </p:spPr>
        <p:txBody>
          <a:bodyPr/>
          <a:lstStyle/>
          <a:p>
            <a:fld id="{894F8B64-925F-4A04-A719-8E66E4D2E46A}" type="datetime1">
              <a:rPr lang="zh-CN" altLang="en-US" smtClean="0">
                <a:ea typeface="宋体" charset="-122"/>
              </a:rPr>
              <a:t>2020/11/19</a:t>
            </a:fld>
            <a:endParaRPr lang="en-US" altLang="zh-CN" smtClean="0">
              <a:ea typeface="宋体" charset="-122"/>
            </a:endParaRPr>
          </a:p>
        </p:txBody>
      </p:sp>
      <p:sp>
        <p:nvSpPr>
          <p:cNvPr id="74760"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74761" name="灯片编号占位符 5"/>
          <p:cNvSpPr>
            <a:spLocks noGrp="1"/>
          </p:cNvSpPr>
          <p:nvPr>
            <p:ph type="sldNum" sz="quarter" idx="12"/>
          </p:nvPr>
        </p:nvSpPr>
        <p:spPr>
          <a:noFill/>
        </p:spPr>
        <p:txBody>
          <a:bodyPr/>
          <a:lstStyle/>
          <a:p>
            <a:fld id="{BD9D97F9-F314-4B84-9DFF-9259BE82D906}" type="slidenum">
              <a:rPr lang="en-US" altLang="zh-CN" smtClean="0">
                <a:ea typeface="宋体" charset="-122"/>
              </a:rPr>
              <a:pPr/>
              <a:t>92</a:t>
            </a:fld>
            <a:endParaRPr lang="en-US" altLang="zh-CN" smtClean="0">
              <a:ea typeface="宋体" charset="-122"/>
            </a:endParaRPr>
          </a:p>
        </p:txBody>
      </p:sp>
      <p:grpSp>
        <p:nvGrpSpPr>
          <p:cNvPr id="2" name="组合 1"/>
          <p:cNvGrpSpPr/>
          <p:nvPr/>
        </p:nvGrpSpPr>
        <p:grpSpPr>
          <a:xfrm>
            <a:off x="2503488" y="2438400"/>
            <a:ext cx="3809999" cy="2222500"/>
            <a:chOff x="2514601" y="4114800"/>
            <a:chExt cx="3809999" cy="2222500"/>
          </a:xfrm>
        </p:grpSpPr>
        <p:graphicFrame>
          <p:nvGraphicFramePr>
            <p:cNvPr id="74754" name="Object 4"/>
            <p:cNvGraphicFramePr>
              <a:graphicFrameLocks noChangeAspect="1"/>
            </p:cNvGraphicFramePr>
            <p:nvPr>
              <p:extLst/>
            </p:nvPr>
          </p:nvGraphicFramePr>
          <p:xfrm>
            <a:off x="2514601" y="4114800"/>
            <a:ext cx="3808412" cy="742950"/>
          </p:xfrm>
          <a:graphic>
            <a:graphicData uri="http://schemas.openxmlformats.org/presentationml/2006/ole">
              <mc:AlternateContent xmlns:mc="http://schemas.openxmlformats.org/markup-compatibility/2006">
                <mc:Choice xmlns:v="urn:schemas-microsoft-com:vml" Requires="v">
                  <p:oleObj spid="_x0000_s112662" name="Equation" r:id="rId3" imgW="1841400" imgH="355320" progId="Equation.DSMT4">
                    <p:embed/>
                  </p:oleObj>
                </mc:Choice>
                <mc:Fallback>
                  <p:oleObj name="Equation" r:id="rId3" imgW="1841400" imgH="355320" progId="Equation.DSMT4">
                    <p:embed/>
                    <p:pic>
                      <p:nvPicPr>
                        <p:cNvPr id="74754" name="Object 4"/>
                        <p:cNvPicPr>
                          <a:picLocks noChangeAspect="1" noChangeArrowheads="1"/>
                        </p:cNvPicPr>
                        <p:nvPr/>
                      </p:nvPicPr>
                      <p:blipFill>
                        <a:blip r:embed="rId4"/>
                        <a:srcRect/>
                        <a:stretch>
                          <a:fillRect/>
                        </a:stretch>
                      </p:blipFill>
                      <p:spPr bwMode="auto">
                        <a:xfrm>
                          <a:off x="2514601" y="4114800"/>
                          <a:ext cx="3808412"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5" name="Object 6"/>
            <p:cNvGraphicFramePr>
              <a:graphicFrameLocks noChangeAspect="1"/>
            </p:cNvGraphicFramePr>
            <p:nvPr>
              <p:extLst/>
            </p:nvPr>
          </p:nvGraphicFramePr>
          <p:xfrm>
            <a:off x="3581400" y="4800600"/>
            <a:ext cx="2743200" cy="958850"/>
          </p:xfrm>
          <a:graphic>
            <a:graphicData uri="http://schemas.openxmlformats.org/presentationml/2006/ole">
              <mc:AlternateContent xmlns:mc="http://schemas.openxmlformats.org/markup-compatibility/2006">
                <mc:Choice xmlns:v="urn:schemas-microsoft-com:vml" Requires="v">
                  <p:oleObj spid="_x0000_s112663" r:id="rId5" imgW="1342239" imgH="472979" progId="Equation.DSMT4">
                    <p:embed/>
                  </p:oleObj>
                </mc:Choice>
                <mc:Fallback>
                  <p:oleObj r:id="rId5" imgW="1342239" imgH="472979" progId="Equation.DSMT4">
                    <p:embed/>
                    <p:pic>
                      <p:nvPicPr>
                        <p:cNvPr id="7475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4800600"/>
                          <a:ext cx="2743200"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8"/>
            <p:cNvGraphicFramePr>
              <a:graphicFrameLocks noChangeAspect="1"/>
            </p:cNvGraphicFramePr>
            <p:nvPr>
              <p:extLst/>
            </p:nvPr>
          </p:nvGraphicFramePr>
          <p:xfrm>
            <a:off x="3581400" y="5791200"/>
            <a:ext cx="1905000" cy="546100"/>
          </p:xfrm>
          <a:graphic>
            <a:graphicData uri="http://schemas.openxmlformats.org/presentationml/2006/ole">
              <mc:AlternateContent xmlns:mc="http://schemas.openxmlformats.org/markup-compatibility/2006">
                <mc:Choice xmlns:v="urn:schemas-microsoft-com:vml" Requires="v">
                  <p:oleObj spid="_x0000_s112664" r:id="rId7" imgW="728008" imgH="255441" progId="Equation.DSMT4">
                    <p:embed/>
                  </p:oleObj>
                </mc:Choice>
                <mc:Fallback>
                  <p:oleObj r:id="rId7" imgW="728008" imgH="255441" progId="Equation.DSMT4">
                    <p:embed/>
                    <p:pic>
                      <p:nvPicPr>
                        <p:cNvPr id="7475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5791200"/>
                          <a:ext cx="19050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 name="对象 2"/>
          <p:cNvGraphicFramePr>
            <a:graphicFrameLocks noChangeAspect="1"/>
          </p:cNvGraphicFramePr>
          <p:nvPr>
            <p:extLst/>
          </p:nvPr>
        </p:nvGraphicFramePr>
        <p:xfrm>
          <a:off x="3890963" y="5106988"/>
          <a:ext cx="2198687" cy="652462"/>
        </p:xfrm>
        <a:graphic>
          <a:graphicData uri="http://schemas.openxmlformats.org/presentationml/2006/ole">
            <mc:AlternateContent xmlns:mc="http://schemas.openxmlformats.org/markup-compatibility/2006">
              <mc:Choice xmlns:v="urn:schemas-microsoft-com:vml" Requires="v">
                <p:oleObj spid="_x0000_s112665" name="Equation" r:id="rId9" imgW="850680" imgH="253800" progId="Equation.DSMT4">
                  <p:embed/>
                </p:oleObj>
              </mc:Choice>
              <mc:Fallback>
                <p:oleObj name="Equation" r:id="rId9" imgW="850680" imgH="253800" progId="Equation.DSMT4">
                  <p:embed/>
                  <p:pic>
                    <p:nvPicPr>
                      <p:cNvPr id="3" name="对象 2"/>
                      <p:cNvPicPr>
                        <a:picLocks noChangeAspect="1" noChangeArrowheads="1"/>
                      </p:cNvPicPr>
                      <p:nvPr/>
                    </p:nvPicPr>
                    <p:blipFill>
                      <a:blip r:embed="rId10"/>
                      <a:srcRect/>
                      <a:stretch>
                        <a:fillRect/>
                      </a:stretch>
                    </p:blipFill>
                    <p:spPr bwMode="auto">
                      <a:xfrm>
                        <a:off x="3890963" y="5106988"/>
                        <a:ext cx="2198687"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39163667"/>
      </p:ext>
    </p:extLst>
  </p:cSld>
  <p:clrMapOvr>
    <a:masterClrMapping/>
  </p:clrMapOvr>
  <p:transition>
    <p:wedg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04800" y="1828800"/>
                <a:ext cx="8382000" cy="4495800"/>
              </a:xfrm>
            </p:spPr>
            <p:txBody>
              <a:bodyPr/>
              <a:lstStyle/>
              <a:p>
                <a:pPr eaLnBrk="1" hangingPunct="1">
                  <a:lnSpc>
                    <a:spcPct val="125000"/>
                  </a:lnSpc>
                  <a:defRPr/>
                </a:pPr>
                <a:r>
                  <a:rPr lang="zh-CN" altLang="en-US" sz="2400" dirty="0" smtClean="0">
                    <a:solidFill>
                      <a:srgbClr val="FF0000"/>
                    </a:solidFill>
                    <a:ea typeface="宋体" charset="-122"/>
                  </a:rPr>
                  <a:t>语言绝对信息率</a:t>
                </a:r>
                <a:r>
                  <a:rPr lang="en-US" altLang="zh-CN" sz="2400" dirty="0" smtClean="0">
                    <a:solidFill>
                      <a:srgbClr val="FF0000"/>
                    </a:solidFill>
                    <a:ea typeface="宋体" charset="-122"/>
                  </a:rPr>
                  <a:t>(</a:t>
                </a:r>
                <a14:m>
                  <m:oMath xmlns:m="http://schemas.openxmlformats.org/officeDocument/2006/math">
                    <m:r>
                      <a:rPr lang="en-US" altLang="zh-CN" sz="2400" i="1" dirty="0" smtClean="0">
                        <a:solidFill>
                          <a:srgbClr val="FF0000"/>
                        </a:solidFill>
                        <a:latin typeface="Cambria Math" panose="02040503050406030204" pitchFamily="18" charset="0"/>
                        <a:ea typeface="宋体" charset="-122"/>
                      </a:rPr>
                      <m:t>𝑅</m:t>
                    </m:r>
                  </m:oMath>
                </a14:m>
                <a:r>
                  <a:rPr lang="en-US" altLang="zh-CN" sz="2400" dirty="0" smtClean="0">
                    <a:solidFill>
                      <a:srgbClr val="FF0000"/>
                    </a:solidFill>
                    <a:ea typeface="宋体" charset="-122"/>
                  </a:rPr>
                  <a:t>)</a:t>
                </a:r>
                <a:r>
                  <a:rPr lang="zh-CN" altLang="en-US" sz="2400" dirty="0" smtClean="0">
                    <a:solidFill>
                      <a:srgbClr val="FF0000"/>
                    </a:solidFill>
                    <a:ea typeface="宋体" charset="-122"/>
                  </a:rPr>
                  <a:t>：</a:t>
                </a:r>
                <a:r>
                  <a:rPr lang="zh-CN" altLang="en-US" sz="2400" dirty="0">
                    <a:ea typeface="宋体" charset="-122"/>
                  </a:rPr>
                  <a:t>假定每一个字符是等可能的，对每一个字母而言可被编码的最大位数。如果在一种语言中有</a:t>
                </a:r>
                <a14:m>
                  <m:oMath xmlns:m="http://schemas.openxmlformats.org/officeDocument/2006/math">
                    <m:r>
                      <a:rPr lang="en-US" altLang="zh-CN" sz="2400" i="1" dirty="0" smtClean="0">
                        <a:latin typeface="Cambria Math" panose="02040503050406030204" pitchFamily="18" charset="0"/>
                        <a:ea typeface="宋体" charset="-122"/>
                      </a:rPr>
                      <m:t>𝐿</m:t>
                    </m:r>
                  </m:oMath>
                </a14:m>
                <a:r>
                  <a:rPr lang="zh-CN" altLang="en-US" sz="2400" dirty="0">
                    <a:ea typeface="宋体" charset="-122"/>
                  </a:rPr>
                  <a:t>个字母，其绝对信息率是</a:t>
                </a:r>
                <a14:m>
                  <m:oMath xmlns:m="http://schemas.openxmlformats.org/officeDocument/2006/math">
                    <m:r>
                      <a:rPr lang="en-US" altLang="zh-CN" sz="2400" i="1" dirty="0" smtClean="0">
                        <a:latin typeface="Cambria Math" panose="02040503050406030204" pitchFamily="18" charset="0"/>
                        <a:ea typeface="宋体" charset="-122"/>
                      </a:rPr>
                      <m:t>𝑅</m:t>
                    </m:r>
                    <m:r>
                      <a:rPr lang="en-US" altLang="zh-CN" sz="2400" i="1" dirty="0" smtClean="0">
                        <a:latin typeface="Cambria Math" panose="02040503050406030204" pitchFamily="18" charset="0"/>
                        <a:ea typeface="宋体" charset="-122"/>
                      </a:rPr>
                      <m:t>=</m:t>
                    </m:r>
                    <m:sSub>
                      <m:sSubPr>
                        <m:ctrlPr>
                          <a:rPr lang="en-US" altLang="zh-CN" sz="2400" i="1" dirty="0" smtClean="0">
                            <a:latin typeface="Cambria Math" panose="02040503050406030204" pitchFamily="18" charset="0"/>
                            <a:ea typeface="宋体" charset="-122"/>
                          </a:rPr>
                        </m:ctrlPr>
                      </m:sSubPr>
                      <m:e>
                        <m:r>
                          <m:rPr>
                            <m:sty m:val="p"/>
                          </m:rPr>
                          <a:rPr lang="en-US" altLang="zh-CN" sz="2400" i="1" dirty="0">
                            <a:latin typeface="Cambria Math" panose="02040503050406030204" pitchFamily="18" charset="0"/>
                            <a:ea typeface="宋体" charset="-122"/>
                          </a:rPr>
                          <m:t>log</m:t>
                        </m:r>
                      </m:e>
                      <m:sub>
                        <m:r>
                          <a:rPr lang="en-US" altLang="zh-CN" sz="2400" b="0" i="1" dirty="0" smtClean="0">
                            <a:latin typeface="Cambria Math" panose="02040503050406030204" pitchFamily="18" charset="0"/>
                            <a:ea typeface="宋体" charset="-122"/>
                          </a:rPr>
                          <m:t>2</m:t>
                        </m:r>
                      </m:sub>
                    </m:sSub>
                    <m:r>
                      <a:rPr lang="en-US" altLang="zh-CN" sz="2400" i="1" dirty="0" smtClean="0">
                        <a:latin typeface="Cambria Math" panose="02040503050406030204" pitchFamily="18" charset="0"/>
                        <a:ea typeface="宋体" charset="-122"/>
                      </a:rPr>
                      <m:t>𝐿</m:t>
                    </m:r>
                  </m:oMath>
                </a14:m>
                <a:r>
                  <a:rPr lang="zh-CN" altLang="en-US" sz="2400" dirty="0">
                    <a:ea typeface="宋体" charset="-122"/>
                  </a:rPr>
                  <a:t>，也是单个字母的最大熵。如英语</a:t>
                </a:r>
                <a:r>
                  <a:rPr lang="en-US" altLang="zh-CN" sz="2400" dirty="0">
                    <a:ea typeface="宋体" charset="-122"/>
                  </a:rPr>
                  <a:t>26</a:t>
                </a:r>
                <a:r>
                  <a:rPr lang="zh-CN" altLang="en-US" sz="2400" dirty="0">
                    <a:ea typeface="宋体" charset="-122"/>
                  </a:rPr>
                  <a:t>个字母，其绝对信息率是</a:t>
                </a:r>
                <a:r>
                  <a:rPr lang="en-US" altLang="zh-CN" sz="2400" dirty="0">
                    <a:ea typeface="宋体" charset="-122"/>
                  </a:rPr>
                  <a:t>4.7</a:t>
                </a:r>
                <a:r>
                  <a:rPr lang="zh-CN" altLang="en-US" sz="2400" dirty="0">
                    <a:ea typeface="宋体" charset="-122"/>
                  </a:rPr>
                  <a:t>位</a:t>
                </a:r>
                <a:r>
                  <a:rPr lang="en-US" altLang="zh-CN" sz="2400" dirty="0">
                    <a:ea typeface="宋体" charset="-122"/>
                  </a:rPr>
                  <a:t>/</a:t>
                </a:r>
                <a:r>
                  <a:rPr lang="zh-CN" altLang="en-US" sz="2400" dirty="0">
                    <a:ea typeface="宋体" charset="-122"/>
                  </a:rPr>
                  <a:t>字</a:t>
                </a:r>
                <a:r>
                  <a:rPr lang="zh-CN" altLang="en-US" sz="2400" dirty="0" smtClean="0">
                    <a:ea typeface="宋体" charset="-122"/>
                  </a:rPr>
                  <a:t>母</a:t>
                </a:r>
                <a:endParaRPr lang="zh-CN" altLang="en-US" sz="2400" dirty="0">
                  <a:ea typeface="宋体" charset="-122"/>
                </a:endParaRPr>
              </a:p>
              <a:p>
                <a:pPr eaLnBrk="1" hangingPunct="1">
                  <a:lnSpc>
                    <a:spcPct val="125000"/>
                  </a:lnSpc>
                  <a:defRPr/>
                </a:pPr>
                <a:r>
                  <a:rPr lang="zh-CN" altLang="en-US" sz="2400" dirty="0">
                    <a:solidFill>
                      <a:srgbClr val="FF0000"/>
                    </a:solidFill>
                    <a:ea typeface="宋体" charset="-122"/>
                  </a:rPr>
                  <a:t>语言实际信息率</a:t>
                </a:r>
                <a:r>
                  <a:rPr lang="en-US" altLang="zh-CN" sz="2400" dirty="0">
                    <a:solidFill>
                      <a:srgbClr val="FF0000"/>
                    </a:solidFill>
                    <a:ea typeface="宋体" charset="-122"/>
                  </a:rPr>
                  <a:t>(</a:t>
                </a:r>
                <a14:m>
                  <m:oMath xmlns:m="http://schemas.openxmlformats.org/officeDocument/2006/math">
                    <m:r>
                      <a:rPr lang="en-US" altLang="zh-CN" sz="2400" i="1" dirty="0" smtClean="0">
                        <a:solidFill>
                          <a:srgbClr val="FF0000"/>
                        </a:solidFill>
                        <a:latin typeface="Cambria Math" panose="02040503050406030204" pitchFamily="18" charset="0"/>
                        <a:ea typeface="宋体" charset="-122"/>
                      </a:rPr>
                      <m:t>𝑟</m:t>
                    </m:r>
                  </m:oMath>
                </a14:m>
                <a:r>
                  <a:rPr lang="en-US" altLang="zh-CN" sz="2400" dirty="0">
                    <a:solidFill>
                      <a:srgbClr val="FF0000"/>
                    </a:solidFill>
                    <a:ea typeface="宋体" charset="-122"/>
                  </a:rPr>
                  <a:t>)</a:t>
                </a:r>
                <a:r>
                  <a:rPr lang="zh-CN" altLang="en-US" sz="2400" dirty="0">
                    <a:solidFill>
                      <a:srgbClr val="FF0000"/>
                    </a:solidFill>
                    <a:ea typeface="宋体" charset="-122"/>
                  </a:rPr>
                  <a:t>：</a:t>
                </a:r>
                <a:r>
                  <a:rPr lang="zh-CN" altLang="en-US" sz="2400" dirty="0">
                    <a:ea typeface="宋体" charset="-122"/>
                  </a:rPr>
                  <a:t>由</a:t>
                </a:r>
                <a:r>
                  <a:rPr lang="zh-CN" altLang="en-US" sz="2400" dirty="0" smtClean="0">
                    <a:ea typeface="宋体" charset="-122"/>
                  </a:rPr>
                  <a:t>于自然语</a:t>
                </a:r>
                <a:r>
                  <a:rPr lang="zh-CN" altLang="en-US" sz="2400" dirty="0">
                    <a:ea typeface="宋体" charset="-122"/>
                  </a:rPr>
                  <a:t>言的字符之间是相关联的</a:t>
                </a:r>
                <a:r>
                  <a:rPr lang="zh-CN" altLang="en-US" sz="2400" dirty="0" smtClean="0">
                    <a:ea typeface="宋体" charset="-122"/>
                  </a:rPr>
                  <a:t>，其</a:t>
                </a:r>
                <a:r>
                  <a:rPr lang="zh-CN" altLang="en-US" sz="2400" dirty="0">
                    <a:ea typeface="宋体" charset="-122"/>
                  </a:rPr>
                  <a:t>实际信息率大大低于其绝对信息率，如英语的实际信息率为</a:t>
                </a:r>
                <a:r>
                  <a:rPr lang="en-US" altLang="zh-CN" sz="2400" dirty="0">
                    <a:ea typeface="宋体" charset="-122"/>
                  </a:rPr>
                  <a:t>1.3</a:t>
                </a:r>
                <a:r>
                  <a:rPr lang="zh-CN" altLang="en-US" sz="2400" dirty="0">
                    <a:ea typeface="宋体" charset="-122"/>
                  </a:rPr>
                  <a:t>位</a:t>
                </a:r>
                <a:r>
                  <a:rPr lang="en-US" altLang="zh-CN" sz="2400" dirty="0">
                    <a:ea typeface="宋体" charset="-122"/>
                  </a:rPr>
                  <a:t>/</a:t>
                </a:r>
                <a:r>
                  <a:rPr lang="zh-CN" altLang="en-US" sz="2400" dirty="0">
                    <a:ea typeface="宋体" charset="-122"/>
                  </a:rPr>
                  <a:t>字</a:t>
                </a:r>
                <a:r>
                  <a:rPr lang="zh-CN" altLang="en-US" sz="2400" dirty="0" smtClean="0">
                    <a:ea typeface="宋体" charset="-122"/>
                  </a:rPr>
                  <a:t>母</a:t>
                </a:r>
                <a:endParaRPr lang="zh-CN" altLang="en-US" sz="2400" dirty="0">
                  <a:ea typeface="宋体" charset="-122"/>
                </a:endParaRPr>
              </a:p>
              <a:p>
                <a:pPr eaLnBrk="1" hangingPunct="1">
                  <a:lnSpc>
                    <a:spcPct val="125000"/>
                  </a:lnSpc>
                  <a:defRPr/>
                </a:pPr>
                <a:r>
                  <a:rPr lang="zh-CN" altLang="en-US" sz="2400" dirty="0" smtClean="0">
                    <a:solidFill>
                      <a:srgbClr val="FF0000"/>
                    </a:solidFill>
                    <a:ea typeface="宋体" charset="-122"/>
                  </a:rPr>
                  <a:t>冗</a:t>
                </a:r>
                <a:r>
                  <a:rPr lang="zh-CN" altLang="en-US" sz="2400" dirty="0">
                    <a:solidFill>
                      <a:srgbClr val="FF0000"/>
                    </a:solidFill>
                    <a:ea typeface="宋体" charset="-122"/>
                  </a:rPr>
                  <a:t>余度</a:t>
                </a:r>
                <a:r>
                  <a:rPr lang="zh-CN" altLang="en-US" sz="2400" dirty="0">
                    <a:ea typeface="宋体" charset="-122"/>
                  </a:rPr>
                  <a:t>：</a:t>
                </a:r>
                <a14:m>
                  <m:oMath xmlns:m="http://schemas.openxmlformats.org/officeDocument/2006/math">
                    <m:r>
                      <a:rPr lang="en-US" altLang="zh-CN" sz="2400" i="1" dirty="0" smtClean="0">
                        <a:latin typeface="Cambria Math" panose="02040503050406030204" pitchFamily="18" charset="0"/>
                        <a:ea typeface="宋体" charset="-122"/>
                      </a:rPr>
                      <m:t>𝐷</m:t>
                    </m:r>
                    <m:r>
                      <a:rPr lang="en-US" altLang="zh-CN" sz="2400" i="1" dirty="0" smtClean="0">
                        <a:latin typeface="Cambria Math" panose="02040503050406030204" pitchFamily="18" charset="0"/>
                        <a:ea typeface="宋体" charset="-122"/>
                      </a:rPr>
                      <m:t>=</m:t>
                    </m:r>
                    <m:r>
                      <a:rPr lang="en-US" altLang="zh-CN" sz="2400" i="1" dirty="0" smtClean="0">
                        <a:latin typeface="Cambria Math" panose="02040503050406030204" pitchFamily="18" charset="0"/>
                        <a:ea typeface="宋体" charset="-122"/>
                      </a:rPr>
                      <m:t>𝑅</m:t>
                    </m:r>
                    <m:r>
                      <a:rPr lang="en-US" altLang="zh-CN" sz="2400" i="1" dirty="0" smtClean="0">
                        <a:latin typeface="Cambria Math" panose="02040503050406030204" pitchFamily="18" charset="0"/>
                        <a:ea typeface="宋体" charset="-122"/>
                      </a:rPr>
                      <m:t>−</m:t>
                    </m:r>
                    <m:r>
                      <a:rPr lang="en-US" altLang="zh-CN" sz="2400" i="1" dirty="0" smtClean="0">
                        <a:latin typeface="Cambria Math" panose="02040503050406030204" pitchFamily="18" charset="0"/>
                        <a:ea typeface="宋体" charset="-122"/>
                      </a:rPr>
                      <m:t>𝑟</m:t>
                    </m:r>
                  </m:oMath>
                </a14:m>
                <a:endParaRPr lang="zh-CN" altLang="en-US" sz="2400" dirty="0">
                  <a:ea typeface="宋体"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04800" y="1828800"/>
                <a:ext cx="8382000" cy="4495800"/>
              </a:xfrm>
              <a:blipFill>
                <a:blip r:embed="rId2"/>
                <a:stretch>
                  <a:fillRect l="-945" t="-542" r="-47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E4A8A1F3-454F-4394-B409-8D523087CAD3}" type="datetime1">
              <a:rPr lang="zh-CN" altLang="en-US" smtClean="0"/>
              <a:t>2020/11/19</a:t>
            </a:fld>
            <a:endParaRPr lang="en-US" altLang="zh-CN" dirty="0"/>
          </a:p>
        </p:txBody>
      </p:sp>
      <p:sp>
        <p:nvSpPr>
          <p:cNvPr id="5" name="页脚占位符 4"/>
          <p:cNvSpPr>
            <a:spLocks noGrp="1"/>
          </p:cNvSpPr>
          <p:nvPr>
            <p:ph type="ftr" sz="quarter" idx="11"/>
          </p:nvPr>
        </p:nvSpPr>
        <p:spPr/>
        <p:txBody>
          <a:bodyPr/>
          <a:lstStyle/>
          <a:p>
            <a:pPr>
              <a:defRPr/>
            </a:pPr>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pPr>
              <a:defRPr/>
            </a:pPr>
            <a:fld id="{038CBE43-3690-4DF4-874D-04E591604850}" type="slidenum">
              <a:rPr lang="en-US" altLang="zh-CN" smtClean="0"/>
              <a:pPr>
                <a:defRPr/>
              </a:pPr>
              <a:t>93</a:t>
            </a:fld>
            <a:endParaRPr lang="en-US" altLang="zh-CN" dirty="0"/>
          </a:p>
        </p:txBody>
      </p:sp>
      <p:sp>
        <p:nvSpPr>
          <p:cNvPr id="7" name="文本框 6"/>
          <p:cNvSpPr txBox="1"/>
          <p:nvPr/>
        </p:nvSpPr>
        <p:spPr>
          <a:xfrm>
            <a:off x="4110487" y="2971800"/>
            <a:ext cx="65" cy="215444"/>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3023101002"/>
      </p:ext>
    </p:extLst>
  </p:cSld>
  <p:clrMapOvr>
    <a:masterClrMapping/>
  </p:clrMapOvr>
  <p:transition>
    <p:wedg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731837"/>
            <a:ext cx="7391400" cy="563563"/>
          </a:xfrm>
        </p:spPr>
        <p:txBody>
          <a:bodyPr/>
          <a:lstStyle/>
          <a:p>
            <a:r>
              <a:rPr lang="zh-CN" altLang="en-US" dirty="0" smtClean="0"/>
              <a:t>古典密码体制的分析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04800" y="1600200"/>
                <a:ext cx="8686800" cy="4724400"/>
              </a:xfrm>
            </p:spPr>
            <p:txBody>
              <a:bodyPr/>
              <a:lstStyle/>
              <a:p>
                <a:r>
                  <a:rPr lang="zh-CN" altLang="en-US" b="1" dirty="0" smtClean="0">
                    <a:latin typeface="黑体" pitchFamily="2" charset="-122"/>
                    <a:ea typeface="黑体" pitchFamily="2" charset="-122"/>
                  </a:rPr>
                  <a:t> </a:t>
                </a:r>
                <a:r>
                  <a:rPr lang="zh-CN" altLang="en-US" b="1" dirty="0" smtClean="0">
                    <a:solidFill>
                      <a:srgbClr val="FF0000"/>
                    </a:solidFill>
                    <a:latin typeface="黑体" pitchFamily="2" charset="-122"/>
                    <a:ea typeface="黑体" pitchFamily="2" charset="-122"/>
                  </a:rPr>
                  <a:t>穷举分析</a:t>
                </a:r>
                <a:r>
                  <a:rPr lang="zh-CN" altLang="en-US" b="1" dirty="0" smtClean="0">
                    <a:solidFill>
                      <a:srgbClr val="FF0000"/>
                    </a:solidFill>
                  </a:rPr>
                  <a:t>：</a:t>
                </a:r>
                <a:endParaRPr lang="en-US" altLang="zh-CN" b="1" dirty="0" smtClean="0">
                  <a:solidFill>
                    <a:srgbClr val="FF0000"/>
                  </a:solidFill>
                </a:endParaRPr>
              </a:p>
              <a:p>
                <a:pPr lvl="1">
                  <a:lnSpc>
                    <a:spcPct val="90000"/>
                  </a:lnSpc>
                </a:pPr>
                <a:r>
                  <a:rPr lang="zh-CN" altLang="en-US" dirty="0" smtClean="0">
                    <a:solidFill>
                      <a:srgbClr val="FF3300"/>
                    </a:solidFill>
                  </a:rPr>
                  <a:t>加同余密码：</a:t>
                </a:r>
                <a:r>
                  <a:rPr lang="zh-CN" altLang="en-US" dirty="0" smtClean="0"/>
                  <a:t>明文为</a:t>
                </a:r>
                <a:r>
                  <a:rPr lang="zh-CN" altLang="en-US" dirty="0" smtClean="0">
                    <a:solidFill>
                      <a:srgbClr val="FF3300"/>
                    </a:solidFill>
                  </a:rPr>
                  <a:t>英文字母表</a:t>
                </a:r>
                <a:r>
                  <a:rPr lang="zh-CN" altLang="en-US" dirty="0"/>
                  <a:t>时</a:t>
                </a:r>
                <a:r>
                  <a:rPr lang="zh-CN" altLang="en-US" dirty="0" smtClean="0"/>
                  <a:t>，</a:t>
                </a:r>
                <a14:m>
                  <m:oMath xmlns:m="http://schemas.openxmlformats.org/officeDocument/2006/math">
                    <m:r>
                      <a:rPr lang="en-US" altLang="zh-CN" i="1" dirty="0" smtClean="0">
                        <a:latin typeface="Cambria Math"/>
                      </a:rPr>
                      <m:t>𝑘</m:t>
                    </m:r>
                  </m:oMath>
                </a14:m>
                <a:r>
                  <a:rPr lang="zh-CN" altLang="en-US" dirty="0" smtClean="0"/>
                  <a:t>只有</a:t>
                </a:r>
                <a:r>
                  <a:rPr lang="en-US" altLang="zh-CN" dirty="0" smtClean="0"/>
                  <a:t>25</a:t>
                </a:r>
                <a:r>
                  <a:rPr lang="zh-CN" altLang="en-US" dirty="0" smtClean="0"/>
                  <a:t>种可能值。明文为</a:t>
                </a:r>
                <a:r>
                  <a:rPr lang="en-US" altLang="zh-CN" dirty="0" smtClean="0"/>
                  <a:t>8</a:t>
                </a:r>
                <a:r>
                  <a:rPr lang="zh-CN" altLang="en-US" dirty="0" smtClean="0"/>
                  <a:t>位扩展</a:t>
                </a:r>
                <a:r>
                  <a:rPr lang="en-US" altLang="zh-CN" dirty="0" smtClean="0">
                    <a:solidFill>
                      <a:srgbClr val="FF3300"/>
                    </a:solidFill>
                  </a:rPr>
                  <a:t>ASCII</a:t>
                </a:r>
                <a:r>
                  <a:rPr lang="zh-CN" altLang="en-US" dirty="0" smtClean="0">
                    <a:solidFill>
                      <a:srgbClr val="FF3300"/>
                    </a:solidFill>
                  </a:rPr>
                  <a:t>码</a:t>
                </a:r>
                <a:r>
                  <a:rPr lang="zh-CN" altLang="en-US" dirty="0">
                    <a:solidFill>
                      <a:srgbClr val="FF3300"/>
                    </a:solidFill>
                  </a:rPr>
                  <a:t>时</a:t>
                </a:r>
                <a:r>
                  <a:rPr lang="zh-CN" altLang="en-US" dirty="0" smtClean="0"/>
                  <a:t>，</a:t>
                </a:r>
                <a14:m>
                  <m:oMath xmlns:m="http://schemas.openxmlformats.org/officeDocument/2006/math">
                    <m:r>
                      <a:rPr lang="en-US" altLang="zh-CN" i="1" dirty="0" smtClean="0">
                        <a:latin typeface="Cambria Math"/>
                      </a:rPr>
                      <m:t>𝑘</m:t>
                    </m:r>
                  </m:oMath>
                </a14:m>
                <a:r>
                  <a:rPr lang="zh-CN" altLang="en-US" dirty="0" smtClean="0"/>
                  <a:t>只有</a:t>
                </a:r>
                <a:r>
                  <a:rPr lang="en-US" altLang="zh-CN" dirty="0" smtClean="0"/>
                  <a:t>255</a:t>
                </a:r>
                <a:r>
                  <a:rPr lang="zh-CN" altLang="en-US" dirty="0" smtClean="0"/>
                  <a:t>种值。</a:t>
                </a:r>
                <a:r>
                  <a:rPr lang="zh-CN" altLang="en-US" dirty="0" smtClean="0">
                    <a:solidFill>
                      <a:srgbClr val="FF3300"/>
                    </a:solidFill>
                  </a:rPr>
                  <a:t>穷举即可</a:t>
                </a:r>
                <a:endParaRPr lang="zh-CN" altLang="en-US" dirty="0" smtClean="0"/>
              </a:p>
              <a:p>
                <a:pPr lvl="1">
                  <a:lnSpc>
                    <a:spcPct val="90000"/>
                  </a:lnSpc>
                </a:pPr>
                <a:r>
                  <a:rPr lang="zh-CN" altLang="en-US" dirty="0" smtClean="0">
                    <a:solidFill>
                      <a:srgbClr val="FF3300"/>
                    </a:solidFill>
                  </a:rPr>
                  <a:t>乘数密码</a:t>
                </a:r>
                <a:r>
                  <a:rPr lang="zh-CN" altLang="en-US" dirty="0" smtClean="0"/>
                  <a:t>更易破译。密钥</a:t>
                </a:r>
                <a14:m>
                  <m:oMath xmlns:m="http://schemas.openxmlformats.org/officeDocument/2006/math">
                    <m:r>
                      <a:rPr lang="en-US" altLang="zh-CN" i="1" dirty="0" smtClean="0">
                        <a:latin typeface="Cambria Math"/>
                      </a:rPr>
                      <m:t>𝑘</m:t>
                    </m:r>
                  </m:oMath>
                </a14:m>
                <a:r>
                  <a:rPr lang="zh-CN" altLang="en-US" dirty="0" smtClean="0"/>
                  <a:t>要满足条件</a:t>
                </a:r>
                <a:r>
                  <a:rPr lang="en-US" altLang="zh-CN" dirty="0" smtClean="0">
                    <a:solidFill>
                      <a:srgbClr val="FF3300"/>
                    </a:solidFill>
                  </a:rPr>
                  <a:t>(</a:t>
                </a:r>
                <a:r>
                  <a:rPr lang="en-US" altLang="zh-CN" i="1" dirty="0" smtClean="0">
                    <a:solidFill>
                      <a:srgbClr val="FF3300"/>
                    </a:solidFill>
                  </a:rPr>
                  <a:t>n</a:t>
                </a:r>
                <a:r>
                  <a:rPr lang="en-US" altLang="zh-CN" dirty="0" smtClean="0">
                    <a:solidFill>
                      <a:srgbClr val="FF3300"/>
                    </a:solidFill>
                  </a:rPr>
                  <a:t>, </a:t>
                </a:r>
                <a:r>
                  <a:rPr lang="en-US" altLang="zh-CN" i="1" dirty="0" smtClean="0">
                    <a:solidFill>
                      <a:srgbClr val="FF3300"/>
                    </a:solidFill>
                  </a:rPr>
                  <a:t>k </a:t>
                </a:r>
                <a:r>
                  <a:rPr lang="en-US" altLang="zh-CN" dirty="0" smtClean="0">
                    <a:solidFill>
                      <a:srgbClr val="FF3300"/>
                    </a:solidFill>
                  </a:rPr>
                  <a:t>)</a:t>
                </a:r>
                <a:r>
                  <a:rPr lang="zh-CN" altLang="en-US" dirty="0" smtClean="0">
                    <a:solidFill>
                      <a:srgbClr val="FF3300"/>
                    </a:solidFill>
                  </a:rPr>
                  <a:t>＝</a:t>
                </a:r>
                <a:r>
                  <a:rPr lang="en-US" altLang="zh-CN" dirty="0" smtClean="0">
                    <a:solidFill>
                      <a:srgbClr val="FF3300"/>
                    </a:solidFill>
                  </a:rPr>
                  <a:t>1</a:t>
                </a:r>
                <a:r>
                  <a:rPr lang="zh-CN" altLang="en-US" dirty="0" smtClean="0"/>
                  <a:t>，即</a:t>
                </a:r>
                <a14:m>
                  <m:oMath xmlns:m="http://schemas.openxmlformats.org/officeDocument/2006/math">
                    <m:r>
                      <a:rPr lang="en-US" altLang="zh-CN" i="1" dirty="0" smtClean="0">
                        <a:latin typeface="Cambria Math"/>
                      </a:rPr>
                      <m:t>𝑘</m:t>
                    </m:r>
                  </m:oMath>
                </a14:m>
                <a:r>
                  <a:rPr lang="zh-CN" altLang="en-US" dirty="0" smtClean="0"/>
                  <a:t>只有≤</a:t>
                </a:r>
                <a:r>
                  <a:rPr lang="zh-CN" altLang="en-US" i="1" dirty="0" smtClean="0">
                    <a:sym typeface="Symbol" pitchFamily="18" charset="2"/>
                  </a:rPr>
                  <a:t></a:t>
                </a:r>
                <a:r>
                  <a:rPr lang="zh-CN" altLang="en-US" i="1" dirty="0" smtClean="0"/>
                  <a:t> </a:t>
                </a:r>
                <a:r>
                  <a:rPr lang="en-US" altLang="zh-CN" dirty="0" smtClean="0"/>
                  <a:t>(</a:t>
                </a:r>
                <a:r>
                  <a:rPr lang="en-US" altLang="zh-CN" i="1" dirty="0" smtClean="0"/>
                  <a:t>n</a:t>
                </a:r>
                <a:r>
                  <a:rPr lang="en-US" altLang="zh-CN" dirty="0" smtClean="0"/>
                  <a:t>)</a:t>
                </a:r>
                <a:r>
                  <a:rPr lang="zh-CN" altLang="en-US" dirty="0" smtClean="0"/>
                  <a:t>个不同取值。去掉</a:t>
                </a:r>
                <a14:m>
                  <m:oMath xmlns:m="http://schemas.openxmlformats.org/officeDocument/2006/math">
                    <m:r>
                      <a:rPr lang="en-US" altLang="zh-CN" i="1" dirty="0" smtClean="0">
                        <a:latin typeface="Cambria Math"/>
                      </a:rPr>
                      <m:t>𝑘</m:t>
                    </m:r>
                    <m:r>
                      <a:rPr lang="zh-CN" altLang="en-US" i="1" dirty="0" smtClean="0">
                        <a:latin typeface="Cambria Math"/>
                      </a:rPr>
                      <m:t>＝</m:t>
                    </m:r>
                    <m:r>
                      <a:rPr lang="en-US" altLang="zh-CN" i="1" dirty="0" smtClean="0">
                        <a:latin typeface="Cambria Math"/>
                      </a:rPr>
                      <m:t>1</m:t>
                    </m:r>
                  </m:oMath>
                </a14:m>
                <a:r>
                  <a:rPr lang="zh-CN" altLang="en-US" dirty="0" smtClean="0"/>
                  <a:t>恒等情况，</a:t>
                </a:r>
                <a14:m>
                  <m:oMath xmlns:m="http://schemas.openxmlformats.org/officeDocument/2006/math">
                    <m:r>
                      <a:rPr lang="en-US" altLang="zh-CN" i="1" dirty="0" smtClean="0">
                        <a:latin typeface="Cambria Math"/>
                      </a:rPr>
                      <m:t>𝑘</m:t>
                    </m:r>
                  </m:oMath>
                </a14:m>
                <a:r>
                  <a:rPr lang="zh-CN" altLang="en-US" dirty="0" smtClean="0"/>
                  <a:t>只有</a:t>
                </a:r>
                <a:r>
                  <a:rPr lang="zh-CN" altLang="en-US" i="1" dirty="0" smtClean="0">
                    <a:sym typeface="Symbol" pitchFamily="18" charset="2"/>
                  </a:rPr>
                  <a:t></a:t>
                </a:r>
                <a:r>
                  <a:rPr lang="en-US" altLang="zh-CN" dirty="0" smtClean="0"/>
                  <a:t>(</a:t>
                </a:r>
                <a:r>
                  <a:rPr lang="en-US" altLang="zh-CN" i="1" dirty="0" smtClean="0"/>
                  <a:t>n</a:t>
                </a:r>
                <a:r>
                  <a:rPr lang="en-US" altLang="zh-CN" dirty="0" smtClean="0"/>
                  <a:t>)</a:t>
                </a:r>
                <a:r>
                  <a:rPr lang="zh-CN" altLang="en-US" dirty="0" smtClean="0"/>
                  <a:t>－</a:t>
                </a:r>
                <a:r>
                  <a:rPr lang="en-US" altLang="zh-CN" dirty="0" smtClean="0"/>
                  <a:t>1</a:t>
                </a:r>
                <a:r>
                  <a:rPr lang="zh-CN" altLang="en-US" dirty="0" smtClean="0"/>
                  <a:t>种</a:t>
                </a:r>
                <a:endParaRPr lang="en-US" altLang="zh-CN" dirty="0" smtClean="0"/>
              </a:p>
              <a:p>
                <a:pPr lvl="2">
                  <a:lnSpc>
                    <a:spcPct val="90000"/>
                  </a:lnSpc>
                </a:pPr>
                <a:r>
                  <a:rPr lang="zh-CN" altLang="en-US" sz="2400" dirty="0" smtClean="0"/>
                  <a:t>明文为英文</a:t>
                </a:r>
                <a:r>
                  <a:rPr lang="zh-CN" altLang="en-US" sz="2400" dirty="0"/>
                  <a:t>字母表时，</a:t>
                </a:r>
                <a14:m>
                  <m:oMath xmlns:m="http://schemas.openxmlformats.org/officeDocument/2006/math">
                    <m:r>
                      <a:rPr lang="en-US" altLang="zh-CN" sz="2400" i="1" dirty="0" smtClean="0">
                        <a:latin typeface="Cambria Math"/>
                      </a:rPr>
                      <m:t>𝑘</m:t>
                    </m:r>
                  </m:oMath>
                </a14:m>
                <a:r>
                  <a:rPr lang="zh-CN" altLang="en-US" sz="2400" dirty="0" smtClean="0"/>
                  <a:t>只能取</a:t>
                </a:r>
                <a:r>
                  <a:rPr lang="en-US" altLang="zh-CN" sz="2400" dirty="0" smtClean="0"/>
                  <a:t>3</a:t>
                </a:r>
                <a:r>
                  <a:rPr lang="zh-CN" altLang="en-US" sz="2400" dirty="0" smtClean="0"/>
                  <a:t>，</a:t>
                </a:r>
                <a:r>
                  <a:rPr lang="en-US" altLang="zh-CN" sz="2400" dirty="0" smtClean="0"/>
                  <a:t>5</a:t>
                </a:r>
                <a:r>
                  <a:rPr lang="zh-CN" altLang="en-US" sz="2400" dirty="0" smtClean="0"/>
                  <a:t>，</a:t>
                </a:r>
                <a:r>
                  <a:rPr lang="en-US" altLang="zh-CN" sz="2400" dirty="0" smtClean="0"/>
                  <a:t>7</a:t>
                </a:r>
                <a:r>
                  <a:rPr lang="zh-CN" altLang="en-US" sz="2400" dirty="0" smtClean="0"/>
                  <a:t>，</a:t>
                </a:r>
                <a:r>
                  <a:rPr lang="en-US" altLang="zh-CN" sz="2400" dirty="0" smtClean="0"/>
                  <a:t>9</a:t>
                </a:r>
                <a:r>
                  <a:rPr lang="zh-CN" altLang="en-US" sz="2400" dirty="0" smtClean="0"/>
                  <a:t>，</a:t>
                </a:r>
                <a:r>
                  <a:rPr lang="en-US" altLang="zh-CN" sz="2400" dirty="0" smtClean="0"/>
                  <a:t>11</a:t>
                </a:r>
                <a:r>
                  <a:rPr lang="zh-CN" altLang="en-US" sz="2400" dirty="0" smtClean="0"/>
                  <a:t>，</a:t>
                </a:r>
                <a:r>
                  <a:rPr lang="en-US" altLang="zh-CN" sz="2400" dirty="0" smtClean="0"/>
                  <a:t>15</a:t>
                </a:r>
                <a:r>
                  <a:rPr lang="zh-CN" altLang="en-US" sz="2400" dirty="0" smtClean="0"/>
                  <a:t>，</a:t>
                </a:r>
                <a:r>
                  <a:rPr lang="en-US" altLang="zh-CN" sz="2400" dirty="0" smtClean="0"/>
                  <a:t>17</a:t>
                </a:r>
                <a:r>
                  <a:rPr lang="zh-CN" altLang="en-US" sz="2400" dirty="0" smtClean="0"/>
                  <a:t>，</a:t>
                </a:r>
                <a:r>
                  <a:rPr lang="en-US" altLang="zh-CN" sz="2400" dirty="0" smtClean="0"/>
                  <a:t>19</a:t>
                </a:r>
                <a:r>
                  <a:rPr lang="zh-CN" altLang="en-US" sz="2400" dirty="0" smtClean="0"/>
                  <a:t>，</a:t>
                </a:r>
                <a:r>
                  <a:rPr lang="en-US" altLang="zh-CN" sz="2400" dirty="0" smtClean="0"/>
                  <a:t>21</a:t>
                </a:r>
                <a:r>
                  <a:rPr lang="zh-CN" altLang="en-US" sz="2400" dirty="0" smtClean="0"/>
                  <a:t>，</a:t>
                </a:r>
                <a:r>
                  <a:rPr lang="en-US" altLang="zh-CN" sz="2400" dirty="0" smtClean="0"/>
                  <a:t>23</a:t>
                </a:r>
                <a:r>
                  <a:rPr lang="zh-CN" altLang="en-US" sz="2400" dirty="0" smtClean="0"/>
                  <a:t>，</a:t>
                </a:r>
                <a:r>
                  <a:rPr lang="en-US" altLang="zh-CN" sz="2400" dirty="0" smtClean="0"/>
                  <a:t>25</a:t>
                </a:r>
                <a:r>
                  <a:rPr lang="zh-CN" altLang="en-US" sz="2400" dirty="0" smtClean="0"/>
                  <a:t>共</a:t>
                </a:r>
                <a:r>
                  <a:rPr lang="en-US" altLang="zh-CN" sz="2400" dirty="0" smtClean="0"/>
                  <a:t>11</a:t>
                </a:r>
                <a:r>
                  <a:rPr lang="zh-CN" altLang="en-US" sz="2400" dirty="0" smtClean="0"/>
                  <a:t>种不同值</a:t>
                </a:r>
                <a:endParaRPr lang="en-US" altLang="zh-CN" sz="2400" dirty="0" smtClean="0"/>
              </a:p>
              <a:p>
                <a:pPr lvl="1"/>
                <a:r>
                  <a:rPr lang="zh-CN" altLang="en-US" dirty="0" smtClean="0">
                    <a:solidFill>
                      <a:srgbClr val="FF0000"/>
                    </a:solidFill>
                  </a:rPr>
                  <a:t>仿射密码</a:t>
                </a:r>
                <a:r>
                  <a:rPr lang="zh-CN" altLang="en-US" dirty="0" smtClean="0"/>
                  <a:t>保密性好一些。但密钥也只有</a:t>
                </a:r>
                <a:r>
                  <a:rPr lang="en-US" altLang="zh-CN" dirty="0" smtClean="0"/>
                  <a:t>n</a:t>
                </a:r>
                <a:r>
                  <a:rPr lang="en-US" altLang="zh-CN" i="1" dirty="0" smtClean="0">
                    <a:sym typeface="Symbol" pitchFamily="18" charset="2"/>
                  </a:rPr>
                  <a:t></a:t>
                </a:r>
                <a:r>
                  <a:rPr lang="en-US" altLang="zh-CN" dirty="0" smtClean="0"/>
                  <a:t>(n)</a:t>
                </a:r>
                <a:r>
                  <a:rPr lang="zh-CN" altLang="en-US" dirty="0" smtClean="0"/>
                  <a:t>－</a:t>
                </a:r>
                <a:r>
                  <a:rPr lang="en-US" altLang="zh-CN" dirty="0" smtClean="0"/>
                  <a:t>1</a:t>
                </a:r>
                <a:r>
                  <a:rPr lang="zh-CN" altLang="en-US" dirty="0" smtClean="0"/>
                  <a:t>种。</a:t>
                </a:r>
                <a:r>
                  <a:rPr lang="en-US" altLang="zh-CN" dirty="0" smtClean="0"/>
                  <a:t>(</a:t>
                </a:r>
                <a14:m>
                  <m:oMath xmlns:m="http://schemas.openxmlformats.org/officeDocument/2006/math">
                    <m:r>
                      <a:rPr lang="en-US" altLang="zh-CN" i="1" dirty="0" smtClean="0">
                        <a:latin typeface="Cambria Math"/>
                      </a:rPr>
                      <m:t>𝑚</m:t>
                    </m:r>
                    <m:r>
                      <a:rPr lang="en-US" altLang="zh-CN" i="1" baseline="-25000" dirty="0" smtClean="0">
                        <a:latin typeface="Cambria Math"/>
                      </a:rPr>
                      <m:t>𝑖</m:t>
                    </m:r>
                    <m:r>
                      <a:rPr lang="en-US" altLang="zh-CN" i="1" dirty="0" smtClean="0">
                        <a:latin typeface="Cambria Math"/>
                      </a:rPr>
                      <m:t>∗</m:t>
                    </m:r>
                    <m:r>
                      <a:rPr lang="en-US" altLang="zh-CN" i="1" dirty="0" smtClean="0">
                        <a:latin typeface="Cambria Math"/>
                      </a:rPr>
                      <m:t>𝑘</m:t>
                    </m:r>
                    <m:r>
                      <a:rPr lang="en-US" altLang="zh-CN" i="1" baseline="-25000" dirty="0" smtClean="0">
                        <a:latin typeface="Cambria Math"/>
                      </a:rPr>
                      <m:t>1</m:t>
                    </m:r>
                    <m:r>
                      <a:rPr lang="en-US" altLang="zh-CN" i="1" dirty="0" smtClean="0">
                        <a:latin typeface="Cambria Math"/>
                      </a:rPr>
                      <m:t>+</m:t>
                    </m:r>
                    <m:r>
                      <a:rPr lang="en-US" altLang="zh-CN" i="1" dirty="0" smtClean="0">
                        <a:latin typeface="Cambria Math"/>
                      </a:rPr>
                      <m:t>𝑘</m:t>
                    </m:r>
                    <m:r>
                      <a:rPr lang="en-US" altLang="zh-CN" i="1" baseline="-25000" dirty="0" smtClean="0">
                        <a:latin typeface="Cambria Math"/>
                      </a:rPr>
                      <m:t>2</m:t>
                    </m:r>
                  </m:oMath>
                </a14:m>
                <a:r>
                  <a:rPr lang="en-US" altLang="zh-CN" dirty="0" smtClean="0"/>
                  <a:t> </a:t>
                </a:r>
                <a:r>
                  <a:rPr lang="zh-CN" altLang="en-US" dirty="0" smtClean="0"/>
                  <a:t>，去掉 </a:t>
                </a:r>
                <a14:m>
                  <m:oMath xmlns:m="http://schemas.openxmlformats.org/officeDocument/2006/math">
                    <m:r>
                      <a:rPr lang="en-US" altLang="zh-CN" i="1" dirty="0" smtClean="0">
                        <a:latin typeface="Cambria Math"/>
                      </a:rPr>
                      <m:t>𝑚</m:t>
                    </m:r>
                    <m:r>
                      <a:rPr lang="en-US" altLang="zh-CN" i="1" baseline="-25000" dirty="0" smtClean="0">
                        <a:latin typeface="Cambria Math"/>
                      </a:rPr>
                      <m:t>𝑖</m:t>
                    </m:r>
                    <m:r>
                      <a:rPr lang="en-US" altLang="zh-CN" i="1" dirty="0" smtClean="0">
                        <a:latin typeface="Cambria Math"/>
                      </a:rPr>
                      <m:t>∗1+0</m:t>
                    </m:r>
                  </m:oMath>
                </a14:m>
                <a:r>
                  <a:rPr lang="en-US" altLang="zh-CN" dirty="0" smtClean="0"/>
                  <a:t>)</a:t>
                </a:r>
              </a:p>
              <a:p>
                <a:pPr lvl="2"/>
                <a:r>
                  <a:rPr lang="zh-CN" altLang="en-US" sz="2400" dirty="0" smtClean="0"/>
                  <a:t>对英文字母表的情况，密钥只有</a:t>
                </a:r>
                <a:r>
                  <a:rPr lang="en-US" altLang="zh-CN" sz="2400" dirty="0" smtClean="0"/>
                  <a:t>26×12</a:t>
                </a:r>
                <a:r>
                  <a:rPr lang="zh-CN" altLang="en-US" sz="2400" dirty="0" smtClean="0"/>
                  <a:t>－</a:t>
                </a:r>
                <a:r>
                  <a:rPr lang="en-US" altLang="zh-CN" sz="2400" dirty="0" smtClean="0"/>
                  <a:t>1</a:t>
                </a:r>
                <a:r>
                  <a:rPr lang="zh-CN" altLang="en-US" sz="2400" dirty="0" smtClean="0"/>
                  <a:t>＝</a:t>
                </a:r>
                <a:r>
                  <a:rPr lang="en-US" altLang="zh-CN" sz="2400" dirty="0" smtClean="0"/>
                  <a:t>311</a:t>
                </a:r>
                <a:r>
                  <a:rPr lang="zh-CN" altLang="en-US" sz="2400" dirty="0" smtClean="0"/>
                  <a:t>种</a:t>
                </a:r>
              </a:p>
              <a:p>
                <a:pPr lvl="2"/>
                <a:r>
                  <a:rPr lang="zh-CN" altLang="en-US" sz="2400" dirty="0" smtClean="0"/>
                  <a:t>古代密码分析者用穷举法破译可能会</a:t>
                </a:r>
                <a:r>
                  <a:rPr lang="zh-CN" altLang="en-US" sz="2400" dirty="0"/>
                  <a:t>有</a:t>
                </a:r>
                <a:r>
                  <a:rPr lang="zh-CN" altLang="en-US" sz="2400" dirty="0" smtClean="0"/>
                  <a:t>一定困难，但对计算机来说微不足道</a:t>
                </a: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04800" y="1600200"/>
                <a:ext cx="8686800" cy="4724400"/>
              </a:xfrm>
              <a:blipFill rotWithShape="1">
                <a:blip r:embed="rId2" cstate="print"/>
                <a:stretch>
                  <a:fillRect l="-1193" t="-1677" r="-772" b="-322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2DF6285-0E2F-450F-81AE-5B662794C700}"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94</a:t>
            </a:fld>
            <a:endParaRPr lang="en-US" altLang="zh-CN" dirty="0"/>
          </a:p>
        </p:txBody>
      </p:sp>
    </p:spTree>
  </p:cSld>
  <p:clrMapOvr>
    <a:masterClrMapping/>
  </p:clrMapOvr>
  <p:transition>
    <p:wedg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752600"/>
            <a:ext cx="8229600" cy="4572000"/>
          </a:xfrm>
        </p:spPr>
        <p:txBody>
          <a:bodyPr/>
          <a:lstStyle/>
          <a:p>
            <a:r>
              <a:rPr lang="zh-CN" altLang="en-US" b="1" dirty="0" smtClean="0">
                <a:solidFill>
                  <a:srgbClr val="FF0000"/>
                </a:solidFill>
                <a:latin typeface="黑体" pitchFamily="2" charset="-122"/>
                <a:ea typeface="黑体" pitchFamily="2" charset="-122"/>
              </a:rPr>
              <a:t>统计特性：</a:t>
            </a:r>
            <a:endParaRPr lang="en-US" altLang="zh-CN" b="1" dirty="0" smtClean="0">
              <a:solidFill>
                <a:srgbClr val="FF0000"/>
              </a:solidFill>
              <a:latin typeface="黑体" pitchFamily="2" charset="-122"/>
              <a:ea typeface="黑体" pitchFamily="2" charset="-122"/>
            </a:endParaRPr>
          </a:p>
          <a:p>
            <a:pPr lvl="3"/>
            <a:endParaRPr lang="en-US" altLang="zh-CN" b="1" dirty="0" smtClean="0">
              <a:solidFill>
                <a:srgbClr val="FF0000"/>
              </a:solidFill>
              <a:latin typeface="黑体" pitchFamily="2" charset="-122"/>
              <a:ea typeface="黑体" pitchFamily="2" charset="-122"/>
            </a:endParaRPr>
          </a:p>
          <a:p>
            <a:pPr lvl="1"/>
            <a:r>
              <a:rPr lang="zh-CN" altLang="en-US" dirty="0" smtClean="0"/>
              <a:t>任何</a:t>
            </a:r>
            <a:r>
              <a:rPr lang="zh-CN" altLang="en-US" dirty="0" smtClean="0">
                <a:solidFill>
                  <a:srgbClr val="FF3300"/>
                </a:solidFill>
              </a:rPr>
              <a:t>自然语言</a:t>
            </a:r>
            <a:r>
              <a:rPr lang="zh-CN" altLang="en-US" dirty="0" smtClean="0"/>
              <a:t>都有</a:t>
            </a:r>
            <a:r>
              <a:rPr lang="zh-CN" altLang="en-US" dirty="0" smtClean="0">
                <a:solidFill>
                  <a:srgbClr val="FF3300"/>
                </a:solidFill>
              </a:rPr>
              <a:t>固有的统计特性</a:t>
            </a:r>
            <a:r>
              <a:rPr lang="zh-CN" altLang="en-US" dirty="0" smtClean="0"/>
              <a:t>。如果这种统计特性在密文中有所反映，便可以通过分析明文和密文的统计规律来破译密码。许多古典密码都可用</a:t>
            </a:r>
            <a:r>
              <a:rPr lang="zh-CN" altLang="en-US" b="1" dirty="0" smtClean="0">
                <a:solidFill>
                  <a:srgbClr val="FF0000"/>
                </a:solidFill>
              </a:rPr>
              <a:t>统计分析法</a:t>
            </a:r>
            <a:r>
              <a:rPr lang="zh-CN" altLang="en-US" dirty="0" smtClean="0"/>
              <a:t>破译</a:t>
            </a:r>
            <a:endParaRPr lang="en-US" altLang="zh-CN" dirty="0" smtClean="0"/>
          </a:p>
          <a:p>
            <a:pPr lvl="1"/>
            <a:endParaRPr lang="en-US" altLang="zh-CN" dirty="0" smtClean="0"/>
          </a:p>
          <a:p>
            <a:pPr lvl="1"/>
            <a:r>
              <a:rPr lang="zh-CN" altLang="en-US" dirty="0" smtClean="0"/>
              <a:t>根据各字母</a:t>
            </a:r>
            <a:r>
              <a:rPr lang="zh-CN" altLang="en-US" b="1" dirty="0" smtClean="0">
                <a:solidFill>
                  <a:srgbClr val="FF0000"/>
                </a:solidFill>
              </a:rPr>
              <a:t>频率</a:t>
            </a:r>
            <a:r>
              <a:rPr lang="zh-CN" altLang="en-US" dirty="0" smtClean="0"/>
              <a:t>可将英文字母分为几组。不仅单字母以相当稳定的频率出现，</a:t>
            </a:r>
            <a:r>
              <a:rPr lang="zh-CN" altLang="en-US" dirty="0" smtClean="0">
                <a:solidFill>
                  <a:srgbClr val="FF0000"/>
                </a:solidFill>
              </a:rPr>
              <a:t>双字母组</a:t>
            </a:r>
            <a:r>
              <a:rPr lang="zh-CN" altLang="en-US" dirty="0" smtClean="0"/>
              <a:t>和</a:t>
            </a:r>
            <a:r>
              <a:rPr lang="zh-CN" altLang="en-US" dirty="0" smtClean="0">
                <a:solidFill>
                  <a:srgbClr val="FF0000"/>
                </a:solidFill>
              </a:rPr>
              <a:t>三字母组</a:t>
            </a:r>
            <a:r>
              <a:rPr lang="zh-CN" altLang="en-US" dirty="0" smtClean="0"/>
              <a:t>同样如此</a:t>
            </a:r>
            <a:endParaRPr lang="en-US" altLang="zh-CN" dirty="0" smtClean="0"/>
          </a:p>
          <a:p>
            <a:pPr lvl="1"/>
            <a:endParaRPr lang="zh-CN" altLang="en-US" sz="2200" dirty="0" smtClean="0"/>
          </a:p>
        </p:txBody>
      </p:sp>
      <p:sp>
        <p:nvSpPr>
          <p:cNvPr id="4" name="日期占位符 3"/>
          <p:cNvSpPr>
            <a:spLocks noGrp="1"/>
          </p:cNvSpPr>
          <p:nvPr>
            <p:ph type="dt" sz="half" idx="10"/>
          </p:nvPr>
        </p:nvSpPr>
        <p:spPr/>
        <p:txBody>
          <a:bodyPr/>
          <a:lstStyle/>
          <a:p>
            <a:fld id="{43D64328-9315-4170-A58A-9B341367B7B3}"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95</a:t>
            </a:fld>
            <a:endParaRPr lang="en-US" altLang="zh-CN" dirty="0"/>
          </a:p>
        </p:txBody>
      </p:sp>
      <p:sp>
        <p:nvSpPr>
          <p:cNvPr id="7" name="标题 1"/>
          <p:cNvSpPr>
            <a:spLocks noGrp="1"/>
          </p:cNvSpPr>
          <p:nvPr>
            <p:ph type="title"/>
          </p:nvPr>
        </p:nvSpPr>
        <p:spPr/>
        <p:txBody>
          <a:bodyPr/>
          <a:lstStyle/>
          <a:p>
            <a:r>
              <a:rPr lang="zh-CN" altLang="en-US" dirty="0" smtClean="0"/>
              <a:t>古典密码体制的分析</a:t>
            </a:r>
            <a:endParaRPr lang="zh-CN" altLang="en-US" dirty="0"/>
          </a:p>
        </p:txBody>
      </p:sp>
    </p:spTree>
  </p:cSld>
  <p:clrMapOvr>
    <a:masterClrMapping/>
  </p:clrMapOvr>
  <p:transition>
    <p:wedg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FF00"/>
                </a:solidFill>
              </a:rPr>
              <a:t>26</a:t>
            </a:r>
            <a:r>
              <a:rPr lang="zh-CN" altLang="en-US" dirty="0" smtClean="0">
                <a:solidFill>
                  <a:srgbClr val="FFFF00"/>
                </a:solidFill>
              </a:rPr>
              <a:t>个英文字母出现频率统计表</a:t>
            </a:r>
            <a:endParaRPr lang="zh-CN" altLang="en-US" dirty="0">
              <a:solidFill>
                <a:srgbClr val="FFFF00"/>
              </a:solidFill>
            </a:endParaRPr>
          </a:p>
        </p:txBody>
      </p:sp>
      <p:sp>
        <p:nvSpPr>
          <p:cNvPr id="4" name="日期占位符 3"/>
          <p:cNvSpPr>
            <a:spLocks noGrp="1"/>
          </p:cNvSpPr>
          <p:nvPr>
            <p:ph type="dt" sz="half" idx="10"/>
          </p:nvPr>
        </p:nvSpPr>
        <p:spPr/>
        <p:txBody>
          <a:bodyPr/>
          <a:lstStyle/>
          <a:p>
            <a:fld id="{17DEFBBD-32FD-4C47-9E3C-FBA37EE58CDB}"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96</a:t>
            </a:fld>
            <a:endParaRPr lang="en-US" altLang="zh-CN" dirty="0"/>
          </a:p>
        </p:txBody>
      </p:sp>
      <p:pic>
        <p:nvPicPr>
          <p:cNvPr id="11" name="内容占位符 10" descr="图片1.png"/>
          <p:cNvPicPr>
            <a:picLocks noGrp="1" noChangeAspect="1"/>
          </p:cNvPicPr>
          <p:nvPr>
            <p:ph idx="1"/>
          </p:nvPr>
        </p:nvPicPr>
        <p:blipFill>
          <a:blip r:embed="rId2" cstate="print"/>
          <a:stretch>
            <a:fillRect/>
          </a:stretch>
        </p:blipFill>
        <p:spPr>
          <a:xfrm>
            <a:off x="1676400" y="1600200"/>
            <a:ext cx="5936946" cy="4495800"/>
          </a:xfrm>
        </p:spPr>
      </p:pic>
      <p:pic>
        <p:nvPicPr>
          <p:cNvPr id="12" name="图片 11" descr="英文字母频率统计表.jpg"/>
          <p:cNvPicPr>
            <a:picLocks noChangeAspect="1"/>
          </p:cNvPicPr>
          <p:nvPr/>
        </p:nvPicPr>
        <p:blipFill>
          <a:blip r:embed="rId3" cstate="print"/>
          <a:stretch>
            <a:fillRect/>
          </a:stretch>
        </p:blipFill>
        <p:spPr>
          <a:xfrm>
            <a:off x="2590800" y="35459"/>
            <a:ext cx="5349454" cy="6858000"/>
          </a:xfrm>
          <a:prstGeom prst="rect">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descr="图片2.png"/>
          <p:cNvPicPr>
            <a:picLocks noGrp="1" noChangeAspect="1"/>
          </p:cNvPicPr>
          <p:nvPr>
            <p:ph idx="1"/>
          </p:nvPr>
        </p:nvPicPr>
        <p:blipFill>
          <a:blip r:embed="rId2" cstate="print"/>
          <a:stretch>
            <a:fillRect/>
          </a:stretch>
        </p:blipFill>
        <p:spPr>
          <a:xfrm>
            <a:off x="1752600" y="1447800"/>
            <a:ext cx="5863868" cy="1822553"/>
          </a:xfrm>
        </p:spPr>
      </p:pic>
      <p:sp>
        <p:nvSpPr>
          <p:cNvPr id="4" name="日期占位符 3"/>
          <p:cNvSpPr>
            <a:spLocks noGrp="1"/>
          </p:cNvSpPr>
          <p:nvPr>
            <p:ph type="dt" sz="half" idx="10"/>
          </p:nvPr>
        </p:nvSpPr>
        <p:spPr/>
        <p:txBody>
          <a:bodyPr/>
          <a:lstStyle/>
          <a:p>
            <a:fld id="{07D77EE0-B0C0-4985-B85C-51BCCD4297C2}"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97</a:t>
            </a:fld>
            <a:endParaRPr lang="en-US" altLang="zh-CN" dirty="0"/>
          </a:p>
        </p:txBody>
      </p:sp>
      <p:sp>
        <p:nvSpPr>
          <p:cNvPr id="9" name="TextBox 8"/>
          <p:cNvSpPr txBox="1"/>
          <p:nvPr/>
        </p:nvSpPr>
        <p:spPr>
          <a:xfrm>
            <a:off x="914400" y="3276600"/>
            <a:ext cx="7315200" cy="1692771"/>
          </a:xfrm>
          <a:prstGeom prst="rect">
            <a:avLst/>
          </a:prstGeom>
          <a:noFill/>
        </p:spPr>
        <p:txBody>
          <a:bodyPr wrap="square" rtlCol="0">
            <a:spAutoFit/>
          </a:bodyPr>
          <a:lstStyle/>
          <a:p>
            <a:pPr marL="457200" indent="-457200">
              <a:buFont typeface="Arial" pitchFamily="34" charset="0"/>
              <a:buChar char="•"/>
            </a:pPr>
            <a:r>
              <a:rPr lang="zh-CN" altLang="en-US" sz="2400" dirty="0" smtClean="0">
                <a:latin typeface="宋体" pitchFamily="2" charset="-122"/>
              </a:rPr>
              <a:t>出现频率最高的</a:t>
            </a:r>
            <a:r>
              <a:rPr lang="en-US" altLang="zh-CN" sz="2400" dirty="0" smtClean="0">
                <a:latin typeface="宋体" pitchFamily="2" charset="-122"/>
              </a:rPr>
              <a:t>30</a:t>
            </a:r>
            <a:r>
              <a:rPr lang="zh-CN" altLang="en-US" sz="2400" dirty="0" smtClean="0">
                <a:latin typeface="宋体" pitchFamily="2" charset="-122"/>
              </a:rPr>
              <a:t>个</a:t>
            </a:r>
            <a:r>
              <a:rPr lang="zh-CN" altLang="en-US" sz="2400" dirty="0" smtClean="0">
                <a:solidFill>
                  <a:srgbClr val="FF0000"/>
                </a:solidFill>
                <a:latin typeface="宋体" pitchFamily="2" charset="-122"/>
              </a:rPr>
              <a:t>双字母组合</a:t>
            </a:r>
            <a:r>
              <a:rPr lang="zh-CN" altLang="en-US" sz="2400" dirty="0" smtClean="0">
                <a:latin typeface="宋体" pitchFamily="2" charset="-122"/>
              </a:rPr>
              <a:t>依次是：</a:t>
            </a:r>
          </a:p>
          <a:p>
            <a:pPr marL="457200" indent="-457200">
              <a:buFontTx/>
              <a:buNone/>
            </a:pPr>
            <a:r>
              <a:rPr lang="zh-CN" altLang="en-US" sz="1200" dirty="0" smtClean="0">
                <a:solidFill>
                  <a:srgbClr val="C00000"/>
                </a:solidFill>
                <a:latin typeface="楷体_GB2312" pitchFamily="49" charset="-122"/>
                <a:ea typeface="楷体_GB2312" pitchFamily="49" charset="-122"/>
              </a:rPr>
              <a:t>    </a:t>
            </a:r>
            <a:r>
              <a:rPr lang="en-US" altLang="zh-CN" dirty="0" err="1" smtClean="0">
                <a:solidFill>
                  <a:srgbClr val="C00000"/>
                </a:solidFill>
              </a:rPr>
              <a:t>th</a:t>
            </a:r>
            <a:r>
              <a:rPr lang="en-US" altLang="zh-CN" dirty="0" smtClean="0">
                <a:solidFill>
                  <a:srgbClr val="C00000"/>
                </a:solidFill>
              </a:rPr>
              <a:t>		he	in	</a:t>
            </a:r>
            <a:r>
              <a:rPr lang="en-US" altLang="zh-CN" dirty="0" err="1" smtClean="0">
                <a:solidFill>
                  <a:srgbClr val="C00000"/>
                </a:solidFill>
              </a:rPr>
              <a:t>er</a:t>
            </a:r>
            <a:r>
              <a:rPr lang="en-US" altLang="zh-CN" dirty="0" smtClean="0">
                <a:solidFill>
                  <a:srgbClr val="C00000"/>
                </a:solidFill>
              </a:rPr>
              <a:t>	an	re	</a:t>
            </a:r>
            <a:r>
              <a:rPr lang="en-US" altLang="zh-CN" dirty="0" err="1" smtClean="0">
                <a:solidFill>
                  <a:srgbClr val="C00000"/>
                </a:solidFill>
              </a:rPr>
              <a:t>ed</a:t>
            </a:r>
            <a:r>
              <a:rPr lang="en-US" altLang="zh-CN" dirty="0" smtClean="0">
                <a:solidFill>
                  <a:srgbClr val="C00000"/>
                </a:solidFill>
              </a:rPr>
              <a:t>	on</a:t>
            </a:r>
          </a:p>
          <a:p>
            <a:pPr marL="457200" indent="-457200">
              <a:buFontTx/>
              <a:buNone/>
            </a:pPr>
            <a:r>
              <a:rPr lang="en-US" altLang="zh-CN" dirty="0" smtClean="0">
                <a:solidFill>
                  <a:srgbClr val="C00000"/>
                </a:solidFill>
              </a:rPr>
              <a:t>     </a:t>
            </a:r>
            <a:r>
              <a:rPr lang="en-US" altLang="zh-CN" dirty="0" err="1" smtClean="0">
                <a:solidFill>
                  <a:srgbClr val="C00000"/>
                </a:solidFill>
              </a:rPr>
              <a:t>es</a:t>
            </a:r>
            <a:r>
              <a:rPr lang="en-US" altLang="zh-CN" dirty="0" smtClean="0">
                <a:solidFill>
                  <a:srgbClr val="C00000"/>
                </a:solidFill>
              </a:rPr>
              <a:t>	         </a:t>
            </a:r>
            <a:r>
              <a:rPr lang="en-US" altLang="zh-CN" dirty="0" err="1" smtClean="0">
                <a:solidFill>
                  <a:srgbClr val="C00000"/>
                </a:solidFill>
              </a:rPr>
              <a:t>st</a:t>
            </a:r>
            <a:r>
              <a:rPr lang="en-US" altLang="zh-CN" dirty="0" smtClean="0">
                <a:solidFill>
                  <a:srgbClr val="C00000"/>
                </a:solidFill>
              </a:rPr>
              <a:t>	en	at	to	</a:t>
            </a:r>
            <a:r>
              <a:rPr lang="en-US" altLang="zh-CN" dirty="0" err="1" smtClean="0">
                <a:solidFill>
                  <a:srgbClr val="C00000"/>
                </a:solidFill>
              </a:rPr>
              <a:t>nt</a:t>
            </a:r>
            <a:r>
              <a:rPr lang="en-US" altLang="zh-CN" dirty="0" smtClean="0">
                <a:solidFill>
                  <a:srgbClr val="C00000"/>
                </a:solidFill>
              </a:rPr>
              <a:t>	ha               </a:t>
            </a:r>
            <a:r>
              <a:rPr lang="en-US" altLang="zh-CN" dirty="0" err="1" smtClean="0">
                <a:solidFill>
                  <a:srgbClr val="C00000"/>
                </a:solidFill>
              </a:rPr>
              <a:t>nd</a:t>
            </a:r>
            <a:endParaRPr lang="en-US" altLang="zh-CN" dirty="0" smtClean="0">
              <a:solidFill>
                <a:srgbClr val="C00000"/>
              </a:solidFill>
            </a:endParaRPr>
          </a:p>
          <a:p>
            <a:pPr marL="457200" indent="-457200">
              <a:buFontTx/>
              <a:buNone/>
            </a:pPr>
            <a:r>
              <a:rPr lang="en-US" altLang="zh-CN" dirty="0" smtClean="0">
                <a:solidFill>
                  <a:srgbClr val="C00000"/>
                </a:solidFill>
              </a:rPr>
              <a:t>     </a:t>
            </a:r>
            <a:r>
              <a:rPr lang="en-US" altLang="zh-CN" dirty="0" err="1" smtClean="0">
                <a:solidFill>
                  <a:srgbClr val="C00000"/>
                </a:solidFill>
              </a:rPr>
              <a:t>ou</a:t>
            </a:r>
            <a:r>
              <a:rPr lang="en-US" altLang="zh-CN" dirty="0" smtClean="0">
                <a:solidFill>
                  <a:srgbClr val="C00000"/>
                </a:solidFill>
              </a:rPr>
              <a:t>  	ea	</a:t>
            </a:r>
            <a:r>
              <a:rPr lang="en-US" altLang="zh-CN" dirty="0" err="1" smtClean="0">
                <a:solidFill>
                  <a:srgbClr val="C00000"/>
                </a:solidFill>
              </a:rPr>
              <a:t>ng</a:t>
            </a:r>
            <a:r>
              <a:rPr lang="en-US" altLang="zh-CN" dirty="0" smtClean="0">
                <a:solidFill>
                  <a:srgbClr val="C00000"/>
                </a:solidFill>
              </a:rPr>
              <a:t>	as	or	</a:t>
            </a:r>
            <a:r>
              <a:rPr lang="en-US" altLang="zh-CN" dirty="0" err="1" smtClean="0">
                <a:solidFill>
                  <a:srgbClr val="C00000"/>
                </a:solidFill>
              </a:rPr>
              <a:t>ti</a:t>
            </a:r>
            <a:r>
              <a:rPr lang="en-US" altLang="zh-CN" dirty="0" smtClean="0">
                <a:solidFill>
                  <a:srgbClr val="C00000"/>
                </a:solidFill>
              </a:rPr>
              <a:t>	is	et</a:t>
            </a:r>
          </a:p>
          <a:p>
            <a:pPr marL="457200" indent="-457200">
              <a:buFontTx/>
              <a:buNone/>
            </a:pPr>
            <a:r>
              <a:rPr lang="en-US" altLang="zh-CN" dirty="0" smtClean="0">
                <a:solidFill>
                  <a:srgbClr val="C00000"/>
                </a:solidFill>
              </a:rPr>
              <a:t>     It	         </a:t>
            </a:r>
            <a:r>
              <a:rPr lang="en-US" altLang="zh-CN" dirty="0" err="1" smtClean="0">
                <a:solidFill>
                  <a:srgbClr val="C00000"/>
                </a:solidFill>
              </a:rPr>
              <a:t>ar</a:t>
            </a:r>
            <a:r>
              <a:rPr lang="en-US" altLang="zh-CN" dirty="0" smtClean="0">
                <a:solidFill>
                  <a:srgbClr val="C00000"/>
                </a:solidFill>
              </a:rPr>
              <a:t>	</a:t>
            </a:r>
            <a:r>
              <a:rPr lang="en-US" altLang="zh-CN" dirty="0" err="1" smtClean="0">
                <a:solidFill>
                  <a:srgbClr val="C00000"/>
                </a:solidFill>
              </a:rPr>
              <a:t>te</a:t>
            </a:r>
            <a:r>
              <a:rPr lang="en-US" altLang="zh-CN" dirty="0" smtClean="0">
                <a:solidFill>
                  <a:srgbClr val="C00000"/>
                </a:solidFill>
              </a:rPr>
              <a:t>	se	hi	of</a:t>
            </a:r>
          </a:p>
          <a:p>
            <a:pPr marL="457200" indent="-457200">
              <a:buFont typeface="Arial" pitchFamily="34" charset="0"/>
              <a:buChar char="•"/>
            </a:pPr>
            <a:r>
              <a:rPr lang="zh-CN" altLang="en-US" sz="2400" dirty="0" smtClean="0">
                <a:latin typeface="宋体" pitchFamily="2" charset="-122"/>
              </a:rPr>
              <a:t>出现频率最高的</a:t>
            </a:r>
            <a:r>
              <a:rPr lang="en-US" altLang="zh-CN" sz="2400" dirty="0" smtClean="0">
                <a:latin typeface="宋体" pitchFamily="2" charset="-122"/>
              </a:rPr>
              <a:t>20</a:t>
            </a:r>
            <a:r>
              <a:rPr lang="zh-CN" altLang="en-US" sz="2400" dirty="0" smtClean="0">
                <a:latin typeface="宋体" pitchFamily="2" charset="-122"/>
              </a:rPr>
              <a:t>个</a:t>
            </a:r>
            <a:r>
              <a:rPr lang="zh-CN" altLang="en-US" sz="2400" dirty="0" smtClean="0">
                <a:solidFill>
                  <a:srgbClr val="FF0000"/>
                </a:solidFill>
                <a:latin typeface="宋体" pitchFamily="2" charset="-122"/>
              </a:rPr>
              <a:t>三字母组合</a:t>
            </a:r>
            <a:r>
              <a:rPr lang="zh-CN" altLang="en-US" sz="2400" dirty="0" smtClean="0">
                <a:latin typeface="宋体" pitchFamily="2" charset="-122"/>
              </a:rPr>
              <a:t>依次是：</a:t>
            </a:r>
          </a:p>
        </p:txBody>
      </p:sp>
      <p:sp>
        <p:nvSpPr>
          <p:cNvPr id="10" name="Rectangle 5"/>
          <p:cNvSpPr>
            <a:spLocks noChangeArrowheads="1"/>
          </p:cNvSpPr>
          <p:nvPr/>
        </p:nvSpPr>
        <p:spPr bwMode="auto">
          <a:xfrm>
            <a:off x="574675" y="4800600"/>
            <a:ext cx="8569325" cy="1633397"/>
          </a:xfrm>
          <a:prstGeom prst="rect">
            <a:avLst/>
          </a:prstGeom>
          <a:noFill/>
          <a:ln w="9525">
            <a:noFill/>
            <a:miter lim="800000"/>
            <a:headEnd/>
            <a:tailEnd/>
          </a:ln>
          <a:effectLst/>
        </p:spPr>
        <p:txBody>
          <a:bodyPr lIns="90000" tIns="46800" rIns="90000" bIns="46800" anchor="ctr">
            <a:spAutoFit/>
          </a:bodyPr>
          <a:lstStyle/>
          <a:p>
            <a:pPr algn="l"/>
            <a:r>
              <a:rPr lang="en-US" altLang="zh-CN" sz="1800" b="1" dirty="0">
                <a:latin typeface="Arial" charset="0"/>
                <a:ea typeface="宋体" charset="-122"/>
              </a:rPr>
              <a:t>      </a:t>
            </a:r>
            <a:r>
              <a:rPr lang="en-US" altLang="zh-CN" sz="1800" b="1" dirty="0" smtClean="0">
                <a:latin typeface="Arial" charset="0"/>
                <a:ea typeface="宋体" charset="-122"/>
              </a:rPr>
              <a:t>        </a:t>
            </a:r>
            <a:r>
              <a:rPr lang="en-US" altLang="zh-CN" sz="2000" b="1" dirty="0" smtClean="0">
                <a:solidFill>
                  <a:srgbClr val="A50021"/>
                </a:solidFill>
                <a:latin typeface="黑体" pitchFamily="2" charset="-122"/>
                <a:ea typeface="黑体" pitchFamily="2" charset="-122"/>
              </a:rPr>
              <a:t>the</a:t>
            </a:r>
            <a:r>
              <a:rPr lang="zh-CN" altLang="en-US" b="1" dirty="0" smtClean="0">
                <a:solidFill>
                  <a:srgbClr val="A50021"/>
                </a:solidFill>
                <a:latin typeface="黑体" pitchFamily="2" charset="-122"/>
                <a:ea typeface="黑体" pitchFamily="2" charset="-122"/>
              </a:rPr>
              <a:t>（比</a:t>
            </a:r>
            <a:r>
              <a:rPr lang="en-US" altLang="zh-CN" b="1" dirty="0" err="1" smtClean="0">
                <a:solidFill>
                  <a:srgbClr val="A50021"/>
                </a:solidFill>
                <a:latin typeface="黑体" pitchFamily="2" charset="-122"/>
                <a:ea typeface="黑体" pitchFamily="2" charset="-122"/>
              </a:rPr>
              <a:t>ing</a:t>
            </a:r>
            <a:r>
              <a:rPr lang="zh-CN" altLang="en-US" b="1" dirty="0" smtClean="0">
                <a:solidFill>
                  <a:srgbClr val="A50021"/>
                </a:solidFill>
                <a:latin typeface="黑体" pitchFamily="2" charset="-122"/>
                <a:ea typeface="黑体" pitchFamily="2" charset="-122"/>
              </a:rPr>
              <a:t>高</a:t>
            </a:r>
            <a:r>
              <a:rPr lang="en-US" altLang="zh-CN" b="1" dirty="0" smtClean="0">
                <a:solidFill>
                  <a:srgbClr val="A50021"/>
                </a:solidFill>
                <a:latin typeface="黑体" pitchFamily="2" charset="-122"/>
                <a:ea typeface="黑体" pitchFamily="2" charset="-122"/>
              </a:rPr>
              <a:t>3</a:t>
            </a:r>
            <a:r>
              <a:rPr lang="zh-CN" altLang="en-US" b="1" dirty="0" smtClean="0">
                <a:solidFill>
                  <a:srgbClr val="A50021"/>
                </a:solidFill>
                <a:latin typeface="黑体" pitchFamily="2" charset="-122"/>
                <a:ea typeface="黑体" pitchFamily="2" charset="-122"/>
              </a:rPr>
              <a:t>倍）  </a:t>
            </a:r>
            <a:r>
              <a:rPr lang="en-US" altLang="zh-CN" sz="2000" b="1" dirty="0" err="1" smtClean="0">
                <a:solidFill>
                  <a:srgbClr val="A50021"/>
                </a:solidFill>
                <a:latin typeface="黑体" pitchFamily="2" charset="-122"/>
                <a:ea typeface="黑体" pitchFamily="2" charset="-122"/>
              </a:rPr>
              <a:t>ing</a:t>
            </a:r>
            <a:r>
              <a:rPr lang="en-US" altLang="zh-CN" sz="2000" b="1" dirty="0" smtClean="0">
                <a:solidFill>
                  <a:srgbClr val="A50021"/>
                </a:solidFill>
                <a:latin typeface="黑体" pitchFamily="2" charset="-122"/>
                <a:ea typeface="黑体" pitchFamily="2" charset="-122"/>
              </a:rPr>
              <a:t> </a:t>
            </a:r>
            <a:r>
              <a:rPr lang="en-US" altLang="zh-CN" sz="2000" b="1" dirty="0">
                <a:solidFill>
                  <a:srgbClr val="A50021"/>
                </a:solidFill>
                <a:latin typeface="黑体" pitchFamily="2" charset="-122"/>
                <a:ea typeface="黑体" pitchFamily="2" charset="-122"/>
              </a:rPr>
              <a:t>		and 		</a:t>
            </a:r>
            <a:r>
              <a:rPr lang="en-US" altLang="zh-CN" sz="2000" b="1" dirty="0" smtClean="0">
                <a:solidFill>
                  <a:srgbClr val="A50021"/>
                </a:solidFill>
                <a:latin typeface="黑体" pitchFamily="2" charset="-122"/>
                <a:ea typeface="黑体" pitchFamily="2" charset="-122"/>
              </a:rPr>
              <a:t>her </a:t>
            </a:r>
            <a:r>
              <a:rPr lang="en-US" altLang="zh-CN" sz="2000" b="1" dirty="0">
                <a:solidFill>
                  <a:srgbClr val="A50021"/>
                </a:solidFill>
                <a:latin typeface="黑体" pitchFamily="2" charset="-122"/>
                <a:ea typeface="黑体" pitchFamily="2" charset="-122"/>
              </a:rPr>
              <a:t>		</a:t>
            </a:r>
            <a:r>
              <a:rPr lang="en-US" altLang="zh-CN" sz="2000" b="1" dirty="0" smtClean="0">
                <a:solidFill>
                  <a:srgbClr val="A50021"/>
                </a:solidFill>
                <a:latin typeface="黑体" pitchFamily="2" charset="-122"/>
                <a:ea typeface="黑体" pitchFamily="2" charset="-122"/>
              </a:rPr>
              <a:t>ere </a:t>
            </a:r>
            <a:r>
              <a:rPr lang="en-US" altLang="zh-CN" sz="2000" b="1" dirty="0">
                <a:solidFill>
                  <a:srgbClr val="A50021"/>
                </a:solidFill>
                <a:latin typeface="黑体" pitchFamily="2" charset="-122"/>
                <a:ea typeface="黑体" pitchFamily="2" charset="-122"/>
              </a:rPr>
              <a:t>		</a:t>
            </a:r>
            <a:r>
              <a:rPr lang="en-US" altLang="zh-CN" sz="2000" b="1" dirty="0" err="1">
                <a:solidFill>
                  <a:srgbClr val="A50021"/>
                </a:solidFill>
                <a:latin typeface="黑体" pitchFamily="2" charset="-122"/>
                <a:ea typeface="黑体" pitchFamily="2" charset="-122"/>
              </a:rPr>
              <a:t>ent</a:t>
            </a:r>
            <a:r>
              <a:rPr lang="en-US" altLang="zh-CN" sz="2000" b="1" dirty="0">
                <a:solidFill>
                  <a:srgbClr val="A50021"/>
                </a:solidFill>
                <a:latin typeface="黑体" pitchFamily="2" charset="-122"/>
                <a:ea typeface="黑体" pitchFamily="2" charset="-122"/>
              </a:rPr>
              <a:t>		</a:t>
            </a:r>
            <a:r>
              <a:rPr lang="en-US" altLang="zh-CN" sz="2000" b="1" dirty="0" err="1">
                <a:solidFill>
                  <a:srgbClr val="A50021"/>
                </a:solidFill>
                <a:latin typeface="黑体" pitchFamily="2" charset="-122"/>
                <a:ea typeface="黑体" pitchFamily="2" charset="-122"/>
              </a:rPr>
              <a:t>tha</a:t>
            </a:r>
            <a:r>
              <a:rPr lang="en-US" altLang="zh-CN" sz="2000" b="1" dirty="0">
                <a:solidFill>
                  <a:srgbClr val="A50021"/>
                </a:solidFill>
                <a:latin typeface="黑体" pitchFamily="2" charset="-122"/>
                <a:ea typeface="黑体" pitchFamily="2" charset="-122"/>
              </a:rPr>
              <a:t> 		nth 		was           eth 	       </a:t>
            </a:r>
            <a:r>
              <a:rPr lang="en-US" altLang="zh-CN" sz="2000" b="1" dirty="0" smtClean="0">
                <a:solidFill>
                  <a:srgbClr val="A50021"/>
                </a:solidFill>
                <a:latin typeface="黑体" pitchFamily="2" charset="-122"/>
                <a:ea typeface="黑体" pitchFamily="2" charset="-122"/>
              </a:rPr>
              <a:t>for </a:t>
            </a:r>
            <a:r>
              <a:rPr lang="en-US" altLang="zh-CN" sz="2000" b="1" dirty="0">
                <a:solidFill>
                  <a:srgbClr val="A50021"/>
                </a:solidFill>
                <a:latin typeface="黑体" pitchFamily="2" charset="-122"/>
                <a:ea typeface="黑体" pitchFamily="2" charset="-122"/>
              </a:rPr>
              <a:t>		</a:t>
            </a:r>
            <a:r>
              <a:rPr lang="en-US" altLang="zh-CN" sz="2000" b="1" dirty="0" err="1">
                <a:solidFill>
                  <a:srgbClr val="A50021"/>
                </a:solidFill>
                <a:latin typeface="黑体" pitchFamily="2" charset="-122"/>
                <a:ea typeface="黑体" pitchFamily="2" charset="-122"/>
              </a:rPr>
              <a:t>dth</a:t>
            </a:r>
            <a:r>
              <a:rPr lang="en-US" altLang="zh-CN" sz="2000" b="1" dirty="0">
                <a:solidFill>
                  <a:srgbClr val="A50021"/>
                </a:solidFill>
                <a:latin typeface="黑体" pitchFamily="2" charset="-122"/>
                <a:ea typeface="黑体" pitchFamily="2" charset="-122"/>
              </a:rPr>
              <a:t> 		hat 		she 		ion 		</a:t>
            </a:r>
            <a:r>
              <a:rPr lang="en-US" altLang="zh-CN" sz="2000" b="1" dirty="0" err="1">
                <a:solidFill>
                  <a:srgbClr val="A50021"/>
                </a:solidFill>
                <a:latin typeface="黑体" pitchFamily="2" charset="-122"/>
                <a:ea typeface="黑体" pitchFamily="2" charset="-122"/>
              </a:rPr>
              <a:t>int</a:t>
            </a:r>
            <a:r>
              <a:rPr lang="en-US" altLang="zh-CN" sz="2000" b="1" dirty="0">
                <a:solidFill>
                  <a:srgbClr val="A50021"/>
                </a:solidFill>
                <a:latin typeface="黑体" pitchFamily="2" charset="-122"/>
                <a:ea typeface="黑体" pitchFamily="2" charset="-122"/>
              </a:rPr>
              <a:t> 		his 		</a:t>
            </a:r>
            <a:r>
              <a:rPr lang="en-US" altLang="zh-CN" sz="2000" b="1" dirty="0" err="1">
                <a:solidFill>
                  <a:srgbClr val="A50021"/>
                </a:solidFill>
                <a:latin typeface="黑体" pitchFamily="2" charset="-122"/>
                <a:ea typeface="黑体" pitchFamily="2" charset="-122"/>
              </a:rPr>
              <a:t>sth</a:t>
            </a:r>
            <a:r>
              <a:rPr lang="en-US" altLang="zh-CN" sz="2000" b="1" dirty="0">
                <a:solidFill>
                  <a:srgbClr val="A50021"/>
                </a:solidFill>
                <a:latin typeface="黑体" pitchFamily="2" charset="-122"/>
                <a:ea typeface="黑体" pitchFamily="2" charset="-122"/>
              </a:rPr>
              <a:t> 		</a:t>
            </a:r>
            <a:r>
              <a:rPr lang="en-US" altLang="zh-CN" sz="2000" b="1" dirty="0" err="1" smtClean="0">
                <a:solidFill>
                  <a:srgbClr val="A50021"/>
                </a:solidFill>
                <a:latin typeface="黑体" pitchFamily="2" charset="-122"/>
                <a:ea typeface="黑体" pitchFamily="2" charset="-122"/>
              </a:rPr>
              <a:t>ers</a:t>
            </a:r>
            <a:r>
              <a:rPr lang="en-US" altLang="zh-CN" sz="2000" b="1" dirty="0" smtClean="0">
                <a:solidFill>
                  <a:srgbClr val="A50021"/>
                </a:solidFill>
                <a:latin typeface="黑体" pitchFamily="2" charset="-122"/>
                <a:ea typeface="黑体" pitchFamily="2" charset="-122"/>
              </a:rPr>
              <a:t>           </a:t>
            </a:r>
            <a:r>
              <a:rPr lang="en-US" altLang="zh-CN" sz="2000" b="1" dirty="0" err="1" smtClean="0">
                <a:solidFill>
                  <a:srgbClr val="A50021"/>
                </a:solidFill>
                <a:latin typeface="黑体" pitchFamily="2" charset="-122"/>
                <a:ea typeface="黑体" pitchFamily="2" charset="-122"/>
              </a:rPr>
              <a:t>ver</a:t>
            </a:r>
            <a:r>
              <a:rPr lang="en-US" altLang="zh-CN" sz="2000" b="1" dirty="0" smtClean="0">
                <a:solidFill>
                  <a:srgbClr val="A50021"/>
                </a:solidFill>
                <a:latin typeface="黑体" pitchFamily="2" charset="-122"/>
                <a:ea typeface="黑体" pitchFamily="2" charset="-122"/>
              </a:rPr>
              <a:t> </a:t>
            </a:r>
            <a:endParaRPr lang="en-US" altLang="zh-CN" sz="2000" b="1" dirty="0">
              <a:solidFill>
                <a:srgbClr val="A50021"/>
              </a:solidFill>
              <a:latin typeface="黑体" pitchFamily="2" charset="-122"/>
              <a:ea typeface="黑体" pitchFamily="2" charset="-122"/>
            </a:endParaRPr>
          </a:p>
        </p:txBody>
      </p:sp>
    </p:spTree>
  </p:cSld>
  <p:clrMapOvr>
    <a:masterClrMapping/>
  </p:clrMapOvr>
  <p:transition>
    <p:wedg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solidFill>
                  <a:srgbClr val="FF0000"/>
                </a:solidFill>
                <a:latin typeface="宋体" pitchFamily="2" charset="-122"/>
                <a:ea typeface="宋体" pitchFamily="2" charset="-122"/>
              </a:rPr>
              <a:t>统计数据</a:t>
            </a:r>
            <a:r>
              <a:rPr lang="zh-CN" altLang="en-US" dirty="0" smtClean="0">
                <a:latin typeface="宋体" pitchFamily="2" charset="-122"/>
                <a:ea typeface="宋体" pitchFamily="2" charset="-122"/>
              </a:rPr>
              <a:t>是通过非专业性文献中的字母进行统计得到的</a:t>
            </a:r>
            <a:endParaRPr lang="en-US" altLang="zh-CN" dirty="0" smtClean="0">
              <a:latin typeface="宋体" pitchFamily="2" charset="-122"/>
              <a:ea typeface="宋体" pitchFamily="2" charset="-122"/>
            </a:endParaRPr>
          </a:p>
          <a:p>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对明文相关知识的掌握对破译密码也十分重要</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计算机程序文件的字符频率分布与报纸的字符频率分布有显著不同</a:t>
            </a:r>
          </a:p>
          <a:p>
            <a:endParaRPr lang="zh-CN" altLang="en-US" dirty="0"/>
          </a:p>
        </p:txBody>
      </p:sp>
      <p:sp>
        <p:nvSpPr>
          <p:cNvPr id="4" name="日期占位符 3"/>
          <p:cNvSpPr>
            <a:spLocks noGrp="1"/>
          </p:cNvSpPr>
          <p:nvPr>
            <p:ph type="dt" sz="half" idx="10"/>
          </p:nvPr>
        </p:nvSpPr>
        <p:spPr/>
        <p:txBody>
          <a:bodyPr/>
          <a:lstStyle/>
          <a:p>
            <a:fld id="{18B6382F-64DA-422F-8F49-F6059BCE4279}"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98</a:t>
            </a:fld>
            <a:endParaRPr lang="en-US" altLang="zh-CN" dirty="0"/>
          </a:p>
        </p:txBody>
      </p:sp>
    </p:spTree>
  </p:cSld>
  <p:clrMapOvr>
    <a:masterClrMapping/>
  </p:clrMapOvr>
  <p:transition>
    <p:wedg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分析实例</a:t>
            </a:r>
            <a:r>
              <a:rPr lang="en-US" altLang="zh-CN" sz="3200" dirty="0" smtClean="0"/>
              <a:t>—</a:t>
            </a:r>
            <a:r>
              <a:rPr lang="zh-CN" altLang="en-US" sz="3200" dirty="0" smtClean="0"/>
              <a:t>单表密码体制的统计分析</a:t>
            </a:r>
            <a:endParaRPr lang="zh-CN" altLang="en-US" sz="3200" dirty="0"/>
          </a:p>
        </p:txBody>
      </p:sp>
      <p:sp>
        <p:nvSpPr>
          <p:cNvPr id="3" name="内容占位符 2"/>
          <p:cNvSpPr>
            <a:spLocks noGrp="1"/>
          </p:cNvSpPr>
          <p:nvPr>
            <p:ph idx="1"/>
          </p:nvPr>
        </p:nvSpPr>
        <p:spPr/>
        <p:txBody>
          <a:bodyPr/>
          <a:lstStyle/>
          <a:p>
            <a:pPr>
              <a:lnSpc>
                <a:spcPct val="90000"/>
              </a:lnSpc>
              <a:buFontTx/>
              <a:buNone/>
            </a:pPr>
            <a:r>
              <a:rPr lang="zh-CN" altLang="en-US" dirty="0" smtClean="0">
                <a:solidFill>
                  <a:srgbClr val="C00000"/>
                </a:solidFill>
              </a:rPr>
              <a:t>例：</a:t>
            </a:r>
            <a:r>
              <a:rPr lang="zh-CN" altLang="en-US" dirty="0" smtClean="0">
                <a:latin typeface="楷体_GB2312" pitchFamily="49" charset="-122"/>
                <a:ea typeface="楷体_GB2312" pitchFamily="49" charset="-122"/>
              </a:rPr>
              <a:t>设某一段明文经单表替代密码加密后的密文如下：</a:t>
            </a:r>
            <a:endParaRPr lang="en-US" altLang="zh-CN" dirty="0" smtClean="0">
              <a:latin typeface="楷体_GB2312" pitchFamily="49" charset="-122"/>
              <a:ea typeface="楷体_GB2312" pitchFamily="49" charset="-122"/>
            </a:endParaRPr>
          </a:p>
          <a:p>
            <a:pPr>
              <a:lnSpc>
                <a:spcPct val="90000"/>
              </a:lnSpc>
              <a:buFontTx/>
              <a:buNone/>
            </a:pPr>
            <a:endParaRPr lang="zh-CN" altLang="en-US" dirty="0" smtClean="0">
              <a:latin typeface="楷体_GB2312" pitchFamily="49" charset="-122"/>
              <a:ea typeface="楷体_GB2312" pitchFamily="49" charset="-122"/>
            </a:endParaRPr>
          </a:p>
          <a:p>
            <a:pPr>
              <a:lnSpc>
                <a:spcPct val="90000"/>
              </a:lnSpc>
              <a:buFontTx/>
              <a:buNone/>
            </a:pPr>
            <a:r>
              <a:rPr lang="en-US" altLang="zh-CN" dirty="0" smtClean="0">
                <a:latin typeface="楷体_GB2312" pitchFamily="49" charset="-122"/>
                <a:ea typeface="楷体_GB2312" pitchFamily="49" charset="-122"/>
              </a:rPr>
              <a:t>  </a:t>
            </a:r>
            <a:r>
              <a:rPr lang="en-US" altLang="zh-CN" sz="2000" dirty="0" smtClean="0">
                <a:latin typeface="楷体_GB2312" pitchFamily="49" charset="-122"/>
                <a:ea typeface="楷体_GB2312" pitchFamily="49" charset="-122"/>
              </a:rPr>
              <a:t>YIFQ FMZR WQFY VECF MDZP CVMR ZWNM DZVE JBTX CDDUMJ</a:t>
            </a:r>
          </a:p>
          <a:p>
            <a:pPr>
              <a:lnSpc>
                <a:spcPct val="90000"/>
              </a:lnSpc>
              <a:buFontTx/>
              <a:buNone/>
            </a:pPr>
            <a:r>
              <a:rPr lang="en-US" altLang="zh-CN" sz="2000" dirty="0" smtClean="0">
                <a:latin typeface="楷体_GB2312" pitchFamily="49" charset="-122"/>
                <a:ea typeface="楷体_GB2312" pitchFamily="49" charset="-122"/>
              </a:rPr>
              <a:t>   NDIF EFMD ZCDM QZKC EYFC JMYR NCWJ CSZR EXCH ZUNMXZ</a:t>
            </a:r>
          </a:p>
          <a:p>
            <a:pPr>
              <a:lnSpc>
                <a:spcPct val="90000"/>
              </a:lnSpc>
              <a:buFontTx/>
              <a:buNone/>
            </a:pPr>
            <a:r>
              <a:rPr lang="en-US" altLang="zh-CN" sz="2000" dirty="0" smtClean="0">
                <a:latin typeface="楷体_GB2312" pitchFamily="49" charset="-122"/>
                <a:ea typeface="楷体_GB2312" pitchFamily="49" charset="-122"/>
              </a:rPr>
              <a:t>   NZUC DRJX YYSM RTME YIFZ WDYV ZVYF ZUMR ZCRW NZDZJJ</a:t>
            </a:r>
          </a:p>
          <a:p>
            <a:pPr>
              <a:lnSpc>
                <a:spcPct val="90000"/>
              </a:lnSpc>
              <a:buFontTx/>
              <a:buNone/>
            </a:pPr>
            <a:r>
              <a:rPr lang="en-US" altLang="zh-CN" sz="2000" dirty="0" smtClean="0">
                <a:latin typeface="楷体_GB2312" pitchFamily="49" charset="-122"/>
                <a:ea typeface="楷体_GB2312" pitchFamily="49" charset="-122"/>
              </a:rPr>
              <a:t>   XZWG CHSM RNMD HNCM FQCH ZJMX JZWI EJYU CFWD JNZDIR</a:t>
            </a:r>
          </a:p>
          <a:p>
            <a:pPr>
              <a:lnSpc>
                <a:spcPct val="90000"/>
              </a:lnSpc>
              <a:buFontTx/>
              <a:buNone/>
            </a:pPr>
            <a:endParaRPr lang="en-US" altLang="zh-CN" sz="2000" dirty="0" smtClean="0">
              <a:latin typeface="楷体_GB2312" pitchFamily="49" charset="-122"/>
              <a:ea typeface="楷体_GB2312" pitchFamily="49" charset="-122"/>
            </a:endParaRPr>
          </a:p>
          <a:p>
            <a:pPr>
              <a:lnSpc>
                <a:spcPct val="90000"/>
              </a:lnSpc>
              <a:buFontTx/>
              <a:buNone/>
            </a:pPr>
            <a:r>
              <a:rPr lang="zh-CN" altLang="en-US" dirty="0" smtClean="0">
                <a:latin typeface="楷体_GB2312" pitchFamily="49" charset="-122"/>
                <a:ea typeface="楷体_GB2312" pitchFamily="49" charset="-122"/>
              </a:rPr>
              <a:t>  试分析出对应明文。</a:t>
            </a:r>
            <a:endParaRPr lang="zh-CN" altLang="en-US" dirty="0"/>
          </a:p>
        </p:txBody>
      </p:sp>
      <p:sp>
        <p:nvSpPr>
          <p:cNvPr id="4" name="日期占位符 3"/>
          <p:cNvSpPr>
            <a:spLocks noGrp="1"/>
          </p:cNvSpPr>
          <p:nvPr>
            <p:ph type="dt" sz="half" idx="10"/>
          </p:nvPr>
        </p:nvSpPr>
        <p:spPr/>
        <p:txBody>
          <a:bodyPr/>
          <a:lstStyle/>
          <a:p>
            <a:fld id="{8F705232-B2CF-4D5F-84E1-57116506E3AA}" type="datetime1">
              <a:rPr lang="zh-CN" altLang="en-US" smtClean="0"/>
              <a:pPr/>
              <a:t>2020/11/19</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99</a:t>
            </a:fld>
            <a:endParaRPr lang="en-US" altLang="zh-CN" dirty="0"/>
          </a:p>
        </p:txBody>
      </p:sp>
    </p:spTree>
  </p:cSld>
  <p:clrMapOvr>
    <a:masterClrMapping/>
  </p:clrMapOvr>
  <p:transition>
    <p:wedg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0"/>
  <p:tag name="PROBLEMBLANK" val="[{&quot;Num&quot;:1,&quot;Score&quot;:10.0,&quot;Answers&quot;:[&quot;11&quot;],&quot;CaseSensitive&quot;:false,&quot;FuzzyMatch&quot;: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HASREMARK" val="True"/>
  <p:tag name="PROBLEMREMARK" val="12*26-1"/>
  <p:tag name="PROBLEMSCORE" val="10.0"/>
  <p:tag name="PROBLEMBLANK" val="[{&quot;Num&quot;:1,&quot;Score&quot;:10.0,&quot;Answers&quot;:[&quot;311&quot;],&quot;CaseSensitive&quot;:false,&quot;FuzzyMatch&quot;:fals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0"/>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Arial" charset="0"/>
            <a:ea typeface="宋体" pitchFamily="2" charset="-122"/>
          </a:defRPr>
        </a:defPPr>
      </a:lstStyle>
    </a:spDef>
    <a:lnDef>
      <a:spPr bwMode="auto">
        <a:ln>
          <a:solidFill>
            <a:srgbClr val="FF0000"/>
          </a:solidFill>
          <a:headEnd type="none" w="med" len="med"/>
          <a:tailEnd type="arrow"/>
        </a:ln>
      </a:spPr>
      <a:bodyPr/>
      <a:lstStyle/>
      <a:style>
        <a:lnRef idx="3">
          <a:schemeClr val="accent4"/>
        </a:lnRef>
        <a:fillRef idx="0">
          <a:schemeClr val="accent4"/>
        </a:fillRef>
        <a:effectRef idx="2">
          <a:schemeClr val="accent4"/>
        </a:effectRef>
        <a:fontRef idx="minor">
          <a:schemeClr val="tx1"/>
        </a:fontRef>
      </a:style>
    </a:lnDef>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9325</TotalTime>
  <Words>12565</Words>
  <Application>Microsoft Office PowerPoint</Application>
  <PresentationFormat>全屏显示(4:3)</PresentationFormat>
  <Paragraphs>1613</Paragraphs>
  <Slides>136</Slides>
  <Notes>12</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6</vt:i4>
      </vt:variant>
      <vt:variant>
        <vt:lpstr>幻灯片标题</vt:lpstr>
      </vt:variant>
      <vt:variant>
        <vt:i4>136</vt:i4>
      </vt:variant>
    </vt:vector>
  </HeadingPairs>
  <TitlesOfParts>
    <vt:vector size="162" baseType="lpstr">
      <vt:lpstr>GungsuhChe</vt:lpstr>
      <vt:lpstr>Microsoft Yahei</vt:lpstr>
      <vt:lpstr>黑体</vt:lpstr>
      <vt:lpstr>华文琥珀</vt:lpstr>
      <vt:lpstr>华文楷体</vt:lpstr>
      <vt:lpstr>华文隶书</vt:lpstr>
      <vt:lpstr>华文新魏</vt:lpstr>
      <vt:lpstr>华文中宋</vt:lpstr>
      <vt:lpstr>楷体_GB2312</vt:lpstr>
      <vt:lpstr>宋体</vt:lpstr>
      <vt:lpstr>幼圆</vt:lpstr>
      <vt:lpstr>Arial</vt:lpstr>
      <vt:lpstr>Arial Black</vt:lpstr>
      <vt:lpstr>Cambria Math</vt:lpstr>
      <vt:lpstr>Comic Sans MS</vt:lpstr>
      <vt:lpstr>Symbol</vt:lpstr>
      <vt:lpstr>Times New Roman</vt:lpstr>
      <vt:lpstr>Verdana</vt:lpstr>
      <vt:lpstr>Wingdings</vt:lpstr>
      <vt:lpstr>默认设计模板</vt:lpstr>
      <vt:lpstr>Image</vt:lpstr>
      <vt:lpstr>公式</vt:lpstr>
      <vt:lpstr>Equation</vt:lpstr>
      <vt:lpstr>Visio</vt:lpstr>
      <vt:lpstr>Equation.DSMT4</vt:lpstr>
      <vt:lpstr>Microsoft 公式 3.0</vt:lpstr>
      <vt:lpstr>密码学 第3章：古典密码体制</vt:lpstr>
      <vt:lpstr>主要内容</vt:lpstr>
      <vt:lpstr>经典密码的定义和分类</vt:lpstr>
      <vt:lpstr>替换密码</vt:lpstr>
      <vt:lpstr>单表替换密码</vt:lpstr>
      <vt:lpstr>PowerPoint 演示文稿</vt:lpstr>
      <vt:lpstr>PowerPoint 演示文稿</vt:lpstr>
      <vt:lpstr>简单加法密码分析</vt:lpstr>
      <vt:lpstr>PowerPoint 演示文稿</vt:lpstr>
      <vt:lpstr>PowerPoint 演示文稿</vt:lpstr>
      <vt:lpstr>（k,n）=1？</vt:lpstr>
      <vt:lpstr>乘法密码</vt:lpstr>
      <vt:lpstr>PowerPoint 演示文稿</vt:lpstr>
      <vt:lpstr>PowerPoint 演示文稿</vt:lpstr>
      <vt:lpstr>PowerPoint 演示文稿</vt:lpstr>
      <vt:lpstr>例子</vt:lpstr>
      <vt:lpstr> 加密：</vt:lpstr>
      <vt:lpstr> 解密：</vt:lpstr>
      <vt:lpstr>PowerPoint 演示文稿</vt:lpstr>
      <vt:lpstr>密钥词语代替密码</vt:lpstr>
      <vt:lpstr>举例</vt:lpstr>
      <vt:lpstr>单表代替密码的缺点</vt:lpstr>
      <vt:lpstr>语言冗余度与密码分析</vt:lpstr>
      <vt:lpstr>多表代替密码</vt:lpstr>
      <vt:lpstr>多表替换密码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ADFGVX密码 </vt:lpstr>
      <vt:lpstr>一次一密</vt:lpstr>
      <vt:lpstr>PowerPoint 演示文稿</vt:lpstr>
      <vt:lpstr>PowerPoint 演示文稿</vt:lpstr>
      <vt:lpstr>维吉尼亚密码 </vt:lpstr>
      <vt:lpstr>Vigenère密码举例</vt:lpstr>
      <vt:lpstr>PowerPoint 演示文稿</vt:lpstr>
      <vt:lpstr>PowerPoint 演示文稿</vt:lpstr>
      <vt:lpstr>希尔（Hill）密码</vt:lpstr>
      <vt:lpstr>PowerPoint 演示文稿</vt:lpstr>
      <vt:lpstr>PowerPoint 演示文稿</vt:lpstr>
      <vt:lpstr>PowerPoint 演示文稿</vt:lpstr>
      <vt:lpstr>轮转密码机</vt:lpstr>
      <vt:lpstr>转轮加密算法</vt:lpstr>
      <vt:lpstr>转轮加密算法（续）</vt:lpstr>
      <vt:lpstr>转轮加密的应用</vt:lpstr>
      <vt:lpstr>替换密码小结</vt:lpstr>
      <vt:lpstr>置换密码体制</vt:lpstr>
      <vt:lpstr>PowerPoint 演示文稿</vt:lpstr>
      <vt:lpstr>PowerPoint 演示文稿</vt:lpstr>
      <vt:lpstr>概率论基础</vt:lpstr>
      <vt:lpstr>PowerPoint 演示文稿</vt:lpstr>
      <vt:lpstr>PowerPoint 演示文稿</vt:lpstr>
      <vt:lpstr>PowerPoint 演示文稿</vt:lpstr>
      <vt:lpstr>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密码学的信息论基础</vt:lpstr>
      <vt:lpstr> </vt:lpstr>
      <vt:lpstr>PowerPoint 演示文稿</vt:lpstr>
      <vt:lpstr>如何度量信息？</vt:lpstr>
      <vt:lpstr>PowerPoint 演示文稿</vt:lpstr>
      <vt:lpstr>推广到多个事件</vt:lpstr>
      <vt:lpstr>信息函数的不足</vt:lpstr>
      <vt:lpstr>PowerPoint 演示文稿</vt:lpstr>
      <vt:lpstr>信息熵的定义</vt:lpstr>
      <vt:lpstr>PowerPoint 演示文稿</vt:lpstr>
      <vt:lpstr>PowerPoint 演示文稿</vt:lpstr>
      <vt:lpstr>PowerPoint 演示文稿</vt:lpstr>
      <vt:lpstr>条件熵</vt:lpstr>
      <vt:lpstr>PowerPoint 演示文稿</vt:lpstr>
      <vt:lpstr>联合熵</vt:lpstr>
      <vt:lpstr>熵的基本性质 </vt:lpstr>
      <vt:lpstr>PowerPoint 演示文稿</vt:lpstr>
      <vt:lpstr>PowerPoint 演示文稿</vt:lpstr>
      <vt:lpstr>PowerPoint 演示文稿</vt:lpstr>
      <vt:lpstr>PowerPoint 演示文稿</vt:lpstr>
      <vt:lpstr>互信息</vt:lpstr>
      <vt:lpstr>PowerPoint 演示文稿</vt:lpstr>
      <vt:lpstr>完全保密性（基于信息论的定义）</vt:lpstr>
      <vt:lpstr>PowerPoint 演示文稿</vt:lpstr>
      <vt:lpstr>PowerPoint 演示文稿</vt:lpstr>
      <vt:lpstr>PowerPoint 演示文稿</vt:lpstr>
      <vt:lpstr>PowerPoint 演示文稿</vt:lpstr>
      <vt:lpstr>古典密码体制的分析</vt:lpstr>
      <vt:lpstr>古典密码体制的分析</vt:lpstr>
      <vt:lpstr>26个英文字母出现频率统计表</vt:lpstr>
      <vt:lpstr>PowerPoint 演示文稿</vt:lpstr>
      <vt:lpstr>PowerPoint 演示文稿</vt:lpstr>
      <vt:lpstr>分析实例—单表密码体制的统计分析</vt:lpstr>
      <vt:lpstr>PowerPoint 演示文稿</vt:lpstr>
      <vt:lpstr>PowerPoint 演示文稿</vt:lpstr>
      <vt:lpstr>PowerPoint 演示文稿</vt:lpstr>
      <vt:lpstr>PowerPoint 演示文稿</vt:lpstr>
      <vt:lpstr>PowerPoint 演示文稿</vt:lpstr>
      <vt:lpstr>PowerPoint 演示文稿</vt:lpstr>
      <vt:lpstr>分析实例—多表密码体制的统计分析</vt:lpstr>
      <vt:lpstr>PowerPoint 演示文稿</vt:lpstr>
      <vt:lpstr>PowerPoint 演示文稿</vt:lpstr>
      <vt:lpstr>PowerPoint 演示文稿</vt:lpstr>
      <vt:lpstr>PowerPoint 演示文稿</vt:lpstr>
      <vt:lpstr>在里面重复序列有I S W Z P N Q C K M，B G D L，S W D P， J G G C等；   如果每个重复间隔都能被3整除，关键词应该有3个字母</vt:lpstr>
      <vt:lpstr>重合指数法（index of coincidence）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期望的重合指数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明文-密文对分析法</vt:lpstr>
      <vt:lpstr>PowerPoint 演示文稿</vt:lpstr>
      <vt:lpstr>PowerPoint 演示文稿</vt:lpstr>
      <vt:lpstr>PowerPoint 演示文稿</vt:lpstr>
      <vt:lpstr>增加密码安全性</vt:lpstr>
      <vt:lpstr>本章小结</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cjw</cp:lastModifiedBy>
  <cp:revision>423</cp:revision>
  <dcterms:created xsi:type="dcterms:W3CDTF">2004-07-21T02:43:03Z</dcterms:created>
  <dcterms:modified xsi:type="dcterms:W3CDTF">2020-11-23T14:40:10Z</dcterms:modified>
</cp:coreProperties>
</file>